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94613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Аналитическая справка по результатам ОГЭ и ЕГЭ 2018г.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376864" cy="175260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Подготовила</a:t>
            </a:r>
          </a:p>
          <a:p>
            <a:pPr algn="r"/>
            <a:r>
              <a:rPr lang="ru-RU" dirty="0" err="1" smtClean="0">
                <a:solidFill>
                  <a:schemeClr val="tx1"/>
                </a:solidFill>
              </a:rPr>
              <a:t>Девяшина</a:t>
            </a:r>
            <a:r>
              <a:rPr lang="ru-RU" dirty="0" smtClean="0">
                <a:solidFill>
                  <a:schemeClr val="tx1"/>
                </a:solidFill>
              </a:rPr>
              <a:t> Е.В.,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учитель </a:t>
            </a:r>
            <a:r>
              <a:rPr lang="ru-RU" dirty="0" err="1" smtClean="0">
                <a:solidFill>
                  <a:schemeClr val="tx1"/>
                </a:solidFill>
              </a:rPr>
              <a:t>англ.языка</a:t>
            </a:r>
            <a:r>
              <a:rPr lang="ru-RU" dirty="0" smtClean="0">
                <a:solidFill>
                  <a:schemeClr val="tx1"/>
                </a:solidFill>
              </a:rPr>
              <a:t>, ВКК,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руководитель ГМО ГО Верхняя Пышма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9354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Autofit/>
          </a:bodyPr>
          <a:lstStyle/>
          <a:p>
            <a:pPr algn="r"/>
            <a:r>
              <a:rPr lang="ru-RU" sz="3200" b="1" i="1" dirty="0">
                <a:solidFill>
                  <a:srgbClr val="FF0000"/>
                </a:solidFill>
              </a:rPr>
              <a:t> Результаты выполнения заданий раздела 5 </a:t>
            </a:r>
            <a:r>
              <a:rPr lang="ru-RU" sz="3200" b="1" i="1" dirty="0" smtClean="0">
                <a:solidFill>
                  <a:srgbClr val="FF0000"/>
                </a:solidFill>
              </a:rPr>
              <a:t> (</a:t>
            </a:r>
            <a:r>
              <a:rPr lang="ru-RU" sz="3200" b="1" i="1" dirty="0">
                <a:solidFill>
                  <a:srgbClr val="FF0000"/>
                </a:solidFill>
              </a:rPr>
              <a:t>Задания по говорению)</a:t>
            </a:r>
            <a:r>
              <a:rPr lang="ru-RU" sz="3200" b="1" dirty="0">
                <a:solidFill>
                  <a:srgbClr val="FF0000"/>
                </a:solidFill>
              </a:rPr>
              <a:t/>
            </a:r>
            <a:br>
              <a:rPr lang="ru-RU" sz="3200" b="1" dirty="0">
                <a:solidFill>
                  <a:srgbClr val="FF0000"/>
                </a:solidFill>
              </a:rPr>
            </a:br>
            <a:endParaRPr lang="ru-RU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73853387"/>
              </p:ext>
            </p:extLst>
          </p:nvPr>
        </p:nvGraphicFramePr>
        <p:xfrm>
          <a:off x="251520" y="1412777"/>
          <a:ext cx="8784976" cy="53681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7229"/>
                <a:gridCol w="2915883"/>
                <a:gridCol w="1122041"/>
                <a:gridCol w="1121250"/>
                <a:gridCol w="954397"/>
                <a:gridCol w="1584176"/>
              </a:tblGrid>
              <a:tr h="1582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№ </a:t>
                      </a:r>
                      <a:r>
                        <a:rPr lang="ru-RU" sz="2000" dirty="0">
                          <a:effectLst/>
                        </a:rPr>
                        <a:t>задания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Проверяемые виды деятельности, умения, навыки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Тип задания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Уровень сложности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Макс. балл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Средний</a:t>
                      </a:r>
                      <a:r>
                        <a:rPr lang="ru-RU" sz="2400" dirty="0">
                          <a:effectLst/>
                        </a:rPr>
                        <a:t> % </a:t>
                      </a:r>
                      <a:r>
                        <a:rPr lang="ru-RU" sz="2000" dirty="0">
                          <a:effectLst/>
                        </a:rPr>
                        <a:t>выполнения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78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Чтение вслух небольшого текста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РО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80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78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Условный диалог-расспрос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РО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6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97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448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Тематическое монологическое высказывание с вербальной опорой в тексте задания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РО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7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81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6952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Анализ </a:t>
            </a:r>
            <a:r>
              <a:rPr lang="ru-RU" sz="3600" b="1" dirty="0">
                <a:solidFill>
                  <a:srgbClr val="FF0000"/>
                </a:solidFill>
              </a:rPr>
              <a:t>выполнения экзаменационной работы выпускниками 9 классов с различным уровнем подготовки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Группа 1</a:t>
            </a:r>
            <a:r>
              <a:rPr lang="ru-RU" dirty="0"/>
              <a:t> </a:t>
            </a:r>
            <a:r>
              <a:rPr lang="ru-RU" i="1" dirty="0"/>
              <a:t>Неудовлетворительный уровень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/>
              <a:t>Первичный балл 0–28</a:t>
            </a:r>
          </a:p>
          <a:p>
            <a:pPr marL="0" indent="0">
              <a:buNone/>
            </a:pPr>
            <a:r>
              <a:rPr lang="ru-RU" dirty="0"/>
              <a:t>Доля </a:t>
            </a:r>
            <a:r>
              <a:rPr lang="ru-RU" dirty="0" smtClean="0"/>
              <a:t>участников </a:t>
            </a:r>
            <a:r>
              <a:rPr lang="ru-RU" dirty="0"/>
              <a:t>ГИА от общего числа–</a:t>
            </a:r>
            <a:r>
              <a:rPr lang="ru-RU" b="1" dirty="0">
                <a:solidFill>
                  <a:srgbClr val="FF0000"/>
                </a:solidFill>
              </a:rPr>
              <a:t>1,3</a:t>
            </a:r>
            <a:r>
              <a:rPr lang="ru-RU" b="1" dirty="0" smtClean="0">
                <a:solidFill>
                  <a:srgbClr val="FF0000"/>
                </a:solidFill>
              </a:rPr>
              <a:t>%</a:t>
            </a:r>
          </a:p>
          <a:p>
            <a:pPr marL="0" indent="0">
              <a:buNone/>
            </a:pPr>
            <a:r>
              <a:rPr lang="ru-RU" b="1" dirty="0"/>
              <a:t>Группа 2</a:t>
            </a:r>
            <a:r>
              <a:rPr lang="ru-RU" dirty="0"/>
              <a:t> </a:t>
            </a:r>
            <a:r>
              <a:rPr lang="ru-RU" i="1" dirty="0"/>
              <a:t>Удовлетворительный уровень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/>
              <a:t>Первичный балл 29–45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Доля </a:t>
            </a:r>
            <a:r>
              <a:rPr lang="ru-RU" dirty="0"/>
              <a:t>участников ГИА от общего числа – </a:t>
            </a:r>
            <a:r>
              <a:rPr lang="ru-RU" b="1" dirty="0">
                <a:solidFill>
                  <a:srgbClr val="FF0000"/>
                </a:solidFill>
              </a:rPr>
              <a:t>13,3%</a:t>
            </a:r>
          </a:p>
        </p:txBody>
      </p:sp>
    </p:spTree>
    <p:extLst>
      <p:ext uri="{BB962C8B-B14F-4D97-AF65-F5344CB8AC3E}">
        <p14:creationId xmlns:p14="http://schemas.microsoft.com/office/powerpoint/2010/main" xmlns="" val="33132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507288" cy="4281339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Группа 3 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Хороший уровень</a:t>
            </a:r>
            <a:r>
              <a:rPr lang="ru-RU" dirty="0"/>
              <a:t> Первичный балл 46–58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Доля </a:t>
            </a:r>
            <a:r>
              <a:rPr lang="ru-RU" dirty="0"/>
              <a:t>участников ГИА от общего числа – </a:t>
            </a:r>
            <a:r>
              <a:rPr lang="ru-RU" b="1" dirty="0">
                <a:solidFill>
                  <a:srgbClr val="FF0000"/>
                </a:solidFill>
              </a:rPr>
              <a:t>42,6 </a:t>
            </a:r>
            <a:r>
              <a:rPr lang="ru-RU" b="1" dirty="0" smtClean="0">
                <a:solidFill>
                  <a:srgbClr val="FF0000"/>
                </a:solidFill>
              </a:rPr>
              <a:t>%</a:t>
            </a:r>
          </a:p>
          <a:p>
            <a:pPr marL="0" indent="0">
              <a:buNone/>
            </a:pPr>
            <a:r>
              <a:rPr lang="ru-RU" b="1" dirty="0"/>
              <a:t>Группа 4 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Отличный уровень</a:t>
            </a:r>
            <a:r>
              <a:rPr lang="ru-RU" dirty="0"/>
              <a:t> Первичный балл 59–70 Доля участников ГИА от общего числа – </a:t>
            </a:r>
            <a:r>
              <a:rPr lang="ru-RU" b="1" dirty="0">
                <a:solidFill>
                  <a:srgbClr val="FF0000"/>
                </a:solidFill>
              </a:rPr>
              <a:t>42,6 %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Анализ </a:t>
            </a:r>
            <a:r>
              <a:rPr lang="ru-RU" sz="3600" b="1" dirty="0">
                <a:solidFill>
                  <a:srgbClr val="FF0000"/>
                </a:solidFill>
              </a:rPr>
              <a:t>выполнения экзаменационной работы выпускниками 9 классов с различным уровнем подготовки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404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ОСНОВНЫЕ РЕЗУЛЬТАТЫ ЕГЭ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579296" cy="4857403"/>
          </a:xfrm>
        </p:spPr>
        <p:txBody>
          <a:bodyPr/>
          <a:lstStyle/>
          <a:p>
            <a:pPr marL="0" indent="0">
              <a:buNone/>
            </a:pPr>
            <a:r>
              <a:rPr lang="ru-RU" sz="2400" b="1" i="1" dirty="0"/>
              <a:t>В 2018 году </a:t>
            </a:r>
            <a:r>
              <a:rPr lang="ru-RU" sz="2400" dirty="0"/>
              <a:t>в основной части единого государственного экзамена по иностранным языкам приняли участие</a:t>
            </a:r>
            <a:r>
              <a:rPr lang="ru-RU" sz="2400" b="1" i="1" dirty="0"/>
              <a:t> 36 </a:t>
            </a:r>
            <a:r>
              <a:rPr lang="ru-RU" sz="2400" dirty="0"/>
              <a:t>выпускников 11 класса. </a:t>
            </a:r>
          </a:p>
          <a:p>
            <a:pPr marL="0" indent="0">
              <a:buNone/>
            </a:pPr>
            <a:r>
              <a:rPr lang="ru-RU" b="1" dirty="0"/>
              <a:t>Величина минимального балла составила 22.</a:t>
            </a:r>
            <a:endParaRPr lang="ru-RU" dirty="0"/>
          </a:p>
          <a:p>
            <a:r>
              <a:rPr lang="ru-RU" dirty="0"/>
              <a:t>Доля участников, не набравших минимального балла, составила: 0%</a:t>
            </a:r>
          </a:p>
          <a:p>
            <a:r>
              <a:rPr lang="ru-RU" dirty="0"/>
              <a:t>Число участников, получивших максимальный балл – 0 %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8370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3200" b="1" i="1" dirty="0">
                <a:solidFill>
                  <a:srgbClr val="FF0000"/>
                </a:solidFill>
              </a:rPr>
              <a:t> Распределение участников ЕГЭ по тестовым баллам в 2018г.</a:t>
            </a:r>
            <a:r>
              <a:rPr lang="ru-RU" sz="3200" b="1" dirty="0">
                <a:solidFill>
                  <a:srgbClr val="FF0000"/>
                </a:solidFill>
              </a:rPr>
              <a:t/>
            </a:r>
            <a:br>
              <a:rPr lang="ru-RU" sz="3200" b="1" dirty="0">
                <a:solidFill>
                  <a:srgbClr val="FF0000"/>
                </a:solidFill>
              </a:rPr>
            </a:b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314" y="1412776"/>
            <a:ext cx="9009182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1256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3200" b="1" i="1" dirty="0">
                <a:solidFill>
                  <a:srgbClr val="FF0000"/>
                </a:solidFill>
              </a:rPr>
              <a:t>Уровень владения англ. языком, согласно международной шкале</a:t>
            </a:r>
            <a:r>
              <a:rPr lang="ru-RU" sz="3200" b="1" dirty="0">
                <a:solidFill>
                  <a:srgbClr val="FF0000"/>
                </a:solidFill>
              </a:rPr>
              <a:t/>
            </a:r>
            <a:br>
              <a:rPr lang="ru-RU" sz="3200" b="1" dirty="0">
                <a:solidFill>
                  <a:srgbClr val="FF0000"/>
                </a:solidFill>
              </a:rPr>
            </a:b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lvl="0"/>
            <a:r>
              <a:rPr lang="ru-RU" sz="2400" dirty="0"/>
              <a:t>Базовый уровень – A2+2 (22 – 50 баллов)</a:t>
            </a:r>
          </a:p>
          <a:p>
            <a:pPr lvl="0"/>
            <a:r>
              <a:rPr lang="ru-RU" sz="2400" dirty="0"/>
              <a:t>Повышенный уровень – В1 (51 – 83 баллов</a:t>
            </a:r>
            <a:r>
              <a:rPr lang="ru-RU" sz="2400" dirty="0" smtClean="0"/>
              <a:t>) !</a:t>
            </a:r>
            <a:endParaRPr lang="ru-RU" sz="2400" dirty="0"/>
          </a:p>
          <a:p>
            <a:pPr lvl="0"/>
            <a:r>
              <a:rPr lang="ru-RU" sz="2400" dirty="0"/>
              <a:t>Высокий уровень – В2 (84 – 100 баллов)</a:t>
            </a:r>
          </a:p>
          <a:p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040" y="2276873"/>
            <a:ext cx="8869440" cy="4581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3943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Анализ результатов выполнения заданий раздела «</a:t>
            </a:r>
            <a:r>
              <a:rPr lang="ru-RU" sz="3200" b="1" dirty="0" err="1">
                <a:solidFill>
                  <a:srgbClr val="FF0000"/>
                </a:solidFill>
              </a:rPr>
              <a:t>Аудирование</a:t>
            </a:r>
            <a:r>
              <a:rPr lang="ru-RU" sz="3200" b="1" dirty="0">
                <a:solidFill>
                  <a:srgbClr val="FF0000"/>
                </a:solidFill>
              </a:rPr>
              <a:t>»</a:t>
            </a:r>
            <a:r>
              <a:rPr lang="ru-RU" sz="3200" dirty="0">
                <a:solidFill>
                  <a:srgbClr val="FF0000"/>
                </a:solidFill>
              </a:rPr>
              <a:t/>
            </a:r>
            <a:br>
              <a:rPr lang="ru-RU" sz="3200" dirty="0">
                <a:solidFill>
                  <a:srgbClr val="FF0000"/>
                </a:solidFill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0730893"/>
              </p:ext>
            </p:extLst>
          </p:nvPr>
        </p:nvGraphicFramePr>
        <p:xfrm>
          <a:off x="1115612" y="1130899"/>
          <a:ext cx="7200805" cy="3855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99923"/>
                <a:gridCol w="2399923"/>
                <a:gridCol w="2400959"/>
              </a:tblGrid>
              <a:tr h="921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Значение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Баллы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Задание 1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Базовый уровень %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Задание 2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Повышенный уровень %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71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2,7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71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2,7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71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5,5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71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5,5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2,7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71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13,8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71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33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71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55,5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30,5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71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19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5085184"/>
            <a:ext cx="9144000" cy="1618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>
                <a:latin typeface="Times New Roman"/>
                <a:ea typeface="Times New Roman"/>
              </a:rPr>
              <a:t>С заданием 1 на понимание основного содержания прослушанного текста справились 55,5 % сдававших экзамен, в то время как задание 2 повышенного уровня сложности на понимание в прослушанном тексте запрашиваемой информации вызвало затруднения.</a:t>
            </a:r>
            <a:endParaRPr lang="ru-RU" sz="2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057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9060812"/>
              </p:ext>
            </p:extLst>
          </p:nvPr>
        </p:nvGraphicFramePr>
        <p:xfrm>
          <a:off x="683568" y="1412776"/>
          <a:ext cx="7992888" cy="29625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8611"/>
                <a:gridCol w="998611"/>
                <a:gridCol w="998611"/>
                <a:gridCol w="999411"/>
                <a:gridCol w="999411"/>
                <a:gridCol w="999411"/>
                <a:gridCol w="999411"/>
                <a:gridCol w="999411"/>
              </a:tblGrid>
              <a:tr h="13198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Значение (Баллы)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802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14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66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42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19,5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67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33,4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802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86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44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58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80,5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33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66,6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Анализ результатов выполнения заданий раздела «</a:t>
            </a:r>
            <a:r>
              <a:rPr lang="ru-RU" sz="3200" b="1" dirty="0" err="1">
                <a:solidFill>
                  <a:srgbClr val="FF0000"/>
                </a:solidFill>
              </a:rPr>
              <a:t>Аудирование</a:t>
            </a:r>
            <a:r>
              <a:rPr lang="ru-RU" sz="3200" b="1" dirty="0">
                <a:solidFill>
                  <a:srgbClr val="FF0000"/>
                </a:solidFill>
              </a:rPr>
              <a:t>»</a:t>
            </a:r>
            <a:r>
              <a:rPr lang="ru-RU" sz="3200" dirty="0">
                <a:solidFill>
                  <a:srgbClr val="FF0000"/>
                </a:solidFill>
              </a:rPr>
              <a:t/>
            </a:r>
            <a:br>
              <a:rPr lang="ru-RU" sz="3200" dirty="0">
                <a:solidFill>
                  <a:srgbClr val="FF0000"/>
                </a:solidFill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4591789"/>
            <a:ext cx="8928992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</a:rPr>
              <a:t>Задания с 3 по 9 высокого уровня сложности на полное понимание прослушанного текста значительных трудностей у обучающихся не вызвало. Только  с двумя заданиями не справились более половины ребят, процент выполнения остальных пяти – от 58 до 86 –хотя и этот показатель нельзя назвать высоким.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081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Анализ результатов выполнения заданий раздела «Чтение»</a:t>
            </a:r>
            <a:r>
              <a:rPr lang="ru-RU" sz="3600" dirty="0">
                <a:solidFill>
                  <a:srgbClr val="FF0000"/>
                </a:solidFill>
              </a:rPr>
              <a:t/>
            </a:r>
            <a:br>
              <a:rPr lang="ru-RU" sz="3600" dirty="0">
                <a:solidFill>
                  <a:srgbClr val="FF0000"/>
                </a:solidFill>
              </a:rPr>
            </a:br>
            <a:endParaRPr lang="ru-RU" sz="3600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53927539"/>
              </p:ext>
            </p:extLst>
          </p:nvPr>
        </p:nvGraphicFramePr>
        <p:xfrm>
          <a:off x="539551" y="1268759"/>
          <a:ext cx="8208914" cy="50377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0316"/>
                <a:gridCol w="820316"/>
                <a:gridCol w="820316"/>
                <a:gridCol w="821138"/>
                <a:gridCol w="821138"/>
                <a:gridCol w="821138"/>
                <a:gridCol w="821138"/>
                <a:gridCol w="821138"/>
                <a:gridCol w="821138"/>
                <a:gridCol w="821138"/>
              </a:tblGrid>
              <a:tr h="12608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Значение (Баллы)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 Б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 П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12 В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13 В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14 В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15 В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16 В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17 В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18 В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44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30,6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11,2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39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39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19,5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53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19,5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44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69,4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88,8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61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61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80,5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47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80,5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4544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44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2,7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44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5,5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27,7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44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2,7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44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22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58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44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58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4575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368152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Анализ результатов выполнения заданий раздела «Грамматика и лексика»</a:t>
            </a:r>
            <a:br>
              <a:rPr lang="ru-RU" sz="3200" b="1" dirty="0">
                <a:solidFill>
                  <a:srgbClr val="FF0000"/>
                </a:solidFill>
              </a:rPr>
            </a:br>
            <a:r>
              <a:rPr lang="ru-RU" sz="3200" b="1" dirty="0">
                <a:solidFill>
                  <a:srgbClr val="FF0000"/>
                </a:solidFill>
              </a:rPr>
              <a:t> </a:t>
            </a:r>
            <a:br>
              <a:rPr lang="ru-RU" sz="3200" b="1" dirty="0">
                <a:solidFill>
                  <a:srgbClr val="FF0000"/>
                </a:solidFill>
              </a:rPr>
            </a:b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/>
              <a:t>Задания на проверку грамматических навыков (19 – 25) и лексико-грамматических навыков (26 – 31) относятся к </a:t>
            </a:r>
            <a:r>
              <a:rPr lang="ru-RU" sz="2400" b="1" dirty="0">
                <a:solidFill>
                  <a:srgbClr val="FF0000"/>
                </a:solidFill>
              </a:rPr>
              <a:t>базовому уровню сложности</a:t>
            </a:r>
            <a:r>
              <a:rPr lang="ru-RU" sz="2400" dirty="0"/>
              <a:t>, и большинство выпускников не справились только с одним из них (29). Остальные задания выполнены хорошо.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1068333"/>
              </p:ext>
            </p:extLst>
          </p:nvPr>
        </p:nvGraphicFramePr>
        <p:xfrm>
          <a:off x="395538" y="3068960"/>
          <a:ext cx="8640964" cy="29523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0"/>
                <a:gridCol w="614838"/>
                <a:gridCol w="614838"/>
                <a:gridCol w="614838"/>
                <a:gridCol w="614838"/>
                <a:gridCol w="614838"/>
                <a:gridCol w="614838"/>
                <a:gridCol w="614838"/>
                <a:gridCol w="614838"/>
                <a:gridCol w="614838"/>
                <a:gridCol w="614838"/>
                <a:gridCol w="614838"/>
                <a:gridCol w="614838"/>
                <a:gridCol w="614838"/>
              </a:tblGrid>
              <a:tr h="128924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Значение (Баллы)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19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21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22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23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24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25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26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27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28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29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30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31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315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315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88,8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69,4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75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83,3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72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83,3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52,7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75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80,5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61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38,8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72,2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94,4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4267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ОСНОВНЫЕ РЕЗУЛЬТАТЫ </a:t>
            </a:r>
            <a:r>
              <a:rPr lang="ru-RU" b="1" dirty="0" smtClean="0">
                <a:solidFill>
                  <a:srgbClr val="FF0000"/>
                </a:solidFill>
              </a:rPr>
              <a:t>ОГЭ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В 9 </a:t>
            </a:r>
            <a:r>
              <a:rPr lang="ru-RU" sz="2800" dirty="0"/>
              <a:t>классе итоговую аттестацию </a:t>
            </a:r>
            <a:r>
              <a:rPr lang="ru-RU" sz="2800" dirty="0" smtClean="0"/>
              <a:t>по английскому языку проходили </a:t>
            </a:r>
            <a:r>
              <a:rPr lang="ru-RU" sz="2800" b="1" dirty="0" smtClean="0"/>
              <a:t>75</a:t>
            </a:r>
            <a:r>
              <a:rPr lang="ru-RU" sz="2800" dirty="0" smtClean="0"/>
              <a:t> человек</a:t>
            </a:r>
          </a:p>
          <a:p>
            <a:pPr marL="0" indent="0" algn="r">
              <a:buNone/>
            </a:pPr>
            <a:r>
              <a:rPr lang="ru-RU" sz="2400" i="1" dirty="0"/>
              <a:t>Распределение отметок и баллов, полученных участниками ГИА</a:t>
            </a: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2132856"/>
            <a:ext cx="8856984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909180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dirty="0"/>
              <a:t>Задания </a:t>
            </a:r>
            <a:r>
              <a:rPr lang="ru-RU" sz="2800" b="1" dirty="0">
                <a:solidFill>
                  <a:srgbClr val="FF0000"/>
                </a:solidFill>
              </a:rPr>
              <a:t>повышенного уровня сложности </a:t>
            </a:r>
            <a:r>
              <a:rPr lang="ru-RU" sz="2800" dirty="0"/>
              <a:t>32 – 38 на выявление лексико-грамматических навыков не вызвали затруднений в среднем у двух третей сдававших экзамен.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99071061"/>
              </p:ext>
            </p:extLst>
          </p:nvPr>
        </p:nvGraphicFramePr>
        <p:xfrm>
          <a:off x="611562" y="2420888"/>
          <a:ext cx="8208908" cy="3405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5601"/>
                <a:gridCol w="1025601"/>
                <a:gridCol w="1025601"/>
                <a:gridCol w="1026421"/>
                <a:gridCol w="1026421"/>
                <a:gridCol w="1026421"/>
                <a:gridCol w="1026421"/>
                <a:gridCol w="1026421"/>
              </a:tblGrid>
              <a:tr h="11821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Значение (Баллы)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32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33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34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35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36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37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38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491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 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 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 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 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 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 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491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75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66,6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80,5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77,7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77,7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69,4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80,5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6336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Анализ результатов выполнения заданий раздела «Письмо»</a:t>
            </a:r>
            <a:br>
              <a:rPr lang="ru-RU" sz="3600" b="1" dirty="0">
                <a:solidFill>
                  <a:srgbClr val="FF0000"/>
                </a:solidFill>
              </a:rPr>
            </a:br>
            <a:endParaRPr lang="ru-RU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4980525"/>
              </p:ext>
            </p:extLst>
          </p:nvPr>
        </p:nvGraphicFramePr>
        <p:xfrm>
          <a:off x="539551" y="1196753"/>
          <a:ext cx="7992888" cy="288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7439"/>
                <a:gridCol w="1998483"/>
                <a:gridCol w="1998483"/>
                <a:gridCol w="1998483"/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Задание 39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К1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К2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К3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8,3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11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33,3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58,3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36,1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30,5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33,3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52,7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36,1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1520" y="4869160"/>
            <a:ext cx="87849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Таблица свидетельствует о том, что практически все выпускники написали личное письмо по первым двум критериям на удовлетворительную оценку. </a:t>
            </a:r>
          </a:p>
        </p:txBody>
      </p:sp>
    </p:spTree>
    <p:extLst>
      <p:ext uri="{BB962C8B-B14F-4D97-AF65-F5344CB8AC3E}">
        <p14:creationId xmlns:p14="http://schemas.microsoft.com/office/powerpoint/2010/main" xmlns="" val="394353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96482254"/>
              </p:ext>
            </p:extLst>
          </p:nvPr>
        </p:nvGraphicFramePr>
        <p:xfrm>
          <a:off x="467544" y="332657"/>
          <a:ext cx="8208911" cy="34645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3017"/>
                <a:gridCol w="1387686"/>
                <a:gridCol w="1387686"/>
                <a:gridCol w="1387686"/>
                <a:gridCol w="1256418"/>
                <a:gridCol w="1256418"/>
              </a:tblGrid>
              <a:tr h="6624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Задание 40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К1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К2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К3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К4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К5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624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80,5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80,5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80,5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83,3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80,5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</a:tr>
              <a:tr h="6624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13,8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5,5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5,5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8,3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8,3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624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5,5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11,1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13,8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5,5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11,1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624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0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2,7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0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2,7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0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95536" y="4581128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Из этой таблицы видно, что большинство выпускников не справились с заданием 40. </a:t>
            </a:r>
          </a:p>
        </p:txBody>
      </p:sp>
    </p:spTree>
    <p:extLst>
      <p:ext uri="{BB962C8B-B14F-4D97-AF65-F5344CB8AC3E}">
        <p14:creationId xmlns:p14="http://schemas.microsoft.com/office/powerpoint/2010/main" xmlns="" val="253066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3200" b="1" i="1" dirty="0">
                <a:solidFill>
                  <a:srgbClr val="FF0000"/>
                </a:solidFill>
              </a:rPr>
              <a:t>% учащихся, набравших максимальный балл за работу </a:t>
            </a:r>
            <a:r>
              <a:rPr lang="ru-RU" sz="3200" b="1" i="1" dirty="0"/>
              <a:t>базового</a:t>
            </a:r>
            <a:r>
              <a:rPr lang="ru-RU" sz="3200" b="1" i="1" dirty="0">
                <a:solidFill>
                  <a:srgbClr val="FF0000"/>
                </a:solidFill>
              </a:rPr>
              <a:t> уровня письменной части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628800"/>
            <a:ext cx="9144000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4119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pPr algn="r"/>
            <a:r>
              <a:rPr lang="ru-RU" sz="3200" b="1" i="1" dirty="0">
                <a:solidFill>
                  <a:srgbClr val="FF0000"/>
                </a:solidFill>
              </a:rPr>
              <a:t>% учащихся, набравших максимальный балл за работу </a:t>
            </a:r>
            <a:r>
              <a:rPr lang="ru-RU" sz="3200" b="1" i="1" dirty="0"/>
              <a:t>повышенного уровня </a:t>
            </a:r>
            <a:r>
              <a:rPr lang="ru-RU" sz="3200" b="1" i="1" dirty="0">
                <a:solidFill>
                  <a:srgbClr val="FF0000"/>
                </a:solidFill>
              </a:rPr>
              <a:t>письменной части</a:t>
            </a:r>
            <a:r>
              <a:rPr lang="ru-RU" sz="3200" b="1" dirty="0">
                <a:solidFill>
                  <a:srgbClr val="FF0000"/>
                </a:solidFill>
              </a:rPr>
              <a:t/>
            </a:r>
            <a:br>
              <a:rPr lang="ru-RU" sz="3200" b="1" dirty="0">
                <a:solidFill>
                  <a:srgbClr val="FF0000"/>
                </a:solidFill>
              </a:rPr>
            </a:b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52541" y="1556792"/>
            <a:ext cx="9296541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9187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pPr algn="r"/>
            <a:r>
              <a:rPr lang="ru-RU" sz="3200" b="1" i="1" dirty="0">
                <a:solidFill>
                  <a:srgbClr val="FF0000"/>
                </a:solidFill>
              </a:rPr>
              <a:t>% учащихся, набравших максимальный балл за работу </a:t>
            </a:r>
            <a:r>
              <a:rPr lang="ru-RU" sz="3200" b="1" i="1" dirty="0"/>
              <a:t>высокого</a:t>
            </a:r>
            <a:r>
              <a:rPr lang="ru-RU" sz="3200" b="1" i="1" dirty="0">
                <a:solidFill>
                  <a:srgbClr val="FF0000"/>
                </a:solidFill>
              </a:rPr>
              <a:t> уровня письменной части</a:t>
            </a:r>
            <a:r>
              <a:rPr lang="ru-RU" sz="3200" b="1" dirty="0">
                <a:solidFill>
                  <a:srgbClr val="FF0000"/>
                </a:solidFill>
              </a:rPr>
              <a:t/>
            </a:r>
            <a:br>
              <a:rPr lang="ru-RU" sz="3200" b="1" dirty="0">
                <a:solidFill>
                  <a:srgbClr val="FF0000"/>
                </a:solidFill>
              </a:rPr>
            </a:b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19355" y="1772816"/>
            <a:ext cx="9263355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8717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pPr algn="r"/>
            <a:r>
              <a:rPr lang="ru-RU" sz="3200" b="1" i="1" dirty="0">
                <a:solidFill>
                  <a:srgbClr val="FF0000"/>
                </a:solidFill>
              </a:rPr>
              <a:t>% учащихся, набравших максимальный балл за работу разных уровней</a:t>
            </a:r>
            <a:r>
              <a:rPr lang="ru-RU" sz="3200" b="1" dirty="0">
                <a:solidFill>
                  <a:srgbClr val="FF0000"/>
                </a:solidFill>
              </a:rPr>
              <a:t/>
            </a:r>
            <a:br>
              <a:rPr lang="ru-RU" sz="3200" b="1" dirty="0">
                <a:solidFill>
                  <a:srgbClr val="FF0000"/>
                </a:solidFill>
              </a:rPr>
            </a:b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76289" y="1196752"/>
            <a:ext cx="9536242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8468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3200" b="1" i="1" dirty="0">
                <a:solidFill>
                  <a:srgbClr val="FF0000"/>
                </a:solidFill>
              </a:rPr>
              <a:t>% учащихся, справившихся с работой </a:t>
            </a:r>
            <a:r>
              <a:rPr lang="ru-RU" sz="3200" b="1" i="1" dirty="0"/>
              <a:t>базового </a:t>
            </a:r>
            <a:r>
              <a:rPr lang="ru-RU" sz="3200" b="1" i="1" dirty="0">
                <a:solidFill>
                  <a:srgbClr val="FF0000"/>
                </a:solidFill>
              </a:rPr>
              <a:t>уровня письменной части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11750" y="1484784"/>
            <a:ext cx="9555750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1929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3200" b="1" i="1" dirty="0">
                <a:solidFill>
                  <a:srgbClr val="FF0000"/>
                </a:solidFill>
              </a:rPr>
              <a:t>% учащихся, справившихся с работой </a:t>
            </a:r>
            <a:r>
              <a:rPr lang="ru-RU" sz="3200" b="1" i="1" dirty="0"/>
              <a:t>повышенного</a:t>
            </a:r>
            <a:r>
              <a:rPr lang="ru-RU" sz="3200" b="1" i="1" dirty="0">
                <a:solidFill>
                  <a:srgbClr val="FF0000"/>
                </a:solidFill>
              </a:rPr>
              <a:t> уровня письменной части</a:t>
            </a:r>
            <a:r>
              <a:rPr lang="ru-RU" sz="3200" b="1" dirty="0">
                <a:solidFill>
                  <a:srgbClr val="FF0000"/>
                </a:solidFill>
              </a:rPr>
              <a:t/>
            </a:r>
            <a:br>
              <a:rPr lang="ru-RU" sz="3200" b="1" dirty="0">
                <a:solidFill>
                  <a:srgbClr val="FF0000"/>
                </a:solidFill>
              </a:rPr>
            </a:b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93292" y="1412776"/>
            <a:ext cx="9601064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4876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3200" b="1" i="1" dirty="0">
                <a:solidFill>
                  <a:srgbClr val="FF0000"/>
                </a:solidFill>
              </a:rPr>
              <a:t>% учащихся, справившихся с работой </a:t>
            </a:r>
            <a:r>
              <a:rPr lang="ru-RU" sz="3200" b="1" i="1" dirty="0"/>
              <a:t>высокого</a:t>
            </a:r>
            <a:r>
              <a:rPr lang="ru-RU" sz="3200" b="1" i="1" dirty="0">
                <a:solidFill>
                  <a:srgbClr val="FF0000"/>
                </a:solidFill>
              </a:rPr>
              <a:t>  уровня письменной части</a:t>
            </a:r>
            <a:r>
              <a:rPr lang="ru-RU" sz="3200" b="1" dirty="0">
                <a:solidFill>
                  <a:srgbClr val="FF0000"/>
                </a:solidFill>
              </a:rPr>
              <a:t/>
            </a:r>
            <a:br>
              <a:rPr lang="ru-RU" sz="3200" b="1" dirty="0">
                <a:solidFill>
                  <a:srgbClr val="FF0000"/>
                </a:solidFill>
              </a:rPr>
            </a:b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45245" y="1556792"/>
            <a:ext cx="9464569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1489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2400" i="1" dirty="0"/>
              <a:t>Распределение отметок и баллов, полученных </a:t>
            </a:r>
            <a:r>
              <a:rPr lang="ru-RU" sz="2400" i="1" dirty="0" smtClean="0"/>
              <a:t>участниками </a:t>
            </a:r>
            <a:r>
              <a:rPr lang="ru-RU" sz="2400" i="1" dirty="0"/>
              <a:t>ГИА в % </a:t>
            </a:r>
            <a:r>
              <a:rPr lang="ru-RU" sz="2400" i="1" dirty="0" smtClean="0"/>
              <a:t>соотношении</a:t>
            </a:r>
          </a:p>
          <a:p>
            <a:pPr marL="0" indent="0" algn="r">
              <a:buNone/>
            </a:pPr>
            <a:endParaRPr lang="ru-R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412776"/>
            <a:ext cx="9101470" cy="5445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699680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3200" b="1" i="1" dirty="0">
                <a:solidFill>
                  <a:srgbClr val="FF0000"/>
                </a:solidFill>
              </a:rPr>
              <a:t>% учащихся, справившихся с работой на разных уровнях </a:t>
            </a:r>
            <a:r>
              <a:rPr lang="ru-RU" sz="3200" b="1" dirty="0">
                <a:solidFill>
                  <a:srgbClr val="FF0000"/>
                </a:solidFill>
              </a:rPr>
              <a:t/>
            </a:r>
            <a:br>
              <a:rPr lang="ru-RU" sz="3200" b="1" dirty="0">
                <a:solidFill>
                  <a:srgbClr val="FF0000"/>
                </a:solidFill>
              </a:rPr>
            </a:b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54577" y="1268760"/>
            <a:ext cx="9291802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0034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Анализ результатов выполнения заданий раздела «Говорение»</a:t>
            </a:r>
            <a:r>
              <a:rPr lang="ru-RU" sz="3600" dirty="0">
                <a:solidFill>
                  <a:srgbClr val="FF0000"/>
                </a:solidFill>
              </a:rPr>
              <a:t/>
            </a:r>
            <a:br>
              <a:rPr lang="ru-RU" sz="3600" dirty="0">
                <a:solidFill>
                  <a:srgbClr val="FF0000"/>
                </a:solidFill>
              </a:rPr>
            </a:br>
            <a:endParaRPr lang="ru-RU" sz="3600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57286736"/>
              </p:ext>
            </p:extLst>
          </p:nvPr>
        </p:nvGraphicFramePr>
        <p:xfrm>
          <a:off x="755582" y="1484786"/>
          <a:ext cx="7920873" cy="47501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9481"/>
                <a:gridCol w="879481"/>
                <a:gridCol w="880273"/>
                <a:gridCol w="880273"/>
                <a:gridCol w="880273"/>
                <a:gridCol w="880273"/>
                <a:gridCol w="880273"/>
                <a:gridCol w="880273"/>
                <a:gridCol w="880273"/>
              </a:tblGrid>
              <a:tr h="9502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Задание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(баллы)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 К1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 К2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 К3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 К1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 К2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 К3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17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44,5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5,5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44,5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2,8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55,5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17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55,5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8,33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27,8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47,2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33,4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44,5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41,7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17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13,88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44,5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8,3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44,5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2,8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</a:tr>
              <a:tr h="5617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30,5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22,2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13,9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17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38,8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17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8,33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2351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2700" b="1" i="1" dirty="0">
                <a:latin typeface="Times New Roman"/>
                <a:ea typeface="Times New Roman"/>
              </a:rPr>
              <a:t>Средний процент (от максимального балла) выполнения разделов КИМ ГИА </a:t>
            </a:r>
            <a:r>
              <a:rPr lang="ru-RU" sz="4800" b="1" dirty="0">
                <a:latin typeface="Times New Roman"/>
                <a:ea typeface="Times New Roman"/>
              </a:rPr>
              <a:t/>
            </a:r>
            <a:br>
              <a:rPr lang="ru-RU" sz="4800" b="1" dirty="0">
                <a:latin typeface="Times New Roman"/>
                <a:ea typeface="Times New Roman"/>
              </a:rPr>
            </a:br>
            <a:endParaRPr lang="ru-RU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124744"/>
            <a:ext cx="9108998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05136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2800" b="1" i="1" dirty="0">
                <a:solidFill>
                  <a:srgbClr val="FF0000"/>
                </a:solidFill>
              </a:rPr>
              <a:t>Результаты выполнения заданий раздела </a:t>
            </a:r>
            <a:r>
              <a:rPr lang="ru-RU" sz="2800" b="1" i="1" dirty="0" smtClean="0">
                <a:solidFill>
                  <a:srgbClr val="FF0000"/>
                </a:solidFill>
              </a:rPr>
              <a:t>1 (</a:t>
            </a:r>
            <a:r>
              <a:rPr lang="ru-RU" sz="2800" b="1" i="1" dirty="0">
                <a:solidFill>
                  <a:srgbClr val="FF0000"/>
                </a:solidFill>
              </a:rPr>
              <a:t>задания по </a:t>
            </a:r>
            <a:r>
              <a:rPr lang="ru-RU" sz="2800" b="1" i="1" dirty="0" err="1">
                <a:solidFill>
                  <a:srgbClr val="FF0000"/>
                </a:solidFill>
              </a:rPr>
              <a:t>аудированию</a:t>
            </a:r>
            <a:r>
              <a:rPr lang="ru-RU" sz="2800" b="1" i="1" dirty="0">
                <a:solidFill>
                  <a:srgbClr val="FF0000"/>
                </a:solidFill>
              </a:rPr>
              <a:t>)</a:t>
            </a:r>
            <a:r>
              <a:rPr lang="ru-RU" sz="2800" b="1" dirty="0">
                <a:solidFill>
                  <a:srgbClr val="FF0000"/>
                </a:solidFill>
              </a:rPr>
              <a:t/>
            </a:r>
            <a:br>
              <a:rPr lang="ru-RU" sz="2800" b="1" dirty="0">
                <a:solidFill>
                  <a:srgbClr val="FF0000"/>
                </a:solidFill>
              </a:rPr>
            </a:br>
            <a:endParaRPr lang="ru-RU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80725437"/>
              </p:ext>
            </p:extLst>
          </p:nvPr>
        </p:nvGraphicFramePr>
        <p:xfrm>
          <a:off x="395536" y="1124744"/>
          <a:ext cx="8424936" cy="55885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4211"/>
                <a:gridCol w="3169393"/>
                <a:gridCol w="1174339"/>
                <a:gridCol w="1173512"/>
                <a:gridCol w="821541"/>
                <a:gridCol w="1291940"/>
              </a:tblGrid>
              <a:tr h="757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 задания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Проверяемые виды деятельности, умения, навыки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Тип задания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Уровень сложности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Макс. балл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Средний % выполнения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38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Понимание основного содержания прослушанного текста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КО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5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100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100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326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Понимание в прослушанном тексте запрашиваемой информации. Четыре задания 1 уровня (на понимание эксплицитно представленной информации) и два задания 2 уровня (на извлечение имплицитно представленной информации). Задания могут быть представлены в произвольном порядке, но первым дает дается задание 1 уровня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КО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6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94,6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94,6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100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100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94,6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97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5603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3200" b="1" i="1" dirty="0">
                <a:solidFill>
                  <a:srgbClr val="FF0000"/>
                </a:solidFill>
              </a:rPr>
              <a:t>Результаты выполнения заданий раздела 2 (задания по чтению)</a:t>
            </a:r>
            <a:endParaRPr lang="ru-RU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56369654"/>
              </p:ext>
            </p:extLst>
          </p:nvPr>
        </p:nvGraphicFramePr>
        <p:xfrm>
          <a:off x="611560" y="1484784"/>
          <a:ext cx="8208912" cy="53541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8432"/>
                <a:gridCol w="2973542"/>
                <a:gridCol w="1144228"/>
                <a:gridCol w="1143422"/>
                <a:gridCol w="800475"/>
                <a:gridCol w="1258813"/>
              </a:tblGrid>
              <a:tr h="491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№ задания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Проверяемые виды деятельности, умения, навыки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Тип задания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Уровень сложности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Макс. балл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Средний % выполнения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48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Понимание основного содержания прочитанного текста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КО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 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 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7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100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 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16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11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12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13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14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15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16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17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Понимание в прочитанном тексте запрашиваемой информации Одно (первое) задание 1 уровня (на понимание эксплицитно представленной информации), семь заданий 2 уровня (на извлечение имплицитно представленной информации)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КО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КО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КО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КО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КО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КО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КО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КО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 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2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8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78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92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86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80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66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88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81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86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5565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3200" b="1" i="1" dirty="0">
                <a:solidFill>
                  <a:srgbClr val="FF0000"/>
                </a:solidFill>
              </a:rPr>
              <a:t>Результаты выполнения заданий раздела </a:t>
            </a:r>
            <a:r>
              <a:rPr lang="ru-RU" sz="3200" b="1" i="1" dirty="0" smtClean="0">
                <a:solidFill>
                  <a:srgbClr val="FF0000"/>
                </a:solidFill>
              </a:rPr>
              <a:t>3 (</a:t>
            </a:r>
            <a:r>
              <a:rPr lang="ru-RU" sz="3200" b="1" i="1" dirty="0">
                <a:solidFill>
                  <a:srgbClr val="FF0000"/>
                </a:solidFill>
              </a:rPr>
              <a:t>задания по грамматике и лексике)</a:t>
            </a:r>
            <a:r>
              <a:rPr lang="ru-RU" sz="3200" b="1" dirty="0">
                <a:solidFill>
                  <a:srgbClr val="FF0000"/>
                </a:solidFill>
              </a:rPr>
              <a:t/>
            </a:r>
            <a:br>
              <a:rPr lang="ru-RU" sz="3200" b="1" dirty="0">
                <a:solidFill>
                  <a:srgbClr val="FF0000"/>
                </a:solidFill>
              </a:rPr>
            </a:br>
            <a:endParaRPr lang="ru-RU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32655041"/>
              </p:ext>
            </p:extLst>
          </p:nvPr>
        </p:nvGraphicFramePr>
        <p:xfrm>
          <a:off x="395536" y="1196752"/>
          <a:ext cx="8424936" cy="54188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1812"/>
                <a:gridCol w="3051793"/>
                <a:gridCol w="1174339"/>
                <a:gridCol w="1173512"/>
                <a:gridCol w="821540"/>
                <a:gridCol w="1291940"/>
              </a:tblGrid>
              <a:tr h="818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 задания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Проверяемые виды деятельности, умения, навыки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Тип задания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Уровень сложности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Макс. балл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Средний % выполнения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819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18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26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Грамматические навыки употребления нужной морфологической формы данного слова в коммуникативно-значимом контексте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Шесть заданий 1 уровня и три задания 2 уровня в произвольном порядке (первым дается задание 1 уровня)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КО</a:t>
                      </a:r>
                      <a:endParaRPr lang="ru-RU" sz="2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9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86</a:t>
                      </a:r>
                      <a:endParaRPr lang="ru-RU" sz="24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90,6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62,6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66,6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73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68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73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78,6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84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</a:rPr>
                        <a:t>(62,6-90,6)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5803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61967055"/>
              </p:ext>
            </p:extLst>
          </p:nvPr>
        </p:nvGraphicFramePr>
        <p:xfrm>
          <a:off x="395536" y="476672"/>
          <a:ext cx="8424936" cy="58326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1812"/>
                <a:gridCol w="3051793"/>
                <a:gridCol w="1174339"/>
                <a:gridCol w="1173512"/>
                <a:gridCol w="821540"/>
                <a:gridCol w="1291940"/>
              </a:tblGrid>
              <a:tr h="5832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27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32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Лексико-грамматические навыки образования и употребления родственного слова нужной части речи с использованием аффиксации в </a:t>
                      </a:r>
                      <a:r>
                        <a:rPr lang="ru-RU" sz="2000" dirty="0" smtClean="0">
                          <a:effectLst/>
                        </a:rPr>
                        <a:t>коммуникативно-значимом </a:t>
                      </a:r>
                      <a:r>
                        <a:rPr lang="ru-RU" sz="2000" dirty="0">
                          <a:effectLst/>
                        </a:rPr>
                        <a:t>контексте.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Четыре задания 1 уровня и два задания 2 уровня в произвольном порядке (первым дается задание 1 уровня)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6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84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93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76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84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84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65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FF00"/>
                          </a:solidFill>
                          <a:effectLst/>
                        </a:rPr>
                        <a:t>(65-93)</a:t>
                      </a:r>
                      <a:endParaRPr lang="ru-RU" sz="24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8644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76064"/>
          </a:xfrm>
        </p:spPr>
        <p:txBody>
          <a:bodyPr>
            <a:normAutofit fontScale="90000"/>
          </a:bodyPr>
          <a:lstStyle/>
          <a:p>
            <a:pPr algn="r"/>
            <a:r>
              <a:rPr lang="ru-RU" sz="3600" b="1" i="1" dirty="0">
                <a:solidFill>
                  <a:srgbClr val="FF0000"/>
                </a:solidFill>
              </a:rPr>
              <a:t>Результаты выполнения заданий раздела 4 (задания по письменной речи)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14470906"/>
              </p:ext>
            </p:extLst>
          </p:nvPr>
        </p:nvGraphicFramePr>
        <p:xfrm>
          <a:off x="899592" y="1628800"/>
          <a:ext cx="7704858" cy="33649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3879"/>
                <a:gridCol w="2790956"/>
                <a:gridCol w="1073969"/>
                <a:gridCol w="1073212"/>
                <a:gridCol w="751324"/>
                <a:gridCol w="1181518"/>
              </a:tblGrid>
              <a:tr h="8836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№ задания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Проверяемые виды деятельности, умения, навыки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Тип задания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Уровень сложности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Макс. балл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Средний % выполнения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60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33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Письмо личного характера 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ответ на письмо-стимул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РО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10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87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0400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1322</Words>
  <Application>Microsoft Office PowerPoint</Application>
  <PresentationFormat>Экран (4:3)</PresentationFormat>
  <Paragraphs>593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Аналитическая справка по результатам ОГЭ и ЕГЭ 2018г.</vt:lpstr>
      <vt:lpstr>ОСНОВНЫЕ РЕЗУЛЬТАТЫ ОГЭ</vt:lpstr>
      <vt:lpstr>Слайд 3</vt:lpstr>
      <vt:lpstr>Средний процент (от максимального балла) выполнения разделов КИМ ГИА  </vt:lpstr>
      <vt:lpstr>Результаты выполнения заданий раздела 1 (задания по аудированию) </vt:lpstr>
      <vt:lpstr>Результаты выполнения заданий раздела 2 (задания по чтению)</vt:lpstr>
      <vt:lpstr>Результаты выполнения заданий раздела 3 (задания по грамматике и лексике) </vt:lpstr>
      <vt:lpstr>Слайд 8</vt:lpstr>
      <vt:lpstr>Результаты выполнения заданий раздела 4 (задания по письменной речи) </vt:lpstr>
      <vt:lpstr> Результаты выполнения заданий раздела 5  (Задания по говорению) </vt:lpstr>
      <vt:lpstr>Анализ выполнения экзаменационной работы выпускниками 9 классов с различным уровнем подготовки</vt:lpstr>
      <vt:lpstr>Анализ выполнения экзаменационной работы выпускниками 9 классов с различным уровнем подготовки</vt:lpstr>
      <vt:lpstr>ОСНОВНЫЕ РЕЗУЛЬТАТЫ ЕГЭ </vt:lpstr>
      <vt:lpstr> Распределение участников ЕГЭ по тестовым баллам в 2018г. </vt:lpstr>
      <vt:lpstr>Уровень владения англ. языком, согласно международной шкале </vt:lpstr>
      <vt:lpstr>Анализ результатов выполнения заданий раздела «Аудирование» </vt:lpstr>
      <vt:lpstr>Анализ результатов выполнения заданий раздела «Аудирование» </vt:lpstr>
      <vt:lpstr>Анализ результатов выполнения заданий раздела «Чтение» </vt:lpstr>
      <vt:lpstr>Анализ результатов выполнения заданий раздела «Грамматика и лексика»   </vt:lpstr>
      <vt:lpstr>Слайд 20</vt:lpstr>
      <vt:lpstr>Анализ результатов выполнения заданий раздела «Письмо» </vt:lpstr>
      <vt:lpstr>Слайд 22</vt:lpstr>
      <vt:lpstr>% учащихся, набравших максимальный балл за работу базового уровня письменной части </vt:lpstr>
      <vt:lpstr>% учащихся, набравших максимальный балл за работу повышенного уровня письменной части </vt:lpstr>
      <vt:lpstr>% учащихся, набравших максимальный балл за работу высокого уровня письменной части </vt:lpstr>
      <vt:lpstr>% учащихся, набравших максимальный балл за работу разных уровней </vt:lpstr>
      <vt:lpstr>% учащихся, справившихся с работой базового уровня письменной части</vt:lpstr>
      <vt:lpstr>% учащихся, справившихся с работой повышенного уровня письменной части </vt:lpstr>
      <vt:lpstr>% учащихся, справившихся с работой высокого  уровня письменной части </vt:lpstr>
      <vt:lpstr>% учащихся, справившихся с работой на разных уровнях  </vt:lpstr>
      <vt:lpstr>Анализ результатов выполнения заданий раздела «Говорение»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Аналитическая справка по результатам ОГЭ и ЕГЭ 2018г.</dc:title>
  <dc:creator>катя</dc:creator>
  <cp:lastModifiedBy>Windows User</cp:lastModifiedBy>
  <cp:revision>10</cp:revision>
  <dcterms:created xsi:type="dcterms:W3CDTF">2018-08-25T15:12:16Z</dcterms:created>
  <dcterms:modified xsi:type="dcterms:W3CDTF">2018-08-27T07:07:23Z</dcterms:modified>
</cp:coreProperties>
</file>