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9" r:id="rId4"/>
    <p:sldId id="287" r:id="rId5"/>
    <p:sldId id="288" r:id="rId6"/>
    <p:sldId id="290" r:id="rId7"/>
    <p:sldId id="289" r:id="rId8"/>
    <p:sldId id="292" r:id="rId9"/>
    <p:sldId id="291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003399"/>
    <a:srgbClr val="4D4D4D"/>
    <a:srgbClr val="B92D14"/>
    <a:srgbClr val="35759D"/>
    <a:srgbClr val="E0E0E0"/>
    <a:srgbClr val="D3D3D3"/>
    <a:srgbClr val="004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3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Lbls>
            <c:dLbl>
              <c:idx val="0"/>
              <c:layout>
                <c:manualLayout>
                  <c:x val="1.5728147634125313E-2"/>
                  <c:y val="-8.2708290659869538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4.6314447161638087E-2"/>
                  <c:y val="-7.389119512324364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1582167744257286E-3"/>
                  <c:y val="-1.925486002972050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7649879411509698E-3"/>
                  <c:y val="-1.484384082527777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Тихий океан</c:v>
                </c:pt>
                <c:pt idx="1">
                  <c:v>Атлантический океан</c:v>
                </c:pt>
                <c:pt idx="2">
                  <c:v>Индийский океан</c:v>
                </c:pt>
                <c:pt idx="3">
                  <c:v>Северный Ледовитый океан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0.49700000000000011</c:v>
                </c:pt>
                <c:pt idx="1">
                  <c:v>0.254</c:v>
                </c:pt>
                <c:pt idx="2">
                  <c:v>0.21100000000000005</c:v>
                </c:pt>
                <c:pt idx="3">
                  <c:v>1.0999999999999999E-2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solidFill>
                <a:schemeClr val="accent4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098490813648296"/>
          <c:y val="2.2086614092578009E-2"/>
          <c:w val="0.84372342519685051"/>
          <c:h val="0.8005823596611204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30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7.53</c:v>
                </c:pt>
                <c:pt idx="1">
                  <c:v>8.84</c:v>
                </c:pt>
                <c:pt idx="2">
                  <c:v>9.76</c:v>
                </c:pt>
                <c:pt idx="3">
                  <c:v>10.92</c:v>
                </c:pt>
                <c:pt idx="4">
                  <c:v>12.370000000000001</c:v>
                </c:pt>
                <c:pt idx="5">
                  <c:v>14.16</c:v>
                </c:pt>
              </c:numCache>
            </c:numRef>
          </c:val>
        </c:ser>
        <c:marker val="1"/>
        <c:axId val="81264000"/>
        <c:axId val="87369600"/>
      </c:lineChart>
      <c:catAx>
        <c:axId val="81264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3399"/>
                    </a:solidFill>
                  </a:defRPr>
                </a:pPr>
                <a:r>
                  <a:rPr lang="ru-RU" dirty="0" smtClean="0">
                    <a:solidFill>
                      <a:srgbClr val="003399"/>
                    </a:solidFill>
                  </a:rPr>
                  <a:t>Температура, </a:t>
                </a:r>
                <a:r>
                  <a:rPr lang="en-US" dirty="0" smtClean="0">
                    <a:solidFill>
                      <a:srgbClr val="003399"/>
                    </a:solidFill>
                    <a:latin typeface="Times New Roman"/>
                    <a:cs typeface="Times New Roman"/>
                  </a:rPr>
                  <a:t>◦</a:t>
                </a:r>
                <a:r>
                  <a:rPr lang="ru-RU" dirty="0" smtClean="0">
                    <a:solidFill>
                      <a:srgbClr val="003399"/>
                    </a:solidFill>
                    <a:latin typeface="Times New Roman"/>
                    <a:cs typeface="Times New Roman"/>
                  </a:rPr>
                  <a:t>С</a:t>
                </a:r>
                <a:endParaRPr lang="ru-RU" dirty="0">
                  <a:solidFill>
                    <a:srgbClr val="003399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rgbClr val="003399"/>
                </a:solidFill>
              </a:defRPr>
            </a:pPr>
            <a:endParaRPr lang="ru-RU"/>
          </a:p>
        </c:txPr>
        <c:crossAx val="87369600"/>
        <c:crosses val="autoZero"/>
        <c:auto val="1"/>
        <c:lblAlgn val="ctr"/>
        <c:lblOffset val="100"/>
      </c:catAx>
      <c:valAx>
        <c:axId val="87369600"/>
        <c:scaling>
          <c:orientation val="minMax"/>
          <c:max val="15"/>
          <c:min val="6"/>
        </c:scaling>
        <c:axPos val="l"/>
        <c:majorGridlines>
          <c:spPr>
            <a:ln>
              <a:solidFill>
                <a:schemeClr val="accent4">
                  <a:lumMod val="1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3399"/>
                    </a:solidFill>
                  </a:defRPr>
                </a:pPr>
                <a:r>
                  <a:rPr lang="ru-RU" dirty="0" smtClean="0">
                    <a:solidFill>
                      <a:srgbClr val="003399"/>
                    </a:solidFill>
                  </a:rPr>
                  <a:t>Содержание растворенного кислорода, мг/л</a:t>
                </a:r>
                <a:endParaRPr lang="ru-RU" dirty="0">
                  <a:solidFill>
                    <a:srgbClr val="003399"/>
                  </a:solidFill>
                </a:endParaRPr>
              </a:p>
            </c:rich>
          </c:tx>
          <c:layout/>
        </c:title>
        <c:numFmt formatCode="General" sourceLinked="0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rgbClr val="003399"/>
                </a:solidFill>
              </a:defRPr>
            </a:pPr>
            <a:endParaRPr lang="ru-RU"/>
          </a:p>
        </c:txPr>
        <c:crossAx val="81264000"/>
        <c:crosses val="autoZero"/>
        <c:crossBetween val="midCat"/>
        <c:majorUnit val="3"/>
      </c:valAx>
      <c:spPr>
        <a:ln>
          <a:solidFill>
            <a:schemeClr val="accent4">
              <a:lumMod val="10000"/>
            </a:schemeClr>
          </a:solidFill>
        </a:ln>
      </c:spPr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505AB3-81EF-4B0F-B7CC-313BA81C00D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1FE2B-7FC6-4AEC-9129-93913C4B7EA3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B5907-E132-4AFD-AE8E-40C7FC575EBA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8C8E5-E7BF-4FA9-BF27-FA7E2732E8FE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B5907-E132-4AFD-AE8E-40C7FC575EBA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593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B5907-E132-4AFD-AE8E-40C7FC575EBA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1363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B5907-E132-4AFD-AE8E-40C7FC575EBA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234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B5907-E132-4AFD-AE8E-40C7FC575EBA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885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8C8E5-E7BF-4FA9-BF27-FA7E2732E8FE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250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subtitle style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8362443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832041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376302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206567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6961540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4963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73244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104906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9479091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7777955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0;&#1086;&#1085;&#1082;&#1091;&#1088;&#1089;\SHum_morya_volny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57224" y="2500306"/>
            <a:ext cx="7715304" cy="2571768"/>
          </a:xfrm>
          <a:effectLst>
            <a:outerShdw dist="12700" dir="54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altLang="ru-RU" sz="6000" dirty="0" smtClean="0">
                <a:solidFill>
                  <a:srgbClr val="002060"/>
                </a:solidFill>
              </a:rPr>
              <a:t>Свойства вод мирового океана</a:t>
            </a:r>
            <a:br>
              <a:rPr lang="ru-RU" altLang="ru-RU" sz="6000" dirty="0" smtClean="0">
                <a:solidFill>
                  <a:srgbClr val="002060"/>
                </a:solidFill>
              </a:rPr>
            </a:br>
            <a:r>
              <a:rPr lang="en-US" altLang="ru-RU" sz="4000" dirty="0" smtClean="0">
                <a:solidFill>
                  <a:srgbClr val="002060"/>
                </a:solidFill>
                <a:cs typeface="Microsoft Sans Serif"/>
              </a:rPr>
              <a:t>6 </a:t>
            </a:r>
            <a:r>
              <a:rPr lang="en-US" altLang="ru-RU" sz="4000" dirty="0" err="1">
                <a:solidFill>
                  <a:srgbClr val="002060"/>
                </a:solidFill>
                <a:cs typeface="Microsoft Sans Serif"/>
              </a:rPr>
              <a:t>класс</a:t>
            </a:r>
            <a:endParaRPr lang="ru-RU" sz="4000" dirty="0" err="1">
              <a:solidFill>
                <a:srgbClr val="002060"/>
              </a:solidFill>
              <a:cs typeface="Microsoft Sans Serif"/>
            </a:endParaRPr>
          </a:p>
        </p:txBody>
      </p:sp>
      <p:pic>
        <p:nvPicPr>
          <p:cNvPr id="4" name="SHum_morya_vol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10" y="6286520"/>
            <a:ext cx="304800" cy="3048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Выполнил: учитель географии </a:t>
            </a:r>
            <a:r>
              <a:rPr lang="ru-RU" dirty="0" err="1" smtClean="0">
                <a:solidFill>
                  <a:srgbClr val="003399"/>
                </a:solidFill>
              </a:rPr>
              <a:t>Скутин</a:t>
            </a:r>
            <a:r>
              <a:rPr lang="ru-RU" dirty="0" smtClean="0">
                <a:solidFill>
                  <a:srgbClr val="003399"/>
                </a:solidFill>
              </a:rPr>
              <a:t> В.С.</a:t>
            </a:r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 descr="Океаны.jpg">
            <a:extLst>
              <a:ext uri="{FF2B5EF4-FFF2-40B4-BE49-F238E27FC236}">
                <a16:creationId xmlns:a16="http://schemas.microsoft.com/office/drawing/2014/main" xmlns="" id="{5DF45B72-0CAD-4404-ADB2-2B0BD2E2E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97" r="21344"/>
          <a:stretch/>
        </p:blipFill>
        <p:spPr>
          <a:xfrm>
            <a:off x="0" y="982704"/>
            <a:ext cx="9144000" cy="5875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478" y="116632"/>
            <a:ext cx="6760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+mj-lt"/>
              </a:rPr>
              <a:t>Покажите и назовите океаны?</a:t>
            </a:r>
            <a:endParaRPr lang="ru-RU" sz="3600" b="1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5"/>
            <a:ext cx="7359670" cy="1703388"/>
          </a:xfrm>
        </p:spPr>
        <p:txBody>
          <a:bodyPr/>
          <a:lstStyle/>
          <a:p>
            <a:pPr algn="ctr"/>
            <a:r>
              <a:rPr lang="en-US" altLang="ru-RU" sz="3600" b="1" dirty="0" err="1">
                <a:solidFill>
                  <a:srgbClr val="151515"/>
                </a:solidFill>
              </a:rPr>
              <a:t>Мировой</a:t>
            </a:r>
            <a:r>
              <a:rPr lang="en-US" altLang="ru-RU" sz="3600" b="1" dirty="0">
                <a:solidFill>
                  <a:srgbClr val="151515"/>
                </a:solidFill>
              </a:rPr>
              <a:t> </a:t>
            </a:r>
            <a:r>
              <a:rPr lang="en-US" altLang="ru-RU" sz="3600" b="1" dirty="0" err="1">
                <a:solidFill>
                  <a:srgbClr val="151515"/>
                </a:solidFill>
                <a:cs typeface="Microsoft Sans Serif"/>
              </a:rPr>
              <a:t>океан</a:t>
            </a:r>
            <a:r>
              <a:rPr lang="en-US" altLang="ru-RU" sz="3600" b="1" dirty="0">
                <a:solidFill>
                  <a:srgbClr val="151515"/>
                </a:solidFill>
                <a:cs typeface="Microsoft Sans Serif"/>
              </a:rPr>
              <a:t> </a:t>
            </a:r>
            <a:r>
              <a:rPr lang="en-US" altLang="ru-RU" sz="3600" dirty="0">
                <a:solidFill>
                  <a:srgbClr val="151515"/>
                </a:solidFill>
                <a:cs typeface="Microsoft Sans Serif"/>
              </a:rPr>
              <a:t>- </a:t>
            </a:r>
            <a:r>
              <a:rPr lang="en-US" altLang="ru-RU" sz="3600" dirty="0" err="1">
                <a:solidFill>
                  <a:srgbClr val="151515"/>
                </a:solidFill>
                <a:cs typeface="Microsoft Sans Serif"/>
              </a:rPr>
              <a:t>самая</a:t>
            </a:r>
            <a:r>
              <a:rPr lang="en-US" altLang="ru-RU" sz="3600" dirty="0">
                <a:solidFill>
                  <a:srgbClr val="151515"/>
                </a:solidFill>
                <a:cs typeface="Microsoft Sans Serif"/>
              </a:rPr>
              <a:t> </a:t>
            </a:r>
            <a:r>
              <a:rPr lang="en-US" altLang="ru-RU" sz="3600" dirty="0" err="1">
                <a:solidFill>
                  <a:srgbClr val="151515"/>
                </a:solidFill>
                <a:cs typeface="Microsoft Sans Serif"/>
              </a:rPr>
              <a:t>большая</a:t>
            </a:r>
            <a:r>
              <a:rPr lang="en-US" altLang="ru-RU" sz="3600" dirty="0">
                <a:solidFill>
                  <a:srgbClr val="151515"/>
                </a:solidFill>
                <a:cs typeface="Microsoft Sans Serif"/>
              </a:rPr>
              <a:t> </a:t>
            </a:r>
            <a:r>
              <a:rPr lang="en-US" altLang="ru-RU" sz="3600" dirty="0" err="1">
                <a:solidFill>
                  <a:srgbClr val="151515"/>
                </a:solidFill>
                <a:cs typeface="Microsoft Sans Serif"/>
              </a:rPr>
              <a:t>часть</a:t>
            </a:r>
            <a:r>
              <a:rPr lang="en-US" altLang="ru-RU" sz="3600" dirty="0">
                <a:solidFill>
                  <a:srgbClr val="151515"/>
                </a:solidFill>
                <a:cs typeface="Microsoft Sans Serif"/>
              </a:rPr>
              <a:t> ГИДРОСФЕРЫ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85918" y="1571612"/>
          <a:ext cx="7358082" cy="505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32091E3-C503-4A04-8D24-D0075258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50" y="0"/>
            <a:ext cx="8576754" cy="7159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cs typeface="Microsoft Sans Serif"/>
              </a:rPr>
              <a:t>Свойства вод Мирового океана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928926" y="2500306"/>
            <a:ext cx="3671198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Температура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286116" y="3857628"/>
            <a:ext cx="3005951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Соленость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2857488" y="5357826"/>
            <a:ext cx="3895618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Прозрачность</a:t>
            </a:r>
            <a:endParaRPr lang="ru-RU" sz="4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261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32091E3-C503-4A04-8D24-D0075258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66" y="76200"/>
            <a:ext cx="6464809" cy="7159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cs typeface="Microsoft Sans Serif"/>
              </a:rPr>
              <a:t>Температура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5" descr="Ocean-temperature.gif">
            <a:extLst>
              <a:ext uri="{FF2B5EF4-FFF2-40B4-BE49-F238E27FC236}">
                <a16:creationId xmlns:a16="http://schemas.microsoft.com/office/drawing/2014/main" xmlns="" id="{E4429C96-DA20-44BC-A4FE-324DF2C52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2572" y="2238375"/>
            <a:ext cx="9151810" cy="4592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EC128E-BEAD-4AFD-B367-2F4D9F4A52B7}"/>
              </a:ext>
            </a:extLst>
          </p:cNvPr>
          <p:cNvSpPr txBox="1"/>
          <p:nvPr/>
        </p:nvSpPr>
        <p:spPr>
          <a:xfrm>
            <a:off x="-12572" y="1052736"/>
            <a:ext cx="912495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Cредняя</a:t>
            </a:r>
            <a:r>
              <a:rPr lang="ru-RU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температура поверхностных вод - около 17,5°С. </a:t>
            </a:r>
            <a:endParaRPr lang="ru-RU" dirty="0">
              <a:solidFill>
                <a:schemeClr val="bg1"/>
              </a:solidFill>
              <a:latin typeface="Arial"/>
              <a:ea typeface="Tahoma"/>
              <a:cs typeface="Arial"/>
            </a:endParaRPr>
          </a:p>
          <a:p>
            <a:r>
              <a:rPr lang="ru-RU" dirty="0">
                <a:solidFill>
                  <a:srgbClr val="151515"/>
                </a:solidFill>
                <a:latin typeface="Tahoma"/>
                <a:ea typeface="Tahoma"/>
                <a:cs typeface="Tahoma"/>
              </a:rPr>
              <a:t>На глубине более 3-4 тысяч метров - от +2°С до 0°С. </a:t>
            </a:r>
            <a:endParaRPr lang="ru-RU" dirty="0">
              <a:cs typeface="Arial"/>
            </a:endParaRPr>
          </a:p>
          <a:p>
            <a:r>
              <a:rPr lang="ru-RU" dirty="0">
                <a:solidFill>
                  <a:srgbClr val="151515"/>
                </a:solidFill>
                <a:latin typeface="Tahoma"/>
                <a:ea typeface="Tahoma"/>
                <a:cs typeface="Tahoma"/>
              </a:rPr>
              <a:t>Температура всей массы - около +4°С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2746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32091E3-C503-4A04-8D24-D0075258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378" y="76200"/>
            <a:ext cx="6711697" cy="7159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cs typeface="Microsoft Sans Serif"/>
              </a:rPr>
              <a:t>Соленость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F74A0B-5453-47D4-9610-0A88F348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23" y="1657350"/>
            <a:ext cx="9002268" cy="4191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151515"/>
                </a:solidFill>
                <a:latin typeface="arial"/>
                <a:ea typeface="arial"/>
                <a:cs typeface="arial"/>
              </a:rPr>
              <a:t>Солёность воды в океане измеряется в ‰ (промилле). Средняя соленость Мирового океана - 35‰. Это значит, что 35/1000 массы океанической воды составляет чистая соль, а в одном килограмме воды будет содержаться 35 граммов соли. Соленость Мирового океана зависит от ряда факторов</a:t>
            </a:r>
            <a:r>
              <a:rPr lang="ru-RU" sz="2400" dirty="0">
                <a:solidFill>
                  <a:srgbClr val="151515"/>
                </a:solidFill>
                <a:latin typeface="arial"/>
                <a:cs typeface="arial"/>
              </a:rPr>
              <a:t>.</a:t>
            </a:r>
            <a:endParaRPr lang="ru-RU" sz="2400">
              <a:solidFill>
                <a:srgbClr val="151515"/>
              </a:solidFill>
              <a:cs typeface="Microsoft Sans Serif"/>
            </a:endParaRPr>
          </a:p>
        </p:txBody>
      </p:sp>
      <p:pic>
        <p:nvPicPr>
          <p:cNvPr id="6" name="Рисунок 6" descr="соль.png">
            <a:extLst>
              <a:ext uri="{FF2B5EF4-FFF2-40B4-BE49-F238E27FC236}">
                <a16:creationId xmlns:a16="http://schemas.microsoft.com/office/drawing/2014/main" xmlns="" id="{EC509EF1-58A8-4FA6-AA21-84C6EFCBF8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7" y="1000181"/>
            <a:ext cx="9109328" cy="54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626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32091E3-C503-4A04-8D24-D0075258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26" y="76200"/>
            <a:ext cx="6670549" cy="7159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cs typeface="Microsoft Sans Serif"/>
              </a:rPr>
              <a:t>Прозрачность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6096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Вопросы для закрепления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84576"/>
          </a:xfrm>
        </p:spPr>
        <p:txBody>
          <a:bodyPr anchor="ctr"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Назовите закономерности изменения температуры в Мировом океане.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Какова средняя соленость Мирового океана? Везде ли она одинаковая?  От чего зависит соленость?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От чего зависит прозрачность вод в Мировом океане? Почему?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457F8B-6F43-4D94-B689-30A65EEA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3" y="1276350"/>
            <a:ext cx="7246048" cy="52197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cs typeface="Microsoft Sans Serif"/>
              </a:rPr>
              <a:t>Роль Мирового океана в жизни Земли трудно переоценить..</a:t>
            </a:r>
            <a:r>
              <a:rPr lang="ru-RU" b="1" dirty="0">
                <a:solidFill>
                  <a:srgbClr val="151515"/>
                </a:solidFill>
                <a:cs typeface="Microsoft Sans Serif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151515"/>
                </a:solidFill>
                <a:cs typeface="Microsoft Sans Serif"/>
              </a:rPr>
              <a:t>Океан - это колыбель и источник жизни на Земле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151515"/>
                </a:solidFill>
                <a:cs typeface="Microsoft Sans Serif"/>
              </a:rPr>
              <a:t>Океан - это аккумулятор тепла и регулятор климата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151515"/>
                </a:solidFill>
                <a:cs typeface="Microsoft Sans Serif"/>
              </a:rPr>
              <a:t>Океан - это неисчерпаемая сокровищница химических веществ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151515"/>
                </a:solidFill>
                <a:cs typeface="Microsoft Sans Serif"/>
              </a:rPr>
              <a:t>Океан - это неисчерпаемый источник энергии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8823C68-DE7C-4033-A315-63123386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337" y="133350"/>
            <a:ext cx="5791200" cy="9906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US" altLang="ru-RU" sz="6000" dirty="0" err="1">
                <a:solidFill>
                  <a:srgbClr val="07379D"/>
                </a:solidFill>
              </a:rPr>
              <a:t>Мировой</a:t>
            </a:r>
            <a:r>
              <a:rPr lang="en-US" altLang="ru-RU" sz="4000" dirty="0">
                <a:solidFill>
                  <a:srgbClr val="07379D"/>
                </a:solidFill>
              </a:rPr>
              <a:t> </a:t>
            </a:r>
            <a:r>
              <a:rPr lang="en-US" altLang="ru-RU" sz="6000" dirty="0" err="1">
                <a:solidFill>
                  <a:srgbClr val="07379D"/>
                </a:solidFill>
              </a:rPr>
              <a:t>Океан</a:t>
            </a:r>
            <a:endParaRPr lang="en-US" altLang="ru-RU" sz="4000" dirty="0" err="1">
              <a:solidFill>
                <a:srgbClr val="07379D"/>
              </a:solidFill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09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92F9A"/>
      </a:lt2>
      <a:accent1>
        <a:srgbClr val="0A4AD2"/>
      </a:accent1>
      <a:accent2>
        <a:srgbClr val="1E9EFF"/>
      </a:accent2>
      <a:accent3>
        <a:srgbClr val="FFFFFF"/>
      </a:accent3>
      <a:accent4>
        <a:srgbClr val="DADADA"/>
      </a:accent4>
      <a:accent5>
        <a:srgbClr val="AAB1E5"/>
      </a:accent5>
      <a:accent6>
        <a:srgbClr val="1A8FE7"/>
      </a:accent6>
      <a:hlink>
        <a:srgbClr val="67F9F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186</Words>
  <Application>Microsoft Office PowerPoint</Application>
  <PresentationFormat>Экран (4:3)</PresentationFormat>
  <Paragraphs>40</Paragraphs>
  <Slides>9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powerpoint-template-24</vt:lpstr>
      <vt:lpstr>Свойства вод мирового океана 6 класс</vt:lpstr>
      <vt:lpstr>Слайд 2</vt:lpstr>
      <vt:lpstr>Мировой океан - самая большая часть ГИДРОСФЕРЫ</vt:lpstr>
      <vt:lpstr>Свойства вод Мирового океана</vt:lpstr>
      <vt:lpstr>Температура</vt:lpstr>
      <vt:lpstr>Соленость</vt:lpstr>
      <vt:lpstr>Прозрачность</vt:lpstr>
      <vt:lpstr>Вопросы для закрепления</vt:lpstr>
      <vt:lpstr>Слайд 9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190</cp:revision>
  <dcterms:created xsi:type="dcterms:W3CDTF">2007-04-02T02:11:51Z</dcterms:created>
  <dcterms:modified xsi:type="dcterms:W3CDTF">2017-10-26T10:31:05Z</dcterms:modified>
</cp:coreProperties>
</file>