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8" r:id="rId2"/>
    <p:sldId id="259" r:id="rId3"/>
    <p:sldId id="262" r:id="rId4"/>
    <p:sldId id="271" r:id="rId5"/>
    <p:sldId id="274" r:id="rId6"/>
    <p:sldId id="272" r:id="rId7"/>
    <p:sldId id="273" r:id="rId8"/>
    <p:sldId id="261" r:id="rId9"/>
    <p:sldId id="270" r:id="rId10"/>
    <p:sldId id="264" r:id="rId11"/>
    <p:sldId id="269" r:id="rId12"/>
    <p:sldId id="265" r:id="rId13"/>
    <p:sldId id="268" r:id="rId14"/>
    <p:sldId id="260" r:id="rId15"/>
    <p:sldId id="277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8;&#1044;&#1045;&#1053;&#1058;&#1048;&#1060;&#1048;&#1050;&#1040;&#1062;&#1048;&#1071;%20&#1096;&#1082;&#1086;&#1083;%202021\&#1076;&#1080;&#1072;&#1075;&#1088;&#1072;&#1084;&#1084;&#1099;%20&#1087;&#1086;%20&#1080;&#1090;&#1086;&#1075;&#1072;&#1084;%20&#1080;&#1076;&#1077;&#1085;&#1090;&#1080;&#1092;&#1080;&#1082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8;&#1086;&#1074;&#1077;&#1088;&#1082;&#1072;1\Desktop\&#1089;%20&#1089;&#1072;&#1081;&#1090;&#1072;%20&#1048;&#1056;&#1054;%20&#1084;&#1086;&#1085;&#1080;&#1090;&#1086;&#1088;&#1080;&#1085;&#1075;&#1080;%20&#1080;%20&#1072;&#1076;&#1088;%20&#1088;&#1077;&#1082;&#1086;&#1084;&#1077;&#1085;&#1076;&#1072;&#1094;&#1080;&#1080;\&#1048;&#1090;&#1086;&#1075;&#1080;%20&#1087;&#1088;&#1086;&#1074;&#1077;&#1088;&#1082;&#1080;%20&#1084;&#1091;&#1085;&#1080;&#1094;&#1080;&#1087;&#1072;&#1083;&#1100;&#1085;&#1099;&#1093;%20&#1087;&#1088;&#1086;&#1075;&#1088;&#1072;&#1084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C00000"/>
                </a:solidFill>
              </a:defRPr>
            </a:pPr>
            <a:r>
              <a:rPr lang="ru-RU" sz="2000" dirty="0" smtClean="0"/>
              <a:t>Индекс </a:t>
            </a:r>
            <a:r>
              <a:rPr lang="ru-RU" sz="2000" dirty="0" smtClean="0"/>
              <a:t>качества по русскому языку и математике</a:t>
            </a:r>
            <a:endParaRPr lang="ru-RU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'для свода'!$N$2</c:f>
              <c:strCache>
                <c:ptCount val="1"/>
                <c:pt idx="0">
                  <c:v>Индекс качества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'для свода'!$M$3:$M$14</c:f>
              <c:numCache>
                <c:formatCode>General</c:formatCode>
                <c:ptCount val="12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25</c:v>
                </c:pt>
                <c:pt idx="4">
                  <c:v>16</c:v>
                </c:pt>
                <c:pt idx="5">
                  <c:v>33</c:v>
                </c:pt>
                <c:pt idx="6">
                  <c:v>1</c:v>
                </c:pt>
                <c:pt idx="7">
                  <c:v>2</c:v>
                </c:pt>
                <c:pt idx="8">
                  <c:v>22</c:v>
                </c:pt>
                <c:pt idx="9">
                  <c:v>24</c:v>
                </c:pt>
                <c:pt idx="10">
                  <c:v>4</c:v>
                </c:pt>
                <c:pt idx="11">
                  <c:v>29</c:v>
                </c:pt>
              </c:numCache>
            </c:numRef>
          </c:cat>
          <c:val>
            <c:numRef>
              <c:f>'для свода'!$N$3:$N$14</c:f>
              <c:numCache>
                <c:formatCode>General</c:formatCode>
                <c:ptCount val="12"/>
                <c:pt idx="0">
                  <c:v>0.56000000000000005</c:v>
                </c:pt>
                <c:pt idx="1">
                  <c:v>0.56999999999999995</c:v>
                </c:pt>
                <c:pt idx="2">
                  <c:v>0.61</c:v>
                </c:pt>
                <c:pt idx="3">
                  <c:v>0.62</c:v>
                </c:pt>
                <c:pt idx="4">
                  <c:v>0.62</c:v>
                </c:pt>
                <c:pt idx="5">
                  <c:v>0.64</c:v>
                </c:pt>
                <c:pt idx="6">
                  <c:v>0.64</c:v>
                </c:pt>
                <c:pt idx="7">
                  <c:v>0.64</c:v>
                </c:pt>
                <c:pt idx="8">
                  <c:v>0.67</c:v>
                </c:pt>
                <c:pt idx="9">
                  <c:v>0.67</c:v>
                </c:pt>
                <c:pt idx="10">
                  <c:v>0.7</c:v>
                </c:pt>
                <c:pt idx="1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846208"/>
        <c:axId val="138847744"/>
        <c:axId val="0"/>
      </c:bar3DChart>
      <c:catAx>
        <c:axId val="1388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38847744"/>
        <c:crosses val="autoZero"/>
        <c:auto val="1"/>
        <c:lblAlgn val="ctr"/>
        <c:lblOffset val="100"/>
        <c:noMultiLvlLbl val="0"/>
      </c:catAx>
      <c:valAx>
        <c:axId val="13884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846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55384629236956"/>
          <c:y val="0.17038119233427637"/>
          <c:w val="0.34285004593792739"/>
          <c:h val="0.6368450795888182"/>
        </c:manualLayout>
      </c:layout>
      <c:radarChart>
        <c:radarStyle val="marker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5.717552887364208E-3"/>
                  <c:y val="2.990755845568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446540880503145E-2"/>
                  <c:y val="-5.4377379010331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262642740619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9388221841052E-3"/>
                  <c:y val="-2.718868950516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9388221841052E-2"/>
                  <c:y val="-2.990755845568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723270440251572E-2"/>
                  <c:y val="8.156606851549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Лист2!$A$1:$A$6</c:f>
              <c:strCache>
                <c:ptCount val="6"/>
                <c:pt idx="0">
                  <c:v>Анализ целей, задач и структуры мероприятий муниципальных программ поддержки школ с низкими результатами обучения и школ, функционирующих в неблагоприятных социальных условиях  (максимальная оценка - 12 баллов)</c:v>
                </c:pt>
                <c:pt idx="1">
                  <c:v> «Информационно-аналитическая и управленческая деятельность»  (максимальная оценка – 22 балла)</c:v>
                </c:pt>
                <c:pt idx="2">
                  <c:v> «Организация образовательной деятельности» (максимальная оценка – 4 балла)</c:v>
                </c:pt>
                <c:pt idx="3">
                  <c:v> «Организация работы с педагогами» (максимальная оценка – 10 баллов)</c:v>
                </c:pt>
                <c:pt idx="4">
                  <c:v>«Информационно-аналитическая и управленческая деятельность» (максимальная оценка – 6 баллов)</c:v>
                </c:pt>
                <c:pt idx="5">
                  <c:v>«Ресурсы, необходимые для реализации программы» (максимальная оценка – 6 баллов)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10</c:v>
                </c:pt>
                <c:pt idx="1">
                  <c:v>14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182656"/>
        <c:axId val="224184192"/>
      </c:radarChart>
      <c:catAx>
        <c:axId val="2241826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  <c:crossAx val="224184192"/>
        <c:crosses val="autoZero"/>
        <c:auto val="1"/>
        <c:lblAlgn val="ctr"/>
        <c:lblOffset val="100"/>
        <c:noMultiLvlLbl val="0"/>
      </c:catAx>
      <c:valAx>
        <c:axId val="22418419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241826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0.73959</cdr:x>
      <cdr:y>0.40763</cdr:y>
    </cdr:from>
    <cdr:to>
      <cdr:x>0.86252</cdr:x>
      <cdr:y>0.56049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68532" y="2304256"/>
          <a:ext cx="1108486" cy="864096"/>
        </a:xfrm>
        <a:prstGeom xmlns:a="http://schemas.openxmlformats.org/drawingml/2006/main" prst="round2DiagRect">
          <a:avLst>
            <a:gd name="adj1" fmla="val 16667"/>
            <a:gd name="adj2" fmla="val 0"/>
          </a:avLst>
        </a:prstGeom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254000" algn="tl" rotWithShape="0">
            <a:srgbClr val="000000">
              <a:alpha val="43000"/>
            </a:srgbClr>
          </a:outerShdw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EEB00-27E9-4886-944A-B35D7357D5B1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9F7E6-4D2B-4D2E-901D-F69A79B75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9F7E6-4D2B-4D2E-901D-F69A79B751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0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3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pps.ru/assets/media/fon-dlja-prezentacii/0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652" y="4942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«Управление образования городского округа Верхняя Пышма»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Picture 2" descr="Герб города Верхняя Пыш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7807"/>
            <a:ext cx="799650" cy="10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8371" y="4897145"/>
            <a:ext cx="269698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Докладчик: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Огнивова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В.Г., ведущий специалист МКУ «УО ГО Верхняя Пышма»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074" name="Picture 2" descr="Городской округ Верхняя Пышма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4" y="2586517"/>
            <a:ext cx="2832734" cy="34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69492" y="2616875"/>
            <a:ext cx="49329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ШНОР: </a:t>
            </a:r>
            <a:endParaRPr lang="ru-RU" sz="4000" b="1" spc="50" dirty="0" smtClean="0">
              <a:ln w="11430"/>
              <a:solidFill>
                <a:srgbClr val="00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смириться </a:t>
            </a:r>
            <a:r>
              <a:rPr lang="ru-RU" sz="4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стать </a:t>
            </a:r>
            <a:r>
              <a:rPr lang="ru-RU" sz="4000" b="1" spc="50" dirty="0" err="1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резильентными</a:t>
            </a:r>
            <a:r>
              <a:rPr lang="ru-RU" sz="4000" b="1" spc="50" dirty="0">
                <a:ln w="11430"/>
                <a:solidFill>
                  <a:srgbClr val="00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907704" y="3855554"/>
            <a:ext cx="1080120" cy="15176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07704" y="4080991"/>
            <a:ext cx="1548172" cy="129222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407852" y="2996952"/>
            <a:ext cx="436252" cy="24149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1101691" y="3573016"/>
            <a:ext cx="742413" cy="17772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827584" y="4204418"/>
            <a:ext cx="1016521" cy="11766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71600" y="4725144"/>
            <a:ext cx="872504" cy="6478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17938" y="4614385"/>
            <a:ext cx="1808396" cy="7985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844104" y="2780928"/>
            <a:ext cx="783680" cy="260012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844104" y="5121120"/>
            <a:ext cx="1750124" cy="2599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844104" y="3149352"/>
            <a:ext cx="1071712" cy="22625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827584" y="5215064"/>
            <a:ext cx="990354" cy="1978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844104" y="5411884"/>
            <a:ext cx="1782230" cy="10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2736" y="503445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№1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3001" y="455586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№2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5627" y="395720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№3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568" y="3265609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№4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01691" y="269135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№7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9772" y="253128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№9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13102" y="2924388"/>
            <a:ext cx="681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№16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26009" y="35587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№22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47635" y="3855554"/>
            <a:ext cx="68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№24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06188" y="4388550"/>
            <a:ext cx="779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№25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26334" y="4860279"/>
            <a:ext cx="73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№29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26334" y="52510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№33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1494" y="1549443"/>
            <a:ext cx="7623863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Августовское педагогическое совещание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«Качество образования и воспитания: сегодня и завтра»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27 августа 2021г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15000" r="12500" b="11667"/>
          <a:stretch/>
        </p:blipFill>
        <p:spPr bwMode="auto">
          <a:xfrm>
            <a:off x="0" y="404666"/>
            <a:ext cx="9144000" cy="5788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88204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Организационная схема проекта «500+»</a:t>
            </a:r>
            <a:endParaRPr lang="ru-RU" sz="3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7604" y="43239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роект 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адресной помощи школам с низкими образовательными 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результатами</a:t>
            </a:r>
            <a:r>
              <a:rPr lang="ru-RU" sz="20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500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+» </a:t>
            </a: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194" name="Picture 2" descr="МАОУ СОШ № 9, общеобразовательная школа, Первомайская ул., 38, село Балтым,  Россия — Яндекс.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7" y="1189362"/>
            <a:ext cx="2260905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ОУ &amp;quot;СОШ № 16&amp;quot; г.Верхняя Пышма - Основные свед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1" y="3053454"/>
            <a:ext cx="2251741" cy="1455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Студенческие кураторы 2017-2018 :: Сайт студенческого совета  Государственного университета телекоммуникац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Студенческие кураторы 2017-2018 :: Сайт студенческого совета  Государственного университета телекоммуникаци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Студенческие кураторы 2017-2018 :: Сайт студенческого совета  Государственного университета телекоммуникаци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УВАЖАЕМЫЕ КУРАТОРЫ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20" y="4642475"/>
            <a:ext cx="2908331" cy="15471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2466" y="1189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МКУ «УО ГО Верхняя Пышма»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Муниципальный координатор – </a:t>
            </a:r>
            <a:r>
              <a:rPr lang="ru-RU" sz="1600" b="1" dirty="0" err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Огнивова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В.Г.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2466" y="3560362"/>
            <a:ext cx="320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Кураторы из школ №1 и 2: </a:t>
            </a: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Панина Г.Ю., 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Пепеляева </a:t>
            </a: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Е.А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., </a:t>
            </a: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Солнцев Д.П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207" name="Picture 15" descr="C:\Users\user\Desktop\Огнивова ВГ работа\Совещания\27.08 Август конференция зум\WhatsApp Image 2021-08-24 at 16.20.26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9"/>
          <a:stretch/>
        </p:blipFill>
        <p:spPr bwMode="auto">
          <a:xfrm>
            <a:off x="6380647" y="3073039"/>
            <a:ext cx="2153812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униципальное казённое учреждение управление образования городского округа Верхняя  Пышма, управление образованием, ул. Орджоникидзе, 5А, Верхняя Пышма, Россия  — Яндекс.Карт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7097" r="12121" b="20410"/>
          <a:stretch/>
        </p:blipFill>
        <p:spPr bwMode="auto">
          <a:xfrm>
            <a:off x="3240320" y="2163845"/>
            <a:ext cx="2908332" cy="12397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войная стрелка влево/вверх 9"/>
          <p:cNvSpPr/>
          <p:nvPr/>
        </p:nvSpPr>
        <p:spPr>
          <a:xfrm>
            <a:off x="6372200" y="4642475"/>
            <a:ext cx="2153812" cy="1061623"/>
          </a:xfrm>
          <a:prstGeom prst="lef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верх 18"/>
          <p:cNvSpPr/>
          <p:nvPr/>
        </p:nvSpPr>
        <p:spPr>
          <a:xfrm flipH="1">
            <a:off x="675251" y="4642475"/>
            <a:ext cx="2369186" cy="1061623"/>
          </a:xfrm>
          <a:prstGeom prst="lef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1596" y="3063804"/>
            <a:ext cx="78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№16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175" y="1189362"/>
            <a:ext cx="78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№9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0344" y="3053454"/>
            <a:ext cx="78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№33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9" name="Picture 5" descr="C:\Users\user\Desktop\Огнивова ВГ работа\Совещания\27.08 Август конференция зум\Фото школ\WhatsApp Image 2021-08-25 at 13.40.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89362"/>
            <a:ext cx="2167803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380647" y="2163845"/>
            <a:ext cx="78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№29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13333" r="11250" b="10277"/>
          <a:stretch/>
        </p:blipFill>
        <p:spPr bwMode="auto">
          <a:xfrm>
            <a:off x="0" y="548680"/>
            <a:ext cx="914400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3548" y="469202"/>
            <a:ext cx="81729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Смириться или стать </a:t>
            </a:r>
            <a:r>
              <a:rPr lang="ru-RU" sz="2400" b="1" dirty="0" err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резильентными</a:t>
            </a:r>
            <a:r>
              <a:rPr lang="ru-RU" sz="2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5472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Резильентными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образовательными организациями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являются рисковые образовательные организации, в которых не менее 10% учащихся проявляют </a:t>
            </a:r>
            <a:r>
              <a:rPr lang="ru-RU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резильентность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: будучи представителями нижнего квартиля ESCS, они достигают уровня 3 и выше по шкале PISA по всем трем исследуемым видам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грамотности.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*</a:t>
            </a:r>
            <a:r>
              <a:rPr lang="en-US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ESCS </a:t>
            </a:r>
            <a:r>
              <a:rPr lang="en-US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(index of economic, social and cultural status) – </a:t>
            </a:r>
            <a: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индекс экономического, социального и культурного статуса семьи учащегося </a:t>
            </a:r>
            <a:r>
              <a:rPr lang="en-US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PISA</a:t>
            </a:r>
            <a:r>
              <a:rPr lang="ru-RU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.</a:t>
            </a:r>
            <a:r>
              <a:rPr lang="en-US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</a:p>
          <a:p>
            <a:pPr algn="just"/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Резильентные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школы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– лидеры в вопросах повышения равенства образовательных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возможностей.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*</a:t>
            </a:r>
            <a:r>
              <a:rPr lang="ru-RU" i="1" dirty="0" err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Резильентность</a:t>
            </a:r>
            <a:r>
              <a:rPr lang="ru-RU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– это свойство любого элемента системы </a:t>
            </a:r>
            <a:r>
              <a:rPr lang="ru-RU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образования, обозначающее способность </a:t>
            </a:r>
            <a: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противостоять негативным изменениям, вызовам и рискам снижения образовательных результатов. </a:t>
            </a:r>
          </a:p>
        </p:txBody>
      </p:sp>
      <p:pic>
        <p:nvPicPr>
          <p:cNvPr id="9218" name="Picture 2" descr="МАОУ &amp;quot;СОШ №1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08" y="1484784"/>
            <a:ext cx="2406533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Отзывы о «Муниципальное автономное общеобразовательное учреждение Средняя  общеобразовательная школа № 3» Россия, Свердловская область, Верхняя Пышма,  улица Машиностроителей, 6 — Яндекс.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8" y="4149080"/>
            <a:ext cx="2475070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395881"/>
            <a:ext cx="82089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Универсальные педагогические компетенции</a:t>
            </a: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276" y="980728"/>
            <a:ext cx="53285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Три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группы учительских компетенций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связаны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 повышением результатов обучающихся, вне зависимости от преподаваемого предмета и уровня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обучения: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способность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применять адаптивный подход к преподаванию, то есть способность вносить корректировки в план урока/раздела обучения в соответствии с потребностями учащихся;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способность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учителя поддерживать учащихся в процессе учебы, то есть умение выстраивать с ними положительные, продуктивные взаимоотношения;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умение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давать развивающую обратную связь учащимся, то есть способность давать каждому ученику такую информацию о его работе, которая была бы максимально полезна для улучшения его результатов. </a:t>
            </a:r>
          </a:p>
        </p:txBody>
      </p:sp>
      <p:pic>
        <p:nvPicPr>
          <p:cNvPr id="5" name="Picture 4" descr="Сайт школы № 25 Верхняя Пыш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5" y="1124744"/>
            <a:ext cx="2271806" cy="1413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134196" y="2744924"/>
            <a:ext cx="2271806" cy="1368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42007" y="2844224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Результаты учащихся не могут быть выше уровня преподавания </a:t>
            </a:r>
            <a:endParaRPr lang="ru-RU" sz="1400" dirty="0"/>
          </a:p>
        </p:txBody>
      </p:sp>
      <p:pic>
        <p:nvPicPr>
          <p:cNvPr id="10242" name="Picture 2" descr="Главная - основные свед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45" y="4314240"/>
            <a:ext cx="2361386" cy="1530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276" y="6021288"/>
            <a:ext cx="815860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Попадая в </a:t>
            </a:r>
            <a:r>
              <a:rPr lang="ru-RU" b="1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нерезильентную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 школу, профессиональный учитель не сможет в достаточной мере повлиять на качество ее 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работы </a:t>
            </a:r>
            <a:endParaRPr lang="ru-RU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6036" y="548680"/>
            <a:ext cx="4260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Участие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в конференции и олимпиаде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– это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демонстрация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высокого уровня развитых компетенций отдельных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школьников.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Причиной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, по которой практики </a:t>
            </a:r>
            <a:r>
              <a:rPr lang="ru-RU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ОиК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могут не давать положительного эффекта в условиях повышенных рисков низких результатов, может являться более низкий уровень профессиональной компетентности учителей в </a:t>
            </a:r>
            <a:r>
              <a:rPr lang="ru-RU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нерезильентных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школах и отсутствие управленческих практик, позволяющих принимать решения и ставить задачи на основе объективной информации о результативности обучения.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638" y="4941168"/>
            <a:ext cx="800872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Основная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управленческая задача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на уровне школы состоит в выявлении потенциальных будущих участников </a:t>
            </a:r>
            <a:r>
              <a:rPr lang="ru-RU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ОиК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, предоставлении им возможностей для развития в интересующем их направлении, определении их готовности к участию в </a:t>
            </a:r>
            <a:r>
              <a:rPr lang="ru-RU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ОиК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и оказании адресной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помощи. 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1268" name="Picture 4" descr="ВсО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95" y="2348880"/>
            <a:ext cx="2808312" cy="15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II областная научно-практическая конференция «К истокам педагогического  образования в Свердловской области» - КУПед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92" y="3239787"/>
            <a:ext cx="1890631" cy="16259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Муниципальное автономное общеобразовательное учреждение Средняя  общеобразовательная школа № 22 с углубленным изучением отдельных предметов,  общеобразовательная школа, Успенский просп., 49, Верхняя Пышма, Россия —  Яндекс.Карт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1" b="18359"/>
          <a:stretch/>
        </p:blipFill>
        <p:spPr bwMode="auto">
          <a:xfrm>
            <a:off x="4940633" y="692696"/>
            <a:ext cx="350723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04106" y="4889326"/>
            <a:ext cx="539532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Liberation Serif" panose="02020603050405020304" pitchFamily="18" charset="0"/>
              </a:rPr>
              <a:t>С</a:t>
            </a:r>
            <a:r>
              <a:rPr lang="ru-RU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ледует </a:t>
            </a:r>
            <a:r>
              <a:rPr lang="ru-RU" dirty="0">
                <a:solidFill>
                  <a:srgbClr val="C00000"/>
                </a:solidFill>
                <a:latin typeface="Liberation Serif" panose="02020603050405020304" pitchFamily="18" charset="0"/>
              </a:rPr>
              <a:t>рассматривать сниженную учебную мотивацию учащихся в качестве следствия, а не причины низких результатов: </a:t>
            </a:r>
            <a:r>
              <a:rPr lang="ru-RU" b="1" i="1" dirty="0">
                <a:solidFill>
                  <a:srgbClr val="C00000"/>
                </a:solidFill>
                <a:latin typeface="Liberation Serif" panose="02020603050405020304" pitchFamily="18" charset="0"/>
              </a:rPr>
              <a:t>успехи повышают мотивацию, а неудачи – снижают.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24" y="525406"/>
            <a:ext cx="5760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Нерезильентные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школы не владеют данными об образовательных способностях и, как следствие, потребностях учащихся из-за: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низкого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уровня компетентности учителей в области оценивания (образовательных результатов разных видов);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слабого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школьного управления, неработоспособности ВСОКО и отсутствия у руководства школы представления об </a:t>
            </a:r>
            <a:r>
              <a:rPr lang="ru-RU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антирисковых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мерах;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низкой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мотивации педагогического коллектива, уставшего от неудач; </a:t>
            </a:r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невнимания к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особенностям школы и связанных с этим попыток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«стандартной» программы, не учитывающей весь комплекс контекстных факторов и текущее состояние школы. </a:t>
            </a:r>
          </a:p>
        </p:txBody>
      </p:sp>
      <p:pic>
        <p:nvPicPr>
          <p:cNvPr id="12290" name="Picture 2" descr="До конца года в Свердловской области введут девять новых зданий для школ:  Общество: Облгазет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"/>
          <a:stretch/>
        </p:blipFill>
        <p:spPr bwMode="auto">
          <a:xfrm>
            <a:off x="6412991" y="1014130"/>
            <a:ext cx="2111779" cy="1483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редняя общеобразовательная школа №4, г. Верхняя Пышма, Калинина, 37Б, Верхняя  Пышма — 2ГИ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3"/>
          <a:stretch/>
        </p:blipFill>
        <p:spPr bwMode="auto">
          <a:xfrm>
            <a:off x="606206" y="4888613"/>
            <a:ext cx="2169295" cy="1305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редняя школа № 2 - Верхняя Пышм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6"/>
          <a:stretch/>
        </p:blipFill>
        <p:spPr bwMode="auto">
          <a:xfrm>
            <a:off x="6402509" y="2852936"/>
            <a:ext cx="2111779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3292" y="476672"/>
            <a:ext cx="81051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Повышение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квалификации специалистов на всех управленческих уровнях в области выявления особенностей контингента;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адресное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выявление </a:t>
            </a:r>
            <a:r>
              <a:rPr lang="ru-RU" sz="14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компетентностных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 дефицитов педагогов в рисковых школах, учитывающее особенности контингента конкретной школы. Планирование повышения квалификации на основе анализа специфических рисков школ и </a:t>
            </a: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информации о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выявленных дефицитах;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повышение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квалификации учителей и руководителей ОО в области работы с рисковыми группами учащихся;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у учителей навыков формирующего оценивания и, в частности, предоставления письменной и устной обратной связи учащимся;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внедрение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управленческих и педагогических технологий, повышающих профессиональное развитие учителей, например таких, как кураторская методика, изучение урока (</a:t>
            </a:r>
            <a:r>
              <a:rPr lang="ru-RU" sz="14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Lesson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Study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) и аналогов;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непрерывного развития педагогических кадров на базе школы, повышение мотивации педагогических кадров рисковых школ, вовлечение учителей рисковых школ в профессиональное сотрудничество посредством структурированного и систематизированного (по разработанному заранее алгоритму) обмена опытом, в том числе по вопросам преодоления рисков снижения результатов, в рамках оказания адресной методической помощи;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повышение 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квалификации управленческой команды школы в области управления на основе данных </a:t>
            </a:r>
            <a:r>
              <a:rPr lang="ru-RU" sz="14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внутришкольной</a:t>
            </a:r>
            <a:r>
              <a:rPr lang="ru-RU" sz="1400" dirty="0">
                <a:solidFill>
                  <a:srgbClr val="002060"/>
                </a:solidFill>
                <a:latin typeface="Liberation Serif" panose="02020603050405020304" pitchFamily="18" charset="0"/>
              </a:rPr>
              <a:t> системы оценки качества образования, анализа результатов контрольно-оценочных процедур, концептуального планирования развития образовательной организации, расширение представлений об инструментах противодействия рискам снижения образовательных результатов и поддержания эффективной коммуникации с участниками образовательных отношений.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5519486"/>
            <a:ext cx="799288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Первостепенной задачей по повышению эффективности </a:t>
            </a:r>
            <a:r>
              <a:rPr lang="ru-RU" sz="1600" b="1" dirty="0" err="1">
                <a:solidFill>
                  <a:srgbClr val="C00000"/>
                </a:solidFill>
              </a:rPr>
              <a:t>нерезильентных</a:t>
            </a:r>
            <a:r>
              <a:rPr lang="ru-RU" sz="1600" b="1" dirty="0">
                <a:solidFill>
                  <a:srgbClr val="C00000"/>
                </a:solidFill>
              </a:rPr>
              <a:t> школ </a:t>
            </a:r>
            <a:r>
              <a:rPr lang="ru-RU" sz="1600" dirty="0">
                <a:solidFill>
                  <a:srgbClr val="C00000"/>
                </a:solidFill>
              </a:rPr>
              <a:t>является создание условий для выявления и устранения профессиональных дефицитов и развития профессионального мастерства педагогов </a:t>
            </a:r>
            <a:r>
              <a:rPr lang="ru-RU" sz="1600" dirty="0" err="1">
                <a:solidFill>
                  <a:srgbClr val="C00000"/>
                </a:solidFill>
              </a:rPr>
              <a:t>нерезильентных</a:t>
            </a:r>
            <a:r>
              <a:rPr lang="ru-RU" sz="1600" dirty="0">
                <a:solidFill>
                  <a:srgbClr val="C00000"/>
                </a:solidFill>
              </a:rPr>
              <a:t> школ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3" t="32493" r="27639" b="5431"/>
          <a:stretch/>
        </p:blipFill>
        <p:spPr bwMode="auto">
          <a:xfrm>
            <a:off x="13830" y="332656"/>
            <a:ext cx="8734634" cy="62363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Важно! График работы территориальной избирательной комиссии Приморская ::  Новости :: ТИК Приморская :: Избирательные комиссии :: Горожанам -  Администрация и городская Дума муниципального образования город-герой  Новороссийс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1"/>
          <a:stretch/>
        </p:blipFill>
        <p:spPr bwMode="auto">
          <a:xfrm>
            <a:off x="251520" y="1864905"/>
            <a:ext cx="864096" cy="11841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092296"/>
            <a:ext cx="640871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Система работы со школами с низкими результатами обучения и/или школами, функционирующими в неблагоприятных социальных условиях </a:t>
            </a:r>
            <a:endParaRPr lang="ru-RU" sz="1200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03216" y="46294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Список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Рособрнадзора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(по данным на март 2020 года)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89943"/>
              </p:ext>
            </p:extLst>
          </p:nvPr>
        </p:nvGraphicFramePr>
        <p:xfrm>
          <a:off x="611560" y="1412776"/>
          <a:ext cx="7920880" cy="105470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0200"/>
                <a:gridCol w="3672408"/>
                <a:gridCol w="2448272"/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Тип населенного пункта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Населенный пункт городского типа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№3, №33, №22, №25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506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Населенный пункт сельского типа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№16, №7, №9, №24, №29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35672"/>
              </p:ext>
            </p:extLst>
          </p:nvPr>
        </p:nvGraphicFramePr>
        <p:xfrm>
          <a:off x="625813" y="2636912"/>
          <a:ext cx="7920879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0200"/>
                <a:gridCol w="3672408"/>
                <a:gridCol w="2448271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образовательных результатов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Базово неуспевающие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№3, №33, №16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Умеренно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неуспевающие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№22, №25, №7, №9, 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Сильно неуспевающие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№24, №29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40345"/>
              </p:ext>
            </p:extLst>
          </p:nvPr>
        </p:nvGraphicFramePr>
        <p:xfrm>
          <a:off x="611560" y="3933056"/>
          <a:ext cx="7920879" cy="1158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0200"/>
                <a:gridCol w="3672408"/>
                <a:gridCol w="244827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ресурсной обеспеченности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Базовый уровень ресурсных дефицитов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№3, №33, №22, №25, №16, №9, №24, №29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Повышенный уровень ресурсных дефицитов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№7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8060" y="5157192"/>
            <a:ext cx="8036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По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результатам оценочных процедур, прошедших в 2018 и 2019 году, в список ШНОР входят: </a:t>
            </a: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ОУ № 22, 25, 3, 7, 9, 16, 24, 33 и 29.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За основу взяты результаты ВПР по русскому языку и математике в 5-6 классах за 2018-2019гг, ОГЭ и ЕГЭ по русскому языку и математике за 2018-2019гг. В</a:t>
            </a:r>
            <a:r>
              <a:rPr lang="ru-RU" sz="16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сего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таких ОО по </a:t>
            </a:r>
            <a:r>
              <a:rPr lang="ru-RU" sz="16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Свердловской области </a:t>
            </a:r>
            <a:r>
              <a:rPr lang="ru-RU" sz="1600" dirty="0">
                <a:solidFill>
                  <a:srgbClr val="C00000"/>
                </a:solidFill>
                <a:latin typeface="Liberation Serif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564.</a:t>
            </a:r>
            <a:endParaRPr lang="ru-RU" sz="16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54397"/>
            <a:ext cx="799288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Дифференциация и идентификация школ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городского округа Верхняя Пышма по уровням качества общеобразовательной подготовки обучающихся на  основе результатов независимых массовых процедур 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оценивания-2020</a:t>
            </a:r>
            <a:endParaRPr lang="ru-RU" sz="20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21" y="1988840"/>
            <a:ext cx="81159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Результативные показатели: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качество подготовки обучающихся по русскому языку и математике в 5, 6 и 7 классах (штатный режим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);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средних общеобразовательных школ проводится дифференциация по результатам ЕГЭ 2020 и Диагностических работ по русскому языку и математике в 10 классах, проведенных по </a:t>
            </a:r>
            <a:r>
              <a:rPr lang="ru-RU" sz="20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КИМам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ОГЭ-2020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Факторные 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показатели: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социальное благополучие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школы;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территориальный фактор;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реализуемая основная образовательная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программа;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вид 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организации.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3548" y="404664"/>
            <a:ext cx="81369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Дифференциация школ по уровням качества подготовки </a:t>
            </a:r>
            <a:r>
              <a:rPr lang="ru-RU" sz="20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обучающихся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6833784"/>
              </p:ext>
            </p:extLst>
          </p:nvPr>
        </p:nvGraphicFramePr>
        <p:xfrm>
          <a:off x="503548" y="1412776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2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555" y="620688"/>
            <a:ext cx="820685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8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68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Идентификатор школ по качеству общеобразовательной подготовки выпускников и уровню социального благополучия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68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t="42696" r="41475" b="27577"/>
          <a:stretch/>
        </p:blipFill>
        <p:spPr bwMode="auto">
          <a:xfrm>
            <a:off x="524176" y="1844824"/>
            <a:ext cx="8115021" cy="39604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2299" y="620688"/>
            <a:ext cx="81369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Типологическая группировка школ по уровням качества подготовки обучающихся и уровню социального 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благополучия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30019" r="27557" b="27332"/>
          <a:stretch/>
        </p:blipFill>
        <p:spPr bwMode="auto">
          <a:xfrm>
            <a:off x="467544" y="1577962"/>
            <a:ext cx="8184157" cy="43871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78092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Liberation Serif" panose="02020603050405020304" pitchFamily="18" charset="0"/>
              </a:rPr>
              <a:t>Цель программы - пр</a:t>
            </a:r>
            <a:r>
              <a:rPr lang="ru-RU" sz="1600" spc="-5" dirty="0" smtClean="0">
                <a:latin typeface="Liberation Serif" panose="02020603050405020304" pitchFamily="18" charset="0"/>
              </a:rPr>
              <a:t>е</a:t>
            </a:r>
            <a:r>
              <a:rPr lang="ru-RU" sz="1600" dirty="0" smtClean="0">
                <a:latin typeface="Liberation Serif" panose="02020603050405020304" pitchFamily="18" charset="0"/>
              </a:rPr>
              <a:t>одоле</a:t>
            </a:r>
            <a:r>
              <a:rPr lang="ru-RU" sz="1600" spc="-10" dirty="0" smtClean="0">
                <a:latin typeface="Liberation Serif" panose="02020603050405020304" pitchFamily="18" charset="0"/>
              </a:rPr>
              <a:t>н</a:t>
            </a:r>
            <a:r>
              <a:rPr lang="ru-RU" sz="1600" dirty="0" smtClean="0">
                <a:latin typeface="Liberation Serif" panose="02020603050405020304" pitchFamily="18" charset="0"/>
              </a:rPr>
              <a:t>ие </a:t>
            </a:r>
            <a:r>
              <a:rPr lang="ru-RU" sz="1600" dirty="0">
                <a:latin typeface="Liberation Serif" panose="02020603050405020304" pitchFamily="18" charset="0"/>
              </a:rPr>
              <a:t>р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зры</a:t>
            </a:r>
            <a:r>
              <a:rPr lang="ru-RU" sz="1600" spc="-5" dirty="0">
                <a:latin typeface="Liberation Serif" panose="02020603050405020304" pitchFamily="18" charset="0"/>
              </a:rPr>
              <a:t>в</a:t>
            </a:r>
            <a:r>
              <a:rPr lang="ru-RU" sz="1600" dirty="0">
                <a:latin typeface="Liberation Serif" panose="02020603050405020304" pitchFamily="18" charset="0"/>
              </a:rPr>
              <a:t>а в обр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зов</a:t>
            </a:r>
            <a:r>
              <a:rPr lang="ru-RU" sz="1600" spc="-10" dirty="0">
                <a:latin typeface="Liberation Serif" panose="02020603050405020304" pitchFamily="18" charset="0"/>
              </a:rPr>
              <a:t>ат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льных воз</a:t>
            </a:r>
            <a:r>
              <a:rPr lang="ru-RU" sz="1600" spc="-5" dirty="0">
                <a:latin typeface="Liberation Serif" panose="02020603050405020304" pitchFamily="18" charset="0"/>
              </a:rPr>
              <a:t>м</a:t>
            </a:r>
            <a:r>
              <a:rPr lang="ru-RU" sz="1600" dirty="0">
                <a:latin typeface="Liberation Serif" panose="02020603050405020304" pitchFamily="18" charset="0"/>
              </a:rPr>
              <a:t>ожно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т</a:t>
            </a:r>
            <a:r>
              <a:rPr lang="ru-RU" sz="1600" spc="-10" dirty="0">
                <a:latin typeface="Liberation Serif" panose="02020603050405020304" pitchFamily="18" charset="0"/>
              </a:rPr>
              <a:t>я</a:t>
            </a:r>
            <a:r>
              <a:rPr lang="ru-RU" sz="1600" dirty="0">
                <a:latin typeface="Liberation Serif" panose="02020603050405020304" pitchFamily="18" charset="0"/>
              </a:rPr>
              <a:t>х и до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т</a:t>
            </a:r>
            <a:r>
              <a:rPr lang="ru-RU" sz="1600" spc="5" dirty="0">
                <a:latin typeface="Liberation Serif" panose="02020603050405020304" pitchFamily="18" charset="0"/>
              </a:rPr>
              <a:t>и</a:t>
            </a:r>
            <a:r>
              <a:rPr lang="ru-RU" sz="1600" dirty="0">
                <a:latin typeface="Liberation Serif" panose="02020603050405020304" pitchFamily="18" charset="0"/>
              </a:rPr>
              <a:t>ж</a:t>
            </a:r>
            <a:r>
              <a:rPr lang="ru-RU" sz="1600" spc="-10" dirty="0">
                <a:latin typeface="Liberation Serif" panose="02020603050405020304" pitchFamily="18" charset="0"/>
              </a:rPr>
              <a:t>ен</a:t>
            </a:r>
            <a:r>
              <a:rPr lang="ru-RU" sz="1600" dirty="0">
                <a:latin typeface="Liberation Serif" panose="02020603050405020304" pitchFamily="18" charset="0"/>
              </a:rPr>
              <a:t>и</a:t>
            </a:r>
            <a:r>
              <a:rPr lang="ru-RU" sz="1600" spc="-15" dirty="0">
                <a:latin typeface="Liberation Serif" panose="02020603050405020304" pitchFamily="18" charset="0"/>
              </a:rPr>
              <a:t>я</a:t>
            </a:r>
            <a:r>
              <a:rPr lang="ru-RU" sz="1600" dirty="0">
                <a:latin typeface="Liberation Serif" panose="02020603050405020304" pitchFamily="18" charset="0"/>
              </a:rPr>
              <a:t>х д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тей, о</a:t>
            </a:r>
            <a:r>
              <a:rPr lang="ru-RU" sz="1600" spc="10" dirty="0">
                <a:latin typeface="Liberation Serif" panose="02020603050405020304" pitchFamily="18" charset="0"/>
              </a:rPr>
              <a:t>б</a:t>
            </a:r>
            <a:r>
              <a:rPr lang="ru-RU" sz="1600" spc="-25" dirty="0">
                <a:latin typeface="Liberation Serif" panose="02020603050405020304" pitchFamily="18" charset="0"/>
              </a:rPr>
              <a:t>у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лов</a:t>
            </a:r>
            <a:r>
              <a:rPr lang="ru-RU" sz="1600" spc="10" dirty="0">
                <a:latin typeface="Liberation Serif" panose="02020603050405020304" pitchFamily="18" charset="0"/>
              </a:rPr>
              <a:t>л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нных 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о</a:t>
            </a:r>
            <a:r>
              <a:rPr lang="ru-RU" sz="1600" spc="-10" dirty="0">
                <a:latin typeface="Liberation Serif" panose="02020603050405020304" pitchFamily="18" charset="0"/>
              </a:rPr>
              <a:t>ц</a:t>
            </a:r>
            <a:r>
              <a:rPr lang="ru-RU" sz="1600" dirty="0">
                <a:latin typeface="Liberation Serif" panose="02020603050405020304" pitchFamily="18" charset="0"/>
              </a:rPr>
              <a:t>и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льн</a:t>
            </a:r>
            <a:r>
              <a:rPr lang="ru-RU" sz="1600" spc="10" dirty="0">
                <a:latin typeface="Liberation Serif" panose="02020603050405020304" pitchFamily="18" charset="0"/>
              </a:rPr>
              <a:t>о</a:t>
            </a:r>
            <a:r>
              <a:rPr lang="ru-RU" sz="1600" spc="-5" dirty="0">
                <a:latin typeface="Liberation Serif" panose="02020603050405020304" pitchFamily="18" charset="0"/>
              </a:rPr>
              <a:t>-</a:t>
            </a:r>
            <a:r>
              <a:rPr lang="ru-RU" sz="1600" dirty="0">
                <a:latin typeface="Liberation Serif" panose="02020603050405020304" pitchFamily="18" charset="0"/>
              </a:rPr>
              <a:t>эк</a:t>
            </a:r>
            <a:r>
              <a:rPr lang="ru-RU" sz="1600" spc="-15" dirty="0">
                <a:latin typeface="Liberation Serif" panose="02020603050405020304" pitchFamily="18" charset="0"/>
              </a:rPr>
              <a:t>о</a:t>
            </a:r>
            <a:r>
              <a:rPr lang="ru-RU" sz="1600" dirty="0">
                <a:latin typeface="Liberation Serif" panose="02020603050405020304" pitchFamily="18" charset="0"/>
              </a:rPr>
              <a:t>но</a:t>
            </a:r>
            <a:r>
              <a:rPr lang="ru-RU" sz="1600" spc="-5" dirty="0">
                <a:latin typeface="Liberation Serif" panose="02020603050405020304" pitchFamily="18" charset="0"/>
              </a:rPr>
              <a:t>м</a:t>
            </a:r>
            <a:r>
              <a:rPr lang="ru-RU" sz="1600" dirty="0">
                <a:latin typeface="Liberation Serif" panose="02020603050405020304" pitchFamily="18" charset="0"/>
              </a:rPr>
              <a:t>и</a:t>
            </a:r>
            <a:r>
              <a:rPr lang="ru-RU" sz="1600" spc="-5" dirty="0">
                <a:latin typeface="Liberation Serif" panose="02020603050405020304" pitchFamily="18" charset="0"/>
              </a:rPr>
              <a:t>чес</a:t>
            </a:r>
            <a:r>
              <a:rPr lang="ru-RU" sz="1600" dirty="0">
                <a:latin typeface="Liberation Serif" panose="02020603050405020304" pitchFamily="18" charset="0"/>
              </a:rPr>
              <a:t>ки</a:t>
            </a:r>
            <a:r>
              <a:rPr lang="ru-RU" sz="1600" spc="-5" dirty="0">
                <a:latin typeface="Liberation Serif" panose="02020603050405020304" pitchFamily="18" charset="0"/>
              </a:rPr>
              <a:t>м</a:t>
            </a:r>
            <a:r>
              <a:rPr lang="ru-RU" sz="1600" dirty="0">
                <a:latin typeface="Liberation Serif" panose="02020603050405020304" pitchFamily="18" charset="0"/>
              </a:rPr>
              <a:t>и х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р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ктери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т</a:t>
            </a:r>
            <a:r>
              <a:rPr lang="ru-RU" sz="1600" spc="5" dirty="0">
                <a:latin typeface="Liberation Serif" panose="02020603050405020304" pitchFamily="18" charset="0"/>
              </a:rPr>
              <a:t>и</a:t>
            </a:r>
            <a:r>
              <a:rPr lang="ru-RU" sz="1600" dirty="0">
                <a:latin typeface="Liberation Serif" panose="02020603050405020304" pitchFamily="18" charset="0"/>
              </a:rPr>
              <a:t>к</a:t>
            </a:r>
            <a:r>
              <a:rPr lang="ru-RU" sz="1600" spc="-5" dirty="0">
                <a:latin typeface="Liberation Serif" panose="02020603050405020304" pitchFamily="18" charset="0"/>
              </a:rPr>
              <a:t>ам</a:t>
            </a:r>
            <a:r>
              <a:rPr lang="ru-RU" sz="1600" dirty="0">
                <a:latin typeface="Liberation Serif" panose="02020603050405020304" pitchFamily="18" charset="0"/>
              </a:rPr>
              <a:t>и </a:t>
            </a:r>
            <a:r>
              <a:rPr lang="ru-RU" sz="1600" spc="-10" dirty="0">
                <a:latin typeface="Liberation Serif" panose="02020603050405020304" pitchFamily="18" charset="0"/>
              </a:rPr>
              <a:t>и</a:t>
            </a:r>
            <a:r>
              <a:rPr lang="ru-RU" sz="1600" dirty="0">
                <a:latin typeface="Liberation Serif" panose="02020603050405020304" pitchFamily="18" charset="0"/>
              </a:rPr>
              <a:t>х </a:t>
            </a:r>
            <a:r>
              <a:rPr lang="ru-RU" sz="1600" spc="-5" dirty="0">
                <a:latin typeface="Liberation Serif" panose="02020603050405020304" pitchFamily="18" charset="0"/>
              </a:rPr>
              <a:t>семе</a:t>
            </a:r>
            <a:r>
              <a:rPr lang="ru-RU" sz="1600" dirty="0">
                <a:latin typeface="Liberation Serif" panose="02020603050405020304" pitchFamily="18" charset="0"/>
              </a:rPr>
              <a:t>й, территор</a:t>
            </a:r>
            <a:r>
              <a:rPr lang="ru-RU" sz="1600" spc="5" dirty="0">
                <a:latin typeface="Liberation Serif" panose="02020603050405020304" pitchFamily="18" charset="0"/>
              </a:rPr>
              <a:t>и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л</a:t>
            </a:r>
            <a:r>
              <a:rPr lang="ru-RU" sz="1600" spc="-10" dirty="0">
                <a:latin typeface="Liberation Serif" panose="02020603050405020304" pitchFamily="18" charset="0"/>
              </a:rPr>
              <a:t>ь</a:t>
            </a:r>
            <a:r>
              <a:rPr lang="ru-RU" sz="1600" dirty="0">
                <a:latin typeface="Liberation Serif" panose="02020603050405020304" pitchFamily="18" charset="0"/>
              </a:rPr>
              <a:t>н</a:t>
            </a:r>
            <a:r>
              <a:rPr lang="ru-RU" sz="1600" spc="-15" dirty="0">
                <a:latin typeface="Liberation Serif" panose="02020603050405020304" pitchFamily="18" charset="0"/>
              </a:rPr>
              <a:t>о</a:t>
            </a:r>
            <a:r>
              <a:rPr lang="ru-RU" sz="1600" dirty="0">
                <a:latin typeface="Liberation Serif" panose="02020603050405020304" pitchFamily="18" charset="0"/>
              </a:rPr>
              <a:t>й отд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л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нно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т</a:t>
            </a:r>
            <a:r>
              <a:rPr lang="ru-RU" sz="1600" spc="5" dirty="0">
                <a:latin typeface="Liberation Serif" panose="02020603050405020304" pitchFamily="18" charset="0"/>
              </a:rPr>
              <a:t>ь</a:t>
            </a:r>
            <a:r>
              <a:rPr lang="ru-RU" sz="1600" dirty="0">
                <a:latin typeface="Liberation Serif" panose="02020603050405020304" pitchFamily="18" charset="0"/>
              </a:rPr>
              <a:t>ю и 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ложно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т</a:t>
            </a:r>
            <a:r>
              <a:rPr lang="ru-RU" sz="1600" spc="5" dirty="0">
                <a:latin typeface="Liberation Serif" panose="02020603050405020304" pitchFamily="18" charset="0"/>
              </a:rPr>
              <a:t>ь</a:t>
            </a:r>
            <a:r>
              <a:rPr lang="ru-RU" sz="1600" dirty="0">
                <a:latin typeface="Liberation Serif" panose="02020603050405020304" pitchFamily="18" charset="0"/>
              </a:rPr>
              <a:t>ю к</a:t>
            </a:r>
            <a:r>
              <a:rPr lang="ru-RU" sz="1600" spc="-15" dirty="0">
                <a:latin typeface="Liberation Serif" panose="02020603050405020304" pitchFamily="18" charset="0"/>
              </a:rPr>
              <a:t>о</a:t>
            </a:r>
            <a:r>
              <a:rPr lang="ru-RU" sz="1600" dirty="0">
                <a:latin typeface="Liberation Serif" panose="02020603050405020304" pitchFamily="18" charset="0"/>
              </a:rPr>
              <a:t>нтинг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нта за </a:t>
            </a:r>
            <a:r>
              <a:rPr lang="ru-RU" sz="1600" spc="-5" dirty="0">
                <a:latin typeface="Liberation Serif" panose="02020603050405020304" pitchFamily="18" charset="0"/>
              </a:rPr>
              <a:t>счё</a:t>
            </a:r>
            <a:r>
              <a:rPr lang="ru-RU" sz="1600" dirty="0">
                <a:latin typeface="Liberation Serif" panose="02020603050405020304" pitchFamily="18" charset="0"/>
              </a:rPr>
              <a:t>т повышения п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spc="15" dirty="0">
                <a:latin typeface="Liberation Serif" panose="02020603050405020304" pitchFamily="18" charset="0"/>
              </a:rPr>
              <a:t>д</a:t>
            </a:r>
            <a:r>
              <a:rPr lang="ru-RU" sz="1600" dirty="0">
                <a:latin typeface="Liberation Serif" panose="02020603050405020304" pitchFamily="18" charset="0"/>
              </a:rPr>
              <a:t>а</a:t>
            </a:r>
            <a:r>
              <a:rPr lang="ru-RU" sz="1600" spc="-5" dirty="0">
                <a:latin typeface="Liberation Serif" panose="02020603050405020304" pitchFamily="18" charset="0"/>
              </a:rPr>
              <a:t>г</a:t>
            </a:r>
            <a:r>
              <a:rPr lang="ru-RU" sz="1600" dirty="0">
                <a:latin typeface="Liberation Serif" panose="02020603050405020304" pitchFamily="18" charset="0"/>
              </a:rPr>
              <a:t>о</a:t>
            </a:r>
            <a:r>
              <a:rPr lang="ru-RU" sz="1600" spc="-5" dirty="0">
                <a:latin typeface="Liberation Serif" panose="02020603050405020304" pitchFamily="18" charset="0"/>
              </a:rPr>
              <a:t>г</a:t>
            </a:r>
            <a:r>
              <a:rPr lang="ru-RU" sz="1600" dirty="0">
                <a:latin typeface="Liberation Serif" panose="02020603050405020304" pitchFamily="18" charset="0"/>
              </a:rPr>
              <a:t>и</a:t>
            </a:r>
            <a:r>
              <a:rPr lang="ru-RU" sz="1600" spc="-5" dirty="0">
                <a:latin typeface="Liberation Serif" panose="02020603050405020304" pitchFamily="18" charset="0"/>
              </a:rPr>
              <a:t>чес</a:t>
            </a:r>
            <a:r>
              <a:rPr lang="ru-RU" sz="1600" dirty="0">
                <a:latin typeface="Liberation Serif" panose="02020603050405020304" pitchFamily="18" charset="0"/>
              </a:rPr>
              <a:t>ко</a:t>
            </a:r>
            <a:r>
              <a:rPr lang="ru-RU" sz="1600" spc="-5" dirty="0">
                <a:latin typeface="Liberation Serif" panose="02020603050405020304" pitchFamily="18" charset="0"/>
              </a:rPr>
              <a:t>г</a:t>
            </a:r>
            <a:r>
              <a:rPr lang="ru-RU" sz="1600" dirty="0">
                <a:latin typeface="Liberation Serif" panose="02020603050405020304" pitchFamily="18" charset="0"/>
              </a:rPr>
              <a:t>о и р</a:t>
            </a:r>
            <a:r>
              <a:rPr lang="ru-RU" sz="1600" spc="-5" dirty="0">
                <a:latin typeface="Liberation Serif" panose="02020603050405020304" pitchFamily="18" charset="0"/>
              </a:rPr>
              <a:t>ес</a:t>
            </a:r>
            <a:r>
              <a:rPr lang="ru-RU" sz="1600" dirty="0">
                <a:latin typeface="Liberation Serif" panose="02020603050405020304" pitchFamily="18" charset="0"/>
              </a:rPr>
              <a:t>ур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но</a:t>
            </a:r>
            <a:r>
              <a:rPr lang="ru-RU" sz="1600" spc="-5" dirty="0">
                <a:latin typeface="Liberation Serif" panose="02020603050405020304" pitchFamily="18" charset="0"/>
              </a:rPr>
              <a:t>г</a:t>
            </a:r>
            <a:r>
              <a:rPr lang="ru-RU" sz="1600" dirty="0">
                <a:latin typeface="Liberation Serif" panose="02020603050405020304" pitchFamily="18" charset="0"/>
              </a:rPr>
              <a:t>о по</a:t>
            </a:r>
            <a:r>
              <a:rPr lang="ru-RU" sz="1600" spc="5" dirty="0">
                <a:latin typeface="Liberation Serif" panose="02020603050405020304" pitchFamily="18" charset="0"/>
              </a:rPr>
              <a:t>т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н</a:t>
            </a:r>
            <a:r>
              <a:rPr lang="ru-RU" sz="1600" spc="-10" dirty="0">
                <a:latin typeface="Liberation Serif" panose="02020603050405020304" pitchFamily="18" charset="0"/>
              </a:rPr>
              <a:t>ц</a:t>
            </a:r>
            <a:r>
              <a:rPr lang="ru-RU" sz="1600" dirty="0">
                <a:latin typeface="Liberation Serif" panose="02020603050405020304" pitchFamily="18" charset="0"/>
              </a:rPr>
              <a:t>иала </a:t>
            </a:r>
            <a:r>
              <a:rPr lang="ru-RU" sz="1600" spc="-30" dirty="0">
                <a:latin typeface="Liberation Serif" panose="02020603050405020304" pitchFamily="18" charset="0"/>
              </a:rPr>
              <a:t>ш</a:t>
            </a:r>
            <a:r>
              <a:rPr lang="ru-RU" sz="1600" dirty="0">
                <a:latin typeface="Liberation Serif" panose="02020603050405020304" pitchFamily="18" charset="0"/>
              </a:rPr>
              <a:t>кол, со</a:t>
            </a:r>
            <a:r>
              <a:rPr lang="ru-RU" sz="1600" spc="-5" dirty="0">
                <a:latin typeface="Liberation Serif" panose="02020603050405020304" pitchFamily="18" charset="0"/>
              </a:rPr>
              <a:t>з</a:t>
            </a:r>
            <a:r>
              <a:rPr lang="ru-RU" sz="1600" dirty="0">
                <a:latin typeface="Liberation Serif" panose="02020603050405020304" pitchFamily="18" charset="0"/>
              </a:rPr>
              <a:t>д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ние м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х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ни</a:t>
            </a:r>
            <a:r>
              <a:rPr lang="ru-RU" sz="1600" spc="-5" dirty="0">
                <a:latin typeface="Liberation Serif" panose="02020603050405020304" pitchFamily="18" charset="0"/>
              </a:rPr>
              <a:t>зм</a:t>
            </a:r>
            <a:r>
              <a:rPr lang="ru-RU" sz="1600" spc="5" dirty="0">
                <a:latin typeface="Liberation Serif" panose="02020603050405020304" pitchFamily="18" charset="0"/>
              </a:rPr>
              <a:t>о</a:t>
            </a:r>
            <a:r>
              <a:rPr lang="ru-RU" sz="1600" dirty="0">
                <a:latin typeface="Liberation Serif" panose="02020603050405020304" pitchFamily="18" charset="0"/>
              </a:rPr>
              <a:t>в р</a:t>
            </a:r>
            <a:r>
              <a:rPr lang="ru-RU" sz="1600" spc="-5" dirty="0">
                <a:latin typeface="Liberation Serif" panose="02020603050405020304" pitchFamily="18" charset="0"/>
              </a:rPr>
              <a:t>еал</a:t>
            </a:r>
            <a:r>
              <a:rPr lang="ru-RU" sz="1600" dirty="0">
                <a:latin typeface="Liberation Serif" panose="02020603050405020304" pitchFamily="18" charset="0"/>
              </a:rPr>
              <a:t>и</a:t>
            </a:r>
            <a:r>
              <a:rPr lang="ru-RU" sz="1600" spc="5" dirty="0">
                <a:latin typeface="Liberation Serif" panose="02020603050405020304" pitchFamily="18" charset="0"/>
              </a:rPr>
              <a:t>з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ц</a:t>
            </a:r>
            <a:r>
              <a:rPr lang="ru-RU" sz="1600" spc="5" dirty="0">
                <a:latin typeface="Liberation Serif" panose="02020603050405020304" pitchFamily="18" charset="0"/>
              </a:rPr>
              <a:t>и</a:t>
            </a:r>
            <a:r>
              <a:rPr lang="ru-RU" sz="1600" dirty="0">
                <a:latin typeface="Liberation Serif" panose="02020603050405020304" pitchFamily="18" charset="0"/>
              </a:rPr>
              <a:t>и пот</a:t>
            </a:r>
            <a:r>
              <a:rPr lang="ru-RU" sz="1600" spc="-5" dirty="0">
                <a:latin typeface="Liberation Serif" panose="02020603050405020304" pitchFamily="18" charset="0"/>
              </a:rPr>
              <a:t>е</a:t>
            </a:r>
            <a:r>
              <a:rPr lang="ru-RU" sz="1600" dirty="0">
                <a:latin typeface="Liberation Serif" panose="02020603050405020304" pitchFamily="18" charset="0"/>
              </a:rPr>
              <a:t>нци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ла обр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spc="5" dirty="0">
                <a:latin typeface="Liberation Serif" panose="02020603050405020304" pitchFamily="18" charset="0"/>
              </a:rPr>
              <a:t>з</a:t>
            </a:r>
            <a:r>
              <a:rPr lang="ru-RU" sz="1600" dirty="0">
                <a:latin typeface="Liberation Serif" panose="02020603050405020304" pitchFamily="18" charset="0"/>
              </a:rPr>
              <a:t>ов</a:t>
            </a:r>
            <a:r>
              <a:rPr lang="ru-RU" sz="1600" spc="-5" dirty="0">
                <a:latin typeface="Liberation Serif" panose="02020603050405020304" pitchFamily="18" charset="0"/>
              </a:rPr>
              <a:t>а</a:t>
            </a:r>
            <a:r>
              <a:rPr lang="ru-RU" sz="1600" dirty="0">
                <a:latin typeface="Liberation Serif" panose="02020603050405020304" pitchFamily="18" charset="0"/>
              </a:rPr>
              <a:t>ния как </a:t>
            </a:r>
            <a:r>
              <a:rPr lang="ru-RU" sz="1600" spc="-5" dirty="0">
                <a:latin typeface="Liberation Serif" panose="02020603050405020304" pitchFamily="18" charset="0"/>
              </a:rPr>
              <a:t>с</a:t>
            </a:r>
            <a:r>
              <a:rPr lang="ru-RU" sz="1600" dirty="0">
                <a:latin typeface="Liberation Serif" panose="02020603050405020304" pitchFamily="18" charset="0"/>
              </a:rPr>
              <a:t>оциа</a:t>
            </a:r>
            <a:r>
              <a:rPr lang="ru-RU" sz="1600" spc="-5" dirty="0">
                <a:latin typeface="Liberation Serif" panose="02020603050405020304" pitchFamily="18" charset="0"/>
              </a:rPr>
              <a:t>л</a:t>
            </a:r>
            <a:r>
              <a:rPr lang="ru-RU" sz="1600" dirty="0">
                <a:latin typeface="Liberation Serif" panose="02020603050405020304" pitchFamily="18" charset="0"/>
              </a:rPr>
              <a:t>ьного </a:t>
            </a:r>
            <a:r>
              <a:rPr lang="ru-RU" sz="1600" spc="-5" dirty="0">
                <a:latin typeface="Liberation Serif" panose="02020603050405020304" pitchFamily="18" charset="0"/>
              </a:rPr>
              <a:t>л</a:t>
            </a:r>
            <a:r>
              <a:rPr lang="ru-RU" sz="1600" dirty="0">
                <a:latin typeface="Liberation Serif" panose="02020603050405020304" pitchFamily="18" charset="0"/>
              </a:rPr>
              <a:t>ифта</a:t>
            </a:r>
            <a:r>
              <a:rPr lang="ru-RU" sz="1600" dirty="0" smtClean="0">
                <a:latin typeface="Liberation Serif" panose="02020603050405020304" pitchFamily="18" charset="0"/>
              </a:rPr>
              <a:t>.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561" y="430875"/>
            <a:ext cx="8208912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7546" y="646739"/>
            <a:ext cx="660192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«Повышение качества образования в общеобразовательных учреждениях с низкими образовательными результатами и в общеобразовательных учреждениях, функционирующих в неблагоприятных социальных условиях, на 2020 - 2022 годы</a:t>
            </a:r>
            <a:r>
              <a:rPr lang="ru-RU" sz="20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», утвержденная Приказом 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МКУ «УО ГО Верхняя Пышма» от 30.12.2020г №</a:t>
            </a:r>
            <a:r>
              <a:rPr lang="ru-RU" sz="20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244</a:t>
            </a: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47546" y="3442646"/>
            <a:ext cx="8027703" cy="292255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5866" y="3573016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	Преодоление 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разрыва в образовательных возможностях и достижениях детей, обусловленных социально-экономическими характеристиками их семей, территориальной отдаленностью и сложностью контингента за счёт повышения педагогического и ресурсного потенциала школ, создание механизмов реализации потенциала образования как социального 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лифта</a:t>
            </a: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527" y="3696126"/>
            <a:ext cx="490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ЦЕ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Начата подготовка совместных предложений НКО по законодательству об  иностранной помощи | Lawtrend — Центр правовой трансформ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7900"/>
          <a:stretch/>
        </p:blipFill>
        <p:spPr bwMode="auto">
          <a:xfrm>
            <a:off x="7282283" y="646738"/>
            <a:ext cx="1328499" cy="25545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6192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3033623"/>
              </p:ext>
            </p:extLst>
          </p:nvPr>
        </p:nvGraphicFramePr>
        <p:xfrm>
          <a:off x="63708" y="1052736"/>
          <a:ext cx="9016584" cy="565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Administracion de empresas png 5 » PNG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1152128" cy="883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Результаты экспертизы муниципальных программ поддержки школ </a:t>
            </a:r>
            <a:endParaRPr lang="ru-RU" b="1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низкими результатами обучения и школ, </a:t>
            </a:r>
            <a:endParaRPr lang="ru-RU" b="1" dirty="0" smtClean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функционирующих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в неблагоприятных социальных 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условиях (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/>
              </a:rPr>
              <a:t>2021г)</a:t>
            </a:r>
            <a:endParaRPr lang="ru-RU" b="1" dirty="0">
              <a:solidFill>
                <a:srgbClr val="C00000"/>
              </a:solidFill>
              <a:latin typeface="Liberation Serif" panose="02020603050405020304" pitchFamily="18" charset="0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00009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Совокупная экспертная оценка муниципальных программ по критериям с 1 по 8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(30 показателей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) – 41 балл из 60.  </a:t>
            </a:r>
            <a:endParaRPr lang="ru-RU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AutoShape 2" descr="Сетевое взаимодейств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Сетевое взаимодейств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взаимодействие дела иллюстрация штока. иллюстрации насчитывающей  направление - 98738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0" y="1124744"/>
            <a:ext cx="1494668" cy="1121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сихологический тренинг для педагогов &amp;quot;Формы и способы взаимодействия  педагогов с родителями&amp;quot;. Интересно мы живем. №43 &amp;quot;Лесная сказка&amp;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1080542"/>
            <a:ext cx="1612537" cy="1209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065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805</Words>
  <Application>Microsoft Office PowerPoint</Application>
  <PresentationFormat>Экран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119</cp:revision>
  <dcterms:created xsi:type="dcterms:W3CDTF">2021-08-24T06:33:55Z</dcterms:created>
  <dcterms:modified xsi:type="dcterms:W3CDTF">2021-08-26T11:55:50Z</dcterms:modified>
</cp:coreProperties>
</file>