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по ГО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'[Протокол. ЕГЭ-2021.Биологияа (методистам).xls]Протокол ЕГЭ-21.Биология'!$C$392</c:f>
              <c:strCache>
                <c:ptCount val="1"/>
                <c:pt idx="0">
                  <c:v>гр. (&lt;min)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'[Протокол. ЕГЭ-2021.Биологияа (методистам).xls]Протокол ЕГЭ-21.Биология'!$E$396:$AF$396</c:f>
              <c:numCache>
                <c:formatCode>0.00</c:formatCode>
                <c:ptCount val="28"/>
                <c:pt idx="0">
                  <c:v>9.0909090909090917</c:v>
                </c:pt>
                <c:pt idx="1">
                  <c:v>9.0909090909090917</c:v>
                </c:pt>
                <c:pt idx="2">
                  <c:v>9.0909090909090917</c:v>
                </c:pt>
                <c:pt idx="3">
                  <c:v>63.63636363636364</c:v>
                </c:pt>
                <c:pt idx="4">
                  <c:v>9.0909090909090917</c:v>
                </c:pt>
                <c:pt idx="5">
                  <c:v>27.272727272727273</c:v>
                </c:pt>
                <c:pt idx="6">
                  <c:v>63.636363636363633</c:v>
                </c:pt>
                <c:pt idx="7">
                  <c:v>36.363636363636367</c:v>
                </c:pt>
                <c:pt idx="8">
                  <c:v>45.45454545454546</c:v>
                </c:pt>
                <c:pt idx="9">
                  <c:v>54.545454545454547</c:v>
                </c:pt>
                <c:pt idx="10">
                  <c:v>54.545454545454547</c:v>
                </c:pt>
                <c:pt idx="11">
                  <c:v>45.45454545454546</c:v>
                </c:pt>
                <c:pt idx="12">
                  <c:v>36.363636363636367</c:v>
                </c:pt>
                <c:pt idx="13">
                  <c:v>18.181818181818183</c:v>
                </c:pt>
                <c:pt idx="14">
                  <c:v>63.63636363636364</c:v>
                </c:pt>
                <c:pt idx="15">
                  <c:v>45.454545454545453</c:v>
                </c:pt>
                <c:pt idx="16">
                  <c:v>72.727272727272734</c:v>
                </c:pt>
                <c:pt idx="17">
                  <c:v>36.363636363636367</c:v>
                </c:pt>
                <c:pt idx="18">
                  <c:v>0</c:v>
                </c:pt>
                <c:pt idx="19">
                  <c:v>36.363636363636367</c:v>
                </c:pt>
                <c:pt idx="20">
                  <c:v>72.72727272727272</c:v>
                </c:pt>
                <c:pt idx="21">
                  <c:v>0</c:v>
                </c:pt>
                <c:pt idx="22">
                  <c:v>18.181818181818183</c:v>
                </c:pt>
                <c:pt idx="23">
                  <c:v>9.0909090909090917</c:v>
                </c:pt>
                <c:pt idx="24">
                  <c:v>0</c:v>
                </c:pt>
                <c:pt idx="25">
                  <c:v>27.272727272727273</c:v>
                </c:pt>
                <c:pt idx="26">
                  <c:v>0</c:v>
                </c:pt>
                <c:pt idx="27">
                  <c:v>9.0909090909090917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E54-49FF-8E02-651EE7ACB08E}"/>
            </c:ext>
          </c:extLst>
        </c:ser>
        <c:ser>
          <c:idx val="1"/>
          <c:order val="1"/>
          <c:tx>
            <c:strRef>
              <c:f>'[Протокол. ЕГЭ-2021.Биологияа (методистам).xls]Протокол ЕГЭ-21.Биология'!$C$397</c:f>
              <c:strCache>
                <c:ptCount val="1"/>
                <c:pt idx="0">
                  <c:v>гр. (&gt;min;&lt;60)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'[Протокол. ЕГЭ-2021.Биологияа (методистам).xls]Протокол ЕГЭ-21.Биология'!$E$401:$AF$401</c:f>
              <c:numCache>
                <c:formatCode>0.00</c:formatCode>
                <c:ptCount val="28"/>
                <c:pt idx="0">
                  <c:v>37.931034482758619</c:v>
                </c:pt>
                <c:pt idx="1">
                  <c:v>44.827586206896555</c:v>
                </c:pt>
                <c:pt idx="2">
                  <c:v>34.482758620689658</c:v>
                </c:pt>
                <c:pt idx="3">
                  <c:v>75.862068965517238</c:v>
                </c:pt>
                <c:pt idx="4">
                  <c:v>62.068965517241381</c:v>
                </c:pt>
                <c:pt idx="5">
                  <c:v>68.965517241379317</c:v>
                </c:pt>
                <c:pt idx="6">
                  <c:v>62.068965517241381</c:v>
                </c:pt>
                <c:pt idx="7">
                  <c:v>89.65517241379311</c:v>
                </c:pt>
                <c:pt idx="8">
                  <c:v>79.310344827586206</c:v>
                </c:pt>
                <c:pt idx="9">
                  <c:v>72.413793103448285</c:v>
                </c:pt>
                <c:pt idx="10">
                  <c:v>82.758620689655174</c:v>
                </c:pt>
                <c:pt idx="11">
                  <c:v>82.758620689655174</c:v>
                </c:pt>
                <c:pt idx="12">
                  <c:v>58.620689655172413</c:v>
                </c:pt>
                <c:pt idx="13">
                  <c:v>31.034482758620687</c:v>
                </c:pt>
                <c:pt idx="14">
                  <c:v>89.65517241379311</c:v>
                </c:pt>
                <c:pt idx="15">
                  <c:v>58.620689655172413</c:v>
                </c:pt>
                <c:pt idx="16">
                  <c:v>65.517241379310349</c:v>
                </c:pt>
                <c:pt idx="17">
                  <c:v>68.965517241379303</c:v>
                </c:pt>
                <c:pt idx="18">
                  <c:v>58.620689655172413</c:v>
                </c:pt>
                <c:pt idx="19">
                  <c:v>58.620689655172413</c:v>
                </c:pt>
                <c:pt idx="20">
                  <c:v>93.103448275862064</c:v>
                </c:pt>
                <c:pt idx="21">
                  <c:v>20.689655172413794</c:v>
                </c:pt>
                <c:pt idx="22">
                  <c:v>58.620689655172413</c:v>
                </c:pt>
                <c:pt idx="23">
                  <c:v>72.41379310344827</c:v>
                </c:pt>
                <c:pt idx="24">
                  <c:v>0</c:v>
                </c:pt>
                <c:pt idx="25">
                  <c:v>62.068965517241381</c:v>
                </c:pt>
                <c:pt idx="26">
                  <c:v>24.137931034482758</c:v>
                </c:pt>
                <c:pt idx="27">
                  <c:v>10.344827586206897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E54-49FF-8E02-651EE7ACB08E}"/>
            </c:ext>
          </c:extLst>
        </c:ser>
        <c:ser>
          <c:idx val="2"/>
          <c:order val="2"/>
          <c:tx>
            <c:strRef>
              <c:f>'[Протокол. ЕГЭ-2021.Биологияа (методистам).xls]Протокол ЕГЭ-21.Биология'!$C$402</c:f>
              <c:strCache>
                <c:ptCount val="1"/>
                <c:pt idx="0">
                  <c:v>гр. (&gt;59;&lt;80)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'[Протокол. ЕГЭ-2021.Биологияа (методистам).xls]Протокол ЕГЭ-21.Биология'!$E$406:$AF$406</c:f>
              <c:numCache>
                <c:formatCode>0.00</c:formatCode>
                <c:ptCount val="28"/>
                <c:pt idx="0">
                  <c:v>78.260869565217391</c:v>
                </c:pt>
                <c:pt idx="1">
                  <c:v>52.173913043478258</c:v>
                </c:pt>
                <c:pt idx="2">
                  <c:v>100</c:v>
                </c:pt>
                <c:pt idx="3">
                  <c:v>95.65217391304347</c:v>
                </c:pt>
                <c:pt idx="4">
                  <c:v>95.65217391304347</c:v>
                </c:pt>
                <c:pt idx="5">
                  <c:v>95.652173913043484</c:v>
                </c:pt>
                <c:pt idx="6">
                  <c:v>86.956521739130437</c:v>
                </c:pt>
                <c:pt idx="7">
                  <c:v>100</c:v>
                </c:pt>
                <c:pt idx="8">
                  <c:v>91.304347826086953</c:v>
                </c:pt>
                <c:pt idx="9">
                  <c:v>82.608695652173907</c:v>
                </c:pt>
                <c:pt idx="10">
                  <c:v>100</c:v>
                </c:pt>
                <c:pt idx="11">
                  <c:v>100</c:v>
                </c:pt>
                <c:pt idx="12">
                  <c:v>82.608695652173907</c:v>
                </c:pt>
                <c:pt idx="13">
                  <c:v>73.91304347826086</c:v>
                </c:pt>
                <c:pt idx="14">
                  <c:v>86.956521739130437</c:v>
                </c:pt>
                <c:pt idx="15">
                  <c:v>95.65217391304347</c:v>
                </c:pt>
                <c:pt idx="16">
                  <c:v>95.65217391304347</c:v>
                </c:pt>
                <c:pt idx="17">
                  <c:v>100</c:v>
                </c:pt>
                <c:pt idx="18">
                  <c:v>82.608695652173907</c:v>
                </c:pt>
                <c:pt idx="19">
                  <c:v>91.304347826086968</c:v>
                </c:pt>
                <c:pt idx="20">
                  <c:v>95.65217391304347</c:v>
                </c:pt>
                <c:pt idx="21">
                  <c:v>56.521739130434781</c:v>
                </c:pt>
                <c:pt idx="22">
                  <c:v>95.652173913043484</c:v>
                </c:pt>
                <c:pt idx="23">
                  <c:v>95.652173913043484</c:v>
                </c:pt>
                <c:pt idx="24">
                  <c:v>30.434782608695649</c:v>
                </c:pt>
                <c:pt idx="25">
                  <c:v>78.260869565217391</c:v>
                </c:pt>
                <c:pt idx="26">
                  <c:v>82.608695652173907</c:v>
                </c:pt>
                <c:pt idx="27">
                  <c:v>91.304347826086953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E54-49FF-8E02-651EE7ACB08E}"/>
            </c:ext>
          </c:extLst>
        </c:ser>
        <c:ser>
          <c:idx val="3"/>
          <c:order val="3"/>
          <c:tx>
            <c:strRef>
              <c:f>'[Протокол. ЕГЭ-2021.Биологияа (методистам).xls]Протокол ЕГЭ-21.Биология'!$C$407</c:f>
              <c:strCache>
                <c:ptCount val="1"/>
                <c:pt idx="0">
                  <c:v>гр.(&gt;79;&lt;100)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'[Протокол. ЕГЭ-2021.Биологияа (методистам).xls]Протокол ЕГЭ-21.Биология'!$E$411:$AF$411</c:f>
              <c:numCache>
                <c:formatCode>0.00</c:formatCode>
                <c:ptCount val="28"/>
                <c:pt idx="0">
                  <c:v>100</c:v>
                </c:pt>
                <c:pt idx="1">
                  <c:v>33.333333333333336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66.666666666666671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E54-49FF-8E02-651EE7ACB08E}"/>
            </c:ext>
          </c:extLst>
        </c:ser>
        <c:ser>
          <c:idx val="4"/>
          <c:order val="4"/>
          <c:tx>
            <c:strRef>
              <c:f>'[Протокол. ЕГЭ-2021.Биологияа (методистам).xls]Протокол ЕГЭ-21.Биология'!$C$412</c:f>
              <c:strCache>
                <c:ptCount val="1"/>
                <c:pt idx="0">
                  <c:v>гр. (100)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'[Протокол. ЕГЭ-2021.Биологияа (методистам).xls]Протокол ЕГЭ-21.Биология'!$E$416:$AF$416</c:f>
              <c:numCache>
                <c:formatCode>0.00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E54-49FF-8E02-651EE7ACB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032256"/>
        <c:axId val="226321152"/>
      </c:lineChart>
      <c:catAx>
        <c:axId val="226032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Задания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6321152"/>
        <c:crosses val="autoZero"/>
        <c:auto val="1"/>
        <c:lblAlgn val="ctr"/>
        <c:lblOffset val="100"/>
        <c:noMultiLvlLbl val="0"/>
      </c:catAx>
      <c:valAx>
        <c:axId val="226321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% выполнения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22603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786842192873462"/>
          <c:y val="0.93857257428990304"/>
          <c:w val="0.56426353880823366"/>
          <c:h val="4.142862200061976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02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96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9327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598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7908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906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4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1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73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3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9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1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8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57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8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69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571D-1EED-40C2-A2DD-D864ECC9395A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B1AA5D-B6AF-48D9-8E0C-ABA7A3CD0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8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2;&#1086;&#1076;&#1080;&#1092;&#1080;&#1082;&#1072;&#1090;&#1086;&#1088;%205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95;&#1090;&#1086;%20&#1087;&#1088;&#1086;&#1074;&#1077;&#1088;&#1103;&#1077;&#1090;%20&#1079;&#1072;&#1076;&#1072;&#1085;&#1080;&#1077;%20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&#1042;&#1055;&#1056;%205-7%20&#1073;&#1080;&#1086;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g.resh.edu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SX_8P85hk8" TargetMode="External"/><Relationship Id="rId2" Type="http://schemas.openxmlformats.org/officeDocument/2006/relationships/hyperlink" Target="../&#1046;&#1080;&#1075;&#1091;&#1083;&#1080;&#1085;&#1072;%2030.11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86;&#1087;&#1080;&#1089;&#1072;&#1085;&#1080;&#1077;%205%20&#1082;&#1083;&#1072;&#1089;&#1089;.pdf" TargetMode="External"/><Relationship Id="rId2" Type="http://schemas.openxmlformats.org/officeDocument/2006/relationships/hyperlink" Target="&#1092;&#1080;&#1086;&#1082;&#1086;%205%20&#1082;&#1083;&#1072;&#1089;&#1089;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Единый методический день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5216" y="4050833"/>
            <a:ext cx="7766936" cy="1096899"/>
          </a:xfrm>
        </p:spPr>
        <p:txBody>
          <a:bodyPr/>
          <a:lstStyle/>
          <a:p>
            <a:r>
              <a:rPr lang="ru-RU" dirty="0" smtClean="0"/>
              <a:t>Потехина Наталья Александровна</a:t>
            </a:r>
          </a:p>
          <a:p>
            <a:r>
              <a:rPr lang="ru-RU" dirty="0" smtClean="0"/>
              <a:t>ГМО </a:t>
            </a:r>
            <a:r>
              <a:rPr lang="ru-RU" dirty="0" smtClean="0"/>
              <a:t>учителей биологии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6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следующих </a:t>
            </a:r>
            <a:r>
              <a:rPr lang="ru-RU" dirty="0" smtClean="0"/>
              <a:t>УУД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966" y="1586120"/>
            <a:ext cx="8596668" cy="45165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целеполагание, планирование, контроль и коррекция,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выделение необходимой информации; структурирование знаний; осознанное и произвольное построение речевого высказывания в письменной форме; выбор наиболее эффективных способов решения задач в зависимости от конкретных условий; рефлексия способов и условий действия; контроль и оценка процесса и результатов деятельности; смысловое чтение как осмысление цели чтения и выбор вида чтения в зависимости от цели; определение основной и второстепенной информации; моделирование, преобразование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модели.</a:t>
            </a: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объектов в целях выделения признаков; синтез, в том числе самостоятельное достраивание с восполнением недостающих компонентов; выбор оснований и критериев для сравнения; подведение под понятие; выведение следствий; установление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причинноследственных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связей; построение логической цепи рассуждений; доказательство.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 достаточной полнотой и точностью выражать свои мысли в соответствии с задачами и условиями коммуникации, владение монологической и диалогической формами речи в соответствии с грамматическими и синтаксическими нормами родного языка. </a:t>
            </a:r>
          </a:p>
        </p:txBody>
      </p:sp>
    </p:spTree>
    <p:extLst>
      <p:ext uri="{BB962C8B-B14F-4D97-AF65-F5344CB8AC3E}">
        <p14:creationId xmlns:p14="http://schemas.microsoft.com/office/powerpoint/2010/main" val="14825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КИМ направлены 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426" y="1513227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целостной научной картины мира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научным подходом к решению различных задач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умениями формулировать гипотезы, конструировать, проводить эксперименты, оценивать полученные результаты;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умением сопоставлять экспериментальные и теоретические знания с объективными реалиями окружающего мира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ответственного и бережного отношения к окружающей среде;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безопасного и эффективного использования лабораторного оборудования, проведения точных измерений и адекватной оценки полученных результатов, представления научно обоснованных аргументов своих действий, основанных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анализе учебных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1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КИМ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50" y="1626515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проверочной работы состоит из 10 заданий, которые различаются по содержанию и проверяемым требованиям.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4, 5, 6, 7, 9, 10 основаны на изображениях конкретных объектов, статистических таблицах и требуют анализа изображений и статистических данных, характеристики объектов по предложенному плану, классификации и/или систематизации объектов по определенному признаку, применения биологических знаний при решении практических задач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задании 2 требуется определить процесс жизнедеятельности и указать его значение в жизни организма.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проверяет умение пользоваться оборудованием с целью проведения биологического исследования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8 проверяет умение распределять растения и животных по природным зонам.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проверяет связь учебного курса биологии с выбором будущей профессии.</a:t>
            </a:r>
          </a:p>
        </p:txBody>
      </p:sp>
    </p:spTree>
    <p:extLst>
      <p:ext uri="{BB962C8B-B14F-4D97-AF65-F5344CB8AC3E}">
        <p14:creationId xmlns:p14="http://schemas.microsoft.com/office/powerpoint/2010/main" val="12095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Кодификатор заданий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Кодификатор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6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. Типы заданий, сценарии выполнения заданий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Типы </a:t>
            </a:r>
            <a:r>
              <a:rPr lang="ru-RU" dirty="0">
                <a:hlinkClick r:id="rId2" action="ppaction://hlinkfile"/>
              </a:rPr>
              <a:t>заданий, сценарии выполнения заданий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8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Рекомендации по переводу первичных баллов в </a:t>
            </a:r>
            <a:r>
              <a:rPr lang="ru-RU" dirty="0" smtClean="0"/>
              <a:t>отметки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Рекомендации по переводу первичных баллов в отметки по пятибалльной шкале Отметка по пятибалльной шкале «2» «3» «4» «5» Первичные баллы 0–11 12–17 18–23 </a:t>
            </a:r>
            <a:r>
              <a:rPr lang="ru-RU" dirty="0"/>
              <a:t>24–29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493565"/>
              </p:ext>
            </p:extLst>
          </p:nvPr>
        </p:nvGraphicFramePr>
        <p:xfrm>
          <a:off x="1146000" y="3478104"/>
          <a:ext cx="8635308" cy="1564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827">
                  <a:extLst>
                    <a:ext uri="{9D8B030D-6E8A-4147-A177-3AD203B41FA5}">
                      <a16:colId xmlns:a16="http://schemas.microsoft.com/office/drawing/2014/main" xmlns="" val="760533342"/>
                    </a:ext>
                  </a:extLst>
                </a:gridCol>
                <a:gridCol w="2158827">
                  <a:extLst>
                    <a:ext uri="{9D8B030D-6E8A-4147-A177-3AD203B41FA5}">
                      <a16:colId xmlns:a16="http://schemas.microsoft.com/office/drawing/2014/main" xmlns="" val="2854441638"/>
                    </a:ext>
                  </a:extLst>
                </a:gridCol>
                <a:gridCol w="2158827">
                  <a:extLst>
                    <a:ext uri="{9D8B030D-6E8A-4147-A177-3AD203B41FA5}">
                      <a16:colId xmlns:a16="http://schemas.microsoft.com/office/drawing/2014/main" xmlns="" val="1407438710"/>
                    </a:ext>
                  </a:extLst>
                </a:gridCol>
                <a:gridCol w="2158827">
                  <a:extLst>
                    <a:ext uri="{9D8B030D-6E8A-4147-A177-3AD203B41FA5}">
                      <a16:colId xmlns:a16="http://schemas.microsoft.com/office/drawing/2014/main" xmlns="" val="1033335948"/>
                    </a:ext>
                  </a:extLst>
                </a:gridCol>
              </a:tblGrid>
              <a:tr h="52165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932010"/>
                  </a:ext>
                </a:extLst>
              </a:tr>
              <a:tr h="521650">
                <a:tc>
                  <a:txBody>
                    <a:bodyPr/>
                    <a:lstStyle/>
                    <a:p>
                      <a:r>
                        <a:rPr lang="ru-RU" dirty="0" smtClean="0"/>
                        <a:t>0-11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12-17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18-23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24-29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4997702"/>
                  </a:ext>
                </a:extLst>
              </a:tr>
              <a:tr h="5216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918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6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ВПР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Анализ ВПР Потехина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2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36121" cy="1320800"/>
          </a:xfrm>
        </p:spPr>
        <p:txBody>
          <a:bodyPr/>
          <a:lstStyle/>
          <a:p>
            <a:pPr algn="ctr"/>
            <a:r>
              <a:rPr lang="ru-RU" dirty="0" smtClean="0"/>
              <a:t>Электронный банк заданий	 для оценки функциональной 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... (resh.edu.ru)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4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Изменения в </a:t>
            </a:r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070" y="1723620"/>
            <a:ext cx="8596668" cy="3880773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экзаменационной работы о биологии отводится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 минут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3 часа 55 минут вы точно успеете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прорешать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проверить и оформить все задания.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заданий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экзамене осталось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 вот система оценивания, содержание и порядок заданий претерпели некоторые изменения.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балл увеличился с 58 до 59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Произошло это из-за того, что практико-ориентированные задания из второй части (22 линия) теперь оцениваются в три балла, а не в два, как было до этого. Кстати, эти задания теперь направленны на умения проводить, планировать и анализировать биологические эксперименты.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дополнение схемы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 линия)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исключено из экзамена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Вместо него включено задание на анализ или прогноз результатов эксперимента. Он оценивается в 1 первичный балл, но даже он точно не будет лишним, поэтому обратите внимание на практико-ориентированные задания: в этом году суммарно за них можно будет получить 4 первичных балла (примерно 10%).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1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Структура ЕГЭ по биологии 2022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экзамен по биологии входят 28 заданий, из них 21 задание с кратким ответом и семь с развёрнутым ответом. Задания отличаются друг от друга по уровню сложности и формату. Всего за экзамен вы можете получить 59 первичных баллов, которые в дальнейшем переводятся в 100 вторичных. Причём за первую часть можно получить максимум 38 первичных баллов (64 вторичных), а за вторую 21 первичных (36 вторичных)</a:t>
            </a:r>
          </a:p>
        </p:txBody>
      </p:sp>
    </p:spTree>
    <p:extLst>
      <p:ext uri="{BB962C8B-B14F-4D97-AF65-F5344CB8AC3E}">
        <p14:creationId xmlns:p14="http://schemas.microsoft.com/office/powerpoint/2010/main" val="34652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Повестка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468" y="1488951"/>
            <a:ext cx="9583367" cy="3880773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1.Особенности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формирования функциональной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грамотности у обучающихся на уроках биологии.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Изменения в КИМах-2022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Итоги ГИА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2021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Первая часть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часть включает в себя 21 задание. Ответ на них нужно дать в виде слова (нескольких слов), числа или последовательности цифр. Вот с какими форматами вы столкнетесь: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 заданий — на выбор нескольких ответов из списка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в семи нужно установить соответствие между элементами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задания — на установление последовательности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Оставшиеся четыре задания — ответ в виде числа или слова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4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Вторая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450" y="1553687"/>
            <a:ext cx="8596668" cy="3880773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часть ЕГЭ по биологии 2022 — это задания с развёрнутым ответом, который нужно самостоятельно сформулировать и записать. У каждого задания свои особенности.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задание (первое задание второй части) обсуждаются биологические эксперименты. Их планирование, проведение и анализ.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— нужно проанализировать рисунок и ответить на вопросы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— текст, где нужно исправить биологические ошибки в некоторых предложениях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и 26 — развёрнутые ответы по блокам «Система и многообразие органического мира», «Организм человека и его здоровье» и «Эволюция живой природы»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и 28 — прикладные задания, где нужно решать задачи по цитологии и генетике.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90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ЕГЭ по биологии 2022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416" y="1303225"/>
            <a:ext cx="9022404" cy="283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Количество сдающих биологию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718090"/>
              </p:ext>
            </p:extLst>
          </p:nvPr>
        </p:nvGraphicFramePr>
        <p:xfrm>
          <a:off x="1191492" y="2133601"/>
          <a:ext cx="8017163" cy="2984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6201">
                  <a:extLst>
                    <a:ext uri="{9D8B030D-6E8A-4147-A177-3AD203B41FA5}">
                      <a16:colId xmlns:a16="http://schemas.microsoft.com/office/drawing/2014/main" xmlns="" val="783288975"/>
                    </a:ext>
                  </a:extLst>
                </a:gridCol>
                <a:gridCol w="699753">
                  <a:extLst>
                    <a:ext uri="{9D8B030D-6E8A-4147-A177-3AD203B41FA5}">
                      <a16:colId xmlns:a16="http://schemas.microsoft.com/office/drawing/2014/main" xmlns="" val="2350447504"/>
                    </a:ext>
                  </a:extLst>
                </a:gridCol>
                <a:gridCol w="719745">
                  <a:extLst>
                    <a:ext uri="{9D8B030D-6E8A-4147-A177-3AD203B41FA5}">
                      <a16:colId xmlns:a16="http://schemas.microsoft.com/office/drawing/2014/main" xmlns="" val="1357428901"/>
                    </a:ext>
                  </a:extLst>
                </a:gridCol>
                <a:gridCol w="689756">
                  <a:extLst>
                    <a:ext uri="{9D8B030D-6E8A-4147-A177-3AD203B41FA5}">
                      <a16:colId xmlns:a16="http://schemas.microsoft.com/office/drawing/2014/main" xmlns="" val="1053461718"/>
                    </a:ext>
                  </a:extLst>
                </a:gridCol>
                <a:gridCol w="649770">
                  <a:extLst>
                    <a:ext uri="{9D8B030D-6E8A-4147-A177-3AD203B41FA5}">
                      <a16:colId xmlns:a16="http://schemas.microsoft.com/office/drawing/2014/main" xmlns="" val="3219223150"/>
                    </a:ext>
                  </a:extLst>
                </a:gridCol>
                <a:gridCol w="669763">
                  <a:extLst>
                    <a:ext uri="{9D8B030D-6E8A-4147-A177-3AD203B41FA5}">
                      <a16:colId xmlns:a16="http://schemas.microsoft.com/office/drawing/2014/main" xmlns="" val="3642243369"/>
                    </a:ext>
                  </a:extLst>
                </a:gridCol>
                <a:gridCol w="789721">
                  <a:extLst>
                    <a:ext uri="{9D8B030D-6E8A-4147-A177-3AD203B41FA5}">
                      <a16:colId xmlns:a16="http://schemas.microsoft.com/office/drawing/2014/main" xmlns="" val="1683319750"/>
                    </a:ext>
                  </a:extLst>
                </a:gridCol>
                <a:gridCol w="699753">
                  <a:extLst>
                    <a:ext uri="{9D8B030D-6E8A-4147-A177-3AD203B41FA5}">
                      <a16:colId xmlns:a16="http://schemas.microsoft.com/office/drawing/2014/main" xmlns="" val="3234899313"/>
                    </a:ext>
                  </a:extLst>
                </a:gridCol>
                <a:gridCol w="549805">
                  <a:extLst>
                    <a:ext uri="{9D8B030D-6E8A-4147-A177-3AD203B41FA5}">
                      <a16:colId xmlns:a16="http://schemas.microsoft.com/office/drawing/2014/main" xmlns="" val="2479277009"/>
                    </a:ext>
                  </a:extLst>
                </a:gridCol>
                <a:gridCol w="549805">
                  <a:extLst>
                    <a:ext uri="{9D8B030D-6E8A-4147-A177-3AD203B41FA5}">
                      <a16:colId xmlns:a16="http://schemas.microsoft.com/office/drawing/2014/main" xmlns="" val="4196938868"/>
                    </a:ext>
                  </a:extLst>
                </a:gridCol>
                <a:gridCol w="683091">
                  <a:extLst>
                    <a:ext uri="{9D8B030D-6E8A-4147-A177-3AD203B41FA5}">
                      <a16:colId xmlns:a16="http://schemas.microsoft.com/office/drawing/2014/main" xmlns="" val="918684607"/>
                    </a:ext>
                  </a:extLst>
                </a:gridCol>
              </a:tblGrid>
              <a:tr h="1200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   ГО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Школы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Минимальный порог тестовых баллов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6815662"/>
                  </a:ext>
                </a:extLst>
              </a:tr>
              <a:tr h="44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0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4337449"/>
                  </a:ext>
                </a:extLst>
              </a:tr>
              <a:tr h="885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7211334"/>
                  </a:ext>
                </a:extLst>
              </a:tr>
              <a:tr h="449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024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30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аттестации 2020-2021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316317"/>
              </p:ext>
            </p:extLst>
          </p:nvPr>
        </p:nvGraphicFramePr>
        <p:xfrm>
          <a:off x="1099127" y="1930402"/>
          <a:ext cx="8174874" cy="3823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1774">
                  <a:extLst>
                    <a:ext uri="{9D8B030D-6E8A-4147-A177-3AD203B41FA5}">
                      <a16:colId xmlns:a16="http://schemas.microsoft.com/office/drawing/2014/main" xmlns="" val="1616133750"/>
                    </a:ext>
                  </a:extLst>
                </a:gridCol>
                <a:gridCol w="1285866">
                  <a:extLst>
                    <a:ext uri="{9D8B030D-6E8A-4147-A177-3AD203B41FA5}">
                      <a16:colId xmlns:a16="http://schemas.microsoft.com/office/drawing/2014/main" xmlns="" val="2330439624"/>
                    </a:ext>
                  </a:extLst>
                </a:gridCol>
                <a:gridCol w="1211323">
                  <a:extLst>
                    <a:ext uri="{9D8B030D-6E8A-4147-A177-3AD203B41FA5}">
                      <a16:colId xmlns:a16="http://schemas.microsoft.com/office/drawing/2014/main" xmlns="" val="2068674771"/>
                    </a:ext>
                  </a:extLst>
                </a:gridCol>
                <a:gridCol w="1248592">
                  <a:extLst>
                    <a:ext uri="{9D8B030D-6E8A-4147-A177-3AD203B41FA5}">
                      <a16:colId xmlns:a16="http://schemas.microsoft.com/office/drawing/2014/main" xmlns="" val="3828526027"/>
                    </a:ext>
                  </a:extLst>
                </a:gridCol>
                <a:gridCol w="1472223">
                  <a:extLst>
                    <a:ext uri="{9D8B030D-6E8A-4147-A177-3AD203B41FA5}">
                      <a16:colId xmlns:a16="http://schemas.microsoft.com/office/drawing/2014/main" xmlns="" val="1225832349"/>
                    </a:ext>
                  </a:extLst>
                </a:gridCol>
                <a:gridCol w="1615096">
                  <a:extLst>
                    <a:ext uri="{9D8B030D-6E8A-4147-A177-3AD203B41FA5}">
                      <a16:colId xmlns:a16="http://schemas.microsoft.com/office/drawing/2014/main" xmlns="" val="1755059894"/>
                    </a:ext>
                  </a:extLst>
                </a:gridCol>
              </a:tblGrid>
              <a:tr h="35762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Основные статистические данные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3306435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СОШ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К-во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Мин.б.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Макс.б.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Медиана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Ср.б.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2542420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9306875"/>
                  </a:ext>
                </a:extLst>
              </a:tr>
              <a:tr h="3026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539143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6629071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22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36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2865002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44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7635443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6655775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2541549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54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27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29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4814408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44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35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28673"/>
                  </a:ext>
                </a:extLst>
              </a:tr>
              <a:tr h="31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ГО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54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29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9628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65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Результативность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– 54 балла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– 52 балла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место – 50 баллов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0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Статистика по тестовым баллам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064970"/>
              </p:ext>
            </p:extLst>
          </p:nvPr>
        </p:nvGraphicFramePr>
        <p:xfrm>
          <a:off x="1246910" y="2170543"/>
          <a:ext cx="8349672" cy="3592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7936">
                  <a:extLst>
                    <a:ext uri="{9D8B030D-6E8A-4147-A177-3AD203B41FA5}">
                      <a16:colId xmlns:a16="http://schemas.microsoft.com/office/drawing/2014/main" xmlns="" val="3433699574"/>
                    </a:ext>
                  </a:extLst>
                </a:gridCol>
                <a:gridCol w="617936">
                  <a:extLst>
                    <a:ext uri="{9D8B030D-6E8A-4147-A177-3AD203B41FA5}">
                      <a16:colId xmlns:a16="http://schemas.microsoft.com/office/drawing/2014/main" xmlns="" val="669656189"/>
                    </a:ext>
                  </a:extLst>
                </a:gridCol>
                <a:gridCol w="617936">
                  <a:extLst>
                    <a:ext uri="{9D8B030D-6E8A-4147-A177-3AD203B41FA5}">
                      <a16:colId xmlns:a16="http://schemas.microsoft.com/office/drawing/2014/main" xmlns="" val="450742887"/>
                    </a:ext>
                  </a:extLst>
                </a:gridCol>
                <a:gridCol w="889225">
                  <a:extLst>
                    <a:ext uri="{9D8B030D-6E8A-4147-A177-3AD203B41FA5}">
                      <a16:colId xmlns:a16="http://schemas.microsoft.com/office/drawing/2014/main" xmlns="" val="2809020507"/>
                    </a:ext>
                  </a:extLst>
                </a:gridCol>
                <a:gridCol w="753580">
                  <a:extLst>
                    <a:ext uri="{9D8B030D-6E8A-4147-A177-3AD203B41FA5}">
                      <a16:colId xmlns:a16="http://schemas.microsoft.com/office/drawing/2014/main" xmlns="" val="1470099406"/>
                    </a:ext>
                  </a:extLst>
                </a:gridCol>
                <a:gridCol w="617936">
                  <a:extLst>
                    <a:ext uri="{9D8B030D-6E8A-4147-A177-3AD203B41FA5}">
                      <a16:colId xmlns:a16="http://schemas.microsoft.com/office/drawing/2014/main" xmlns="" val="3875849224"/>
                    </a:ext>
                  </a:extLst>
                </a:gridCol>
                <a:gridCol w="828939">
                  <a:extLst>
                    <a:ext uri="{9D8B030D-6E8A-4147-A177-3AD203B41FA5}">
                      <a16:colId xmlns:a16="http://schemas.microsoft.com/office/drawing/2014/main" xmlns="" val="1004660119"/>
                    </a:ext>
                  </a:extLst>
                </a:gridCol>
                <a:gridCol w="617936">
                  <a:extLst>
                    <a:ext uri="{9D8B030D-6E8A-4147-A177-3AD203B41FA5}">
                      <a16:colId xmlns:a16="http://schemas.microsoft.com/office/drawing/2014/main" xmlns="" val="979421365"/>
                    </a:ext>
                  </a:extLst>
                </a:gridCol>
                <a:gridCol w="934440">
                  <a:extLst>
                    <a:ext uri="{9D8B030D-6E8A-4147-A177-3AD203B41FA5}">
                      <a16:colId xmlns:a16="http://schemas.microsoft.com/office/drawing/2014/main" xmlns="" val="4285187373"/>
                    </a:ext>
                  </a:extLst>
                </a:gridCol>
                <a:gridCol w="617936">
                  <a:extLst>
                    <a:ext uri="{9D8B030D-6E8A-4147-A177-3AD203B41FA5}">
                      <a16:colId xmlns:a16="http://schemas.microsoft.com/office/drawing/2014/main" xmlns="" val="3088263159"/>
                    </a:ext>
                  </a:extLst>
                </a:gridCol>
                <a:gridCol w="617936">
                  <a:extLst>
                    <a:ext uri="{9D8B030D-6E8A-4147-A177-3AD203B41FA5}">
                      <a16:colId xmlns:a16="http://schemas.microsoft.com/office/drawing/2014/main" xmlns="" val="623117598"/>
                    </a:ext>
                  </a:extLst>
                </a:gridCol>
                <a:gridCol w="617936">
                  <a:extLst>
                    <a:ext uri="{9D8B030D-6E8A-4147-A177-3AD203B41FA5}">
                      <a16:colId xmlns:a16="http://schemas.microsoft.com/office/drawing/2014/main" xmlns="" val="37747183"/>
                    </a:ext>
                  </a:extLst>
                </a:gridCol>
              </a:tblGrid>
              <a:tr h="300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СОШ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К-во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&lt;36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&gt;35;&lt;60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&gt;59;&lt;80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&gt;79;&lt;100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0501996"/>
                  </a:ext>
                </a:extLst>
              </a:tr>
              <a:tr h="300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3077849"/>
                  </a:ext>
                </a:extLst>
              </a:tr>
              <a:tr h="287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1011100"/>
                  </a:ext>
                </a:extLst>
              </a:tr>
              <a:tr h="300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3194660"/>
                  </a:ext>
                </a:extLst>
              </a:tr>
              <a:tr h="300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22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15,38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15,38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61,54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7,69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8349492"/>
                  </a:ext>
                </a:extLst>
              </a:tr>
              <a:tr h="300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5316192"/>
                  </a:ext>
                </a:extLst>
              </a:tr>
              <a:tr h="300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37,50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37,50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1396505"/>
                  </a:ext>
                </a:extLst>
              </a:tr>
              <a:tr h="300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5555709"/>
                  </a:ext>
                </a:extLst>
              </a:tr>
              <a:tr h="300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8,33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58,33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8,33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0572210"/>
                  </a:ext>
                </a:extLst>
              </a:tr>
              <a:tr h="300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</a:t>
                      </a:r>
                      <a:endParaRPr lang="ru-RU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6764523"/>
                  </a:ext>
                </a:extLst>
              </a:tr>
              <a:tr h="300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ГО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66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16,67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29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43,94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34,85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4,55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2221243"/>
                  </a:ext>
                </a:extLst>
              </a:tr>
              <a:tr h="300501"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5528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8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Средний процент решаемости по группам с различной подготовкой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651312"/>
              </p:ext>
            </p:extLst>
          </p:nvPr>
        </p:nvGraphicFramePr>
        <p:xfrm>
          <a:off x="387926" y="2160588"/>
          <a:ext cx="10353965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3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Качественная подготовка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Доклад </a:t>
            </a:r>
            <a:r>
              <a:rPr lang="ru-RU" dirty="0" err="1" smtClean="0">
                <a:hlinkClick r:id="rId2" action="ppaction://hlinkfile"/>
              </a:rPr>
              <a:t>Жигулиной</a:t>
            </a:r>
            <a:r>
              <a:rPr lang="ru-RU" dirty="0" smtClean="0">
                <a:hlinkClick r:id="rId2" action="ppaction://hlinkfile"/>
              </a:rPr>
              <a:t> МЛ </a:t>
            </a:r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://youtu.be/fSX_8P85hk8</a:t>
            </a:r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ВПР </a:t>
            </a:r>
            <a:br>
              <a:rPr lang="ru-RU" dirty="0" smtClean="0"/>
            </a:br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Образец работы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Описание работы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7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939</Words>
  <Application>Microsoft Office PowerPoint</Application>
  <PresentationFormat>Произвольный</PresentationFormat>
  <Paragraphs>315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Единый методический день</vt:lpstr>
      <vt:lpstr>Повестка </vt:lpstr>
      <vt:lpstr>Количество сдающих биологию </vt:lpstr>
      <vt:lpstr>Итоги аттестации 2020-2021 </vt:lpstr>
      <vt:lpstr>Результативность </vt:lpstr>
      <vt:lpstr>Статистика по тестовым баллам</vt:lpstr>
      <vt:lpstr>Средний процент решаемости по группам с различной подготовкой </vt:lpstr>
      <vt:lpstr>Качественная подготовка </vt:lpstr>
      <vt:lpstr>ВПР  5 класс</vt:lpstr>
      <vt:lpstr>Сформированность следующих УУД </vt:lpstr>
      <vt:lpstr>КИМ направлены на </vt:lpstr>
      <vt:lpstr>Структура КИМ</vt:lpstr>
      <vt:lpstr>Кодификатор заданий </vt:lpstr>
      <vt:lpstr>. Типы заданий, сценарии выполнения заданий </vt:lpstr>
      <vt:lpstr>Рекомендации по переводу первичных баллов в отметки</vt:lpstr>
      <vt:lpstr>Анализ ВПР </vt:lpstr>
      <vt:lpstr>Электронный банк заданий  для оценки функциональной грамотности</vt:lpstr>
      <vt:lpstr>Изменения в ЕГЭ</vt:lpstr>
      <vt:lpstr>Структура ЕГЭ по биологии 2022 </vt:lpstr>
      <vt:lpstr>Первая часть </vt:lpstr>
      <vt:lpstr>Вторая часть</vt:lpstr>
      <vt:lpstr>Структура ЕГЭ по биологии 2022</vt:lpstr>
    </vt:vector>
  </TitlesOfParts>
  <Company>UralSOFT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методический день</dc:title>
  <dc:creator>User</dc:creator>
  <cp:lastModifiedBy>user</cp:lastModifiedBy>
  <cp:revision>9</cp:revision>
  <dcterms:created xsi:type="dcterms:W3CDTF">2021-12-02T12:07:04Z</dcterms:created>
  <dcterms:modified xsi:type="dcterms:W3CDTF">2021-12-20T09:01:50Z</dcterms:modified>
</cp:coreProperties>
</file>