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8" r:id="rId3"/>
    <p:sldId id="283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6" r:id="rId14"/>
    <p:sldId id="28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E20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2"/>
            <c:explosion val="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9.131715419630515E-2"/>
                  <c:y val="2.11601580939012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Высокий </a:t>
                    </a:r>
                    <a:r>
                      <a:rPr lang="ru-RU" dirty="0"/>
                      <a:t>уровень; 12,50%</a:t>
                    </a:r>
                  </a:p>
                </c:rich>
              </c:tx>
              <c:showVal val="1"/>
              <c:showCatName val="1"/>
              <c:showSerName val="1"/>
            </c:dLbl>
            <c:dLbl>
              <c:idx val="1"/>
              <c:layout>
                <c:manualLayout>
                  <c:x val="-0.18463222894239684"/>
                  <c:y val="2.13440095896940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Повышенный </a:t>
                    </a:r>
                    <a:r>
                      <a:rPr lang="ru-RU" dirty="0"/>
                      <a:t>уровень; 21,90%</a:t>
                    </a:r>
                  </a:p>
                </c:rich>
              </c:tx>
              <c:showVal val="1"/>
              <c:showCatName val="1"/>
              <c:showSerName val="1"/>
            </c:dLbl>
            <c:dLbl>
              <c:idx val="2"/>
              <c:layout>
                <c:manualLayout>
                  <c:x val="0.16111123790685591"/>
                  <c:y val="-0.341429233950569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Базовый уровень; 65,60%</a:t>
                    </a:r>
                  </a:p>
                </c:rich>
              </c:tx>
              <c:showVal val="1"/>
              <c:showCatName val="1"/>
              <c:showSerName val="1"/>
            </c:dLbl>
            <c:spPr>
              <a:noFill/>
            </c:spPr>
            <c:showVal val="1"/>
            <c:showCatName val="1"/>
            <c:showSerName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Базовый уровень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0.125</c:v>
                </c:pt>
                <c:pt idx="1">
                  <c:v>0.21900000000000014</c:v>
                </c:pt>
                <c:pt idx="2">
                  <c:v>0.6560000000000008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241174275361503"/>
          <c:y val="0.26722543015456401"/>
          <c:w val="0.79629551450322189"/>
          <c:h val="0.543633566637503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справились %</c:v>
                </c:pt>
              </c:strCache>
            </c:strRef>
          </c:tx>
          <c:dLbls>
            <c:dLbl>
              <c:idx val="17"/>
              <c:layout>
                <c:manualLayout>
                  <c:x val="0"/>
                  <c:y val="-5.5555555555555558E-3"/>
                </c:manualLayout>
              </c:layout>
              <c:showVal val="1"/>
            </c:dLbl>
            <c:dLbl>
              <c:idx val="19"/>
              <c:layout>
                <c:manualLayout>
                  <c:x val="-9.109407363885165E-3"/>
                  <c:y val="-1.111111111111104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Лист1!$A$2:$A$22</c:f>
              <c:strCache>
                <c:ptCount val="21"/>
                <c:pt idx="0">
                  <c:v>№ 1</c:v>
                </c:pt>
                <c:pt idx="1">
                  <c:v>№ 2</c:v>
                </c:pt>
                <c:pt idx="2">
                  <c:v>№ 3</c:v>
                </c:pt>
                <c:pt idx="3">
                  <c:v>№ 4</c:v>
                </c:pt>
                <c:pt idx="4">
                  <c:v>№ 6 </c:v>
                </c:pt>
                <c:pt idx="5">
                  <c:v>№ 7</c:v>
                </c:pt>
                <c:pt idx="6">
                  <c:v>№ 8</c:v>
                </c:pt>
                <c:pt idx="7">
                  <c:v>№ 9</c:v>
                </c:pt>
                <c:pt idx="8">
                  <c:v>№ 10</c:v>
                </c:pt>
                <c:pt idx="9">
                  <c:v>№ 12 </c:v>
                </c:pt>
                <c:pt idx="10">
                  <c:v>№ 13</c:v>
                </c:pt>
                <c:pt idx="11">
                  <c:v>№ 14</c:v>
                </c:pt>
                <c:pt idx="12">
                  <c:v>№ 15</c:v>
                </c:pt>
                <c:pt idx="13">
                  <c:v>№17</c:v>
                </c:pt>
                <c:pt idx="14">
                  <c:v>№18</c:v>
                </c:pt>
                <c:pt idx="15">
                  <c:v>№ 19</c:v>
                </c:pt>
                <c:pt idx="16">
                  <c:v>№ 20</c:v>
                </c:pt>
                <c:pt idx="17">
                  <c:v>№ 21 </c:v>
                </c:pt>
                <c:pt idx="18">
                  <c:v>№ 22</c:v>
                </c:pt>
                <c:pt idx="19">
                  <c:v>№23</c:v>
                </c:pt>
                <c:pt idx="20">
                  <c:v>№24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14.3</c:v>
                </c:pt>
                <c:pt idx="1">
                  <c:v>4.3</c:v>
                </c:pt>
                <c:pt idx="2">
                  <c:v>12.9</c:v>
                </c:pt>
                <c:pt idx="3">
                  <c:v>28.6</c:v>
                </c:pt>
                <c:pt idx="4">
                  <c:v>21.4</c:v>
                </c:pt>
                <c:pt idx="5">
                  <c:v>27.1</c:v>
                </c:pt>
                <c:pt idx="6">
                  <c:v>54.3</c:v>
                </c:pt>
                <c:pt idx="7">
                  <c:v>22.9</c:v>
                </c:pt>
                <c:pt idx="8">
                  <c:v>54.3</c:v>
                </c:pt>
                <c:pt idx="9">
                  <c:v>14.3</c:v>
                </c:pt>
                <c:pt idx="10">
                  <c:v>37</c:v>
                </c:pt>
                <c:pt idx="11">
                  <c:v>51.4</c:v>
                </c:pt>
                <c:pt idx="12">
                  <c:v>35.700000000000003</c:v>
                </c:pt>
                <c:pt idx="13">
                  <c:v>24.3</c:v>
                </c:pt>
                <c:pt idx="14">
                  <c:v>28.6</c:v>
                </c:pt>
                <c:pt idx="15">
                  <c:v>8.6</c:v>
                </c:pt>
                <c:pt idx="16">
                  <c:v>15.7</c:v>
                </c:pt>
                <c:pt idx="17">
                  <c:v>14.3</c:v>
                </c:pt>
                <c:pt idx="18">
                  <c:v>27.1</c:v>
                </c:pt>
                <c:pt idx="19">
                  <c:v>41.4</c:v>
                </c:pt>
                <c:pt idx="20">
                  <c:v>11.4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Справились, %</c:v>
                </c:pt>
              </c:strCache>
            </c:strRef>
          </c:tx>
          <c:spPr>
            <a:solidFill>
              <a:srgbClr val="E04E20"/>
            </a:solidFill>
            <a:ln>
              <a:solidFill>
                <a:srgbClr val="C00000"/>
              </a:solidFill>
            </a:ln>
          </c:spPr>
          <c:dLbls>
            <c:dLbl>
              <c:idx val="11"/>
              <c:layout>
                <c:manualLayout>
                  <c:x val="2.732822209165519E-2"/>
                  <c:y val="1.296296296296303E-2"/>
                </c:manualLayout>
              </c:layout>
              <c:showVal val="1"/>
            </c:dLbl>
            <c:dLbl>
              <c:idx val="17"/>
              <c:layout>
                <c:manualLayout>
                  <c:x val="1.3013439091264384E-3"/>
                  <c:y val="-2.222222222222223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trendline>
            <c:spPr>
              <a:ln>
                <a:gradFill>
                  <a:gsLst>
                    <a:gs pos="0">
                      <a:srgbClr val="C00000"/>
                    </a:gs>
                    <a:gs pos="50000">
                      <a:srgbClr val="5B9BD5">
                        <a:tint val="44500"/>
                        <a:satMod val="160000"/>
                      </a:srgbClr>
                    </a:gs>
                    <a:gs pos="100000">
                      <a:srgbClr val="5B9BD5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  <c:trendlineType val="linear"/>
          </c:trendline>
          <c:cat>
            <c:strRef>
              <c:f>Лист1!$A$2:$A$22</c:f>
              <c:strCache>
                <c:ptCount val="21"/>
                <c:pt idx="0">
                  <c:v>№ 1</c:v>
                </c:pt>
                <c:pt idx="1">
                  <c:v>№ 2</c:v>
                </c:pt>
                <c:pt idx="2">
                  <c:v>№ 3</c:v>
                </c:pt>
                <c:pt idx="3">
                  <c:v>№ 4</c:v>
                </c:pt>
                <c:pt idx="4">
                  <c:v>№ 6 </c:v>
                </c:pt>
                <c:pt idx="5">
                  <c:v>№ 7</c:v>
                </c:pt>
                <c:pt idx="6">
                  <c:v>№ 8</c:v>
                </c:pt>
                <c:pt idx="7">
                  <c:v>№ 9</c:v>
                </c:pt>
                <c:pt idx="8">
                  <c:v>№ 10</c:v>
                </c:pt>
                <c:pt idx="9">
                  <c:v>№ 12 </c:v>
                </c:pt>
                <c:pt idx="10">
                  <c:v>№ 13</c:v>
                </c:pt>
                <c:pt idx="11">
                  <c:v>№ 14</c:v>
                </c:pt>
                <c:pt idx="12">
                  <c:v>№ 15</c:v>
                </c:pt>
                <c:pt idx="13">
                  <c:v>№17</c:v>
                </c:pt>
                <c:pt idx="14">
                  <c:v>№18</c:v>
                </c:pt>
                <c:pt idx="15">
                  <c:v>№ 19</c:v>
                </c:pt>
                <c:pt idx="16">
                  <c:v>№ 20</c:v>
                </c:pt>
                <c:pt idx="17">
                  <c:v>№ 21 </c:v>
                </c:pt>
                <c:pt idx="18">
                  <c:v>№ 22</c:v>
                </c:pt>
                <c:pt idx="19">
                  <c:v>№23</c:v>
                </c:pt>
                <c:pt idx="20">
                  <c:v>№24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85.7</c:v>
                </c:pt>
                <c:pt idx="1">
                  <c:v>95.7</c:v>
                </c:pt>
                <c:pt idx="2">
                  <c:v>87.1</c:v>
                </c:pt>
                <c:pt idx="3">
                  <c:v>71.400000000000006</c:v>
                </c:pt>
                <c:pt idx="4">
                  <c:v>78.599999999999994</c:v>
                </c:pt>
                <c:pt idx="5">
                  <c:v>72.900000000000006</c:v>
                </c:pt>
                <c:pt idx="6">
                  <c:v>45.7</c:v>
                </c:pt>
                <c:pt idx="7">
                  <c:v>77.099999999999994</c:v>
                </c:pt>
                <c:pt idx="8">
                  <c:v>45.7</c:v>
                </c:pt>
                <c:pt idx="9">
                  <c:v>85.7</c:v>
                </c:pt>
                <c:pt idx="10">
                  <c:v>63</c:v>
                </c:pt>
                <c:pt idx="11">
                  <c:v>48.6</c:v>
                </c:pt>
                <c:pt idx="12">
                  <c:v>64.3</c:v>
                </c:pt>
                <c:pt idx="13">
                  <c:v>75.7</c:v>
                </c:pt>
                <c:pt idx="14">
                  <c:v>71.400000000000006</c:v>
                </c:pt>
                <c:pt idx="15">
                  <c:v>91.4</c:v>
                </c:pt>
                <c:pt idx="16">
                  <c:v>84.3</c:v>
                </c:pt>
                <c:pt idx="17">
                  <c:v>85.7</c:v>
                </c:pt>
                <c:pt idx="18">
                  <c:v>72.900000000000006</c:v>
                </c:pt>
                <c:pt idx="19">
                  <c:v>58.6</c:v>
                </c:pt>
                <c:pt idx="20">
                  <c:v>88.6</c:v>
                </c:pt>
              </c:numCache>
            </c:numRef>
          </c:val>
        </c:ser>
        <c:gapWidth val="100"/>
        <c:axId val="103790464"/>
        <c:axId val="103792000"/>
      </c:barChart>
      <c:catAx>
        <c:axId val="103790464"/>
        <c:scaling>
          <c:orientation val="minMax"/>
        </c:scaling>
        <c:axPos val="b"/>
        <c:tickLblPos val="nextTo"/>
        <c:crossAx val="103792000"/>
        <c:crosses val="autoZero"/>
        <c:auto val="1"/>
        <c:lblAlgn val="ctr"/>
        <c:lblOffset val="100"/>
      </c:catAx>
      <c:valAx>
        <c:axId val="10379200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03790464"/>
        <c:crosses val="autoZero"/>
        <c:crossBetween val="between"/>
        <c:majorUnit val="20"/>
      </c:valAx>
    </c:plotArea>
    <c:legend>
      <c:legendPos val="r"/>
      <c:legendEntry>
        <c:idx val="-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5794343396171505"/>
          <c:y val="0.17464916885389331"/>
          <c:w val="0.48340858243480855"/>
          <c:h val="0.12769101778944297"/>
        </c:manualLayout>
      </c:layout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900" b="1" i="1" baseline="0">
          <a:solidFill>
            <a:schemeClr val="tx1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0837827751660974E-2"/>
          <c:y val="0.38084164479440097"/>
          <c:w val="0.79499417059409583"/>
          <c:h val="0.560300233304171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numRef>
              <c:f>Лист1!$A$2:$A$35</c:f>
              <c:numCache>
                <c:formatCode>General</c:formatCode>
                <c:ptCount val="34"/>
                <c:pt idx="0">
                  <c:v>20</c:v>
                </c:pt>
                <c:pt idx="1">
                  <c:v>23</c:v>
                </c:pt>
                <c:pt idx="2">
                  <c:v>27</c:v>
                </c:pt>
                <c:pt idx="3">
                  <c:v>30</c:v>
                </c:pt>
                <c:pt idx="4">
                  <c:v>36</c:v>
                </c:pt>
                <c:pt idx="5">
                  <c:v>39</c:v>
                </c:pt>
                <c:pt idx="6">
                  <c:v>40</c:v>
                </c:pt>
                <c:pt idx="7">
                  <c:v>41</c:v>
                </c:pt>
                <c:pt idx="8">
                  <c:v>42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59</c:v>
                </c:pt>
                <c:pt idx="21">
                  <c:v>60</c:v>
                </c:pt>
                <c:pt idx="22">
                  <c:v>61</c:v>
                </c:pt>
                <c:pt idx="23">
                  <c:v>62</c:v>
                </c:pt>
                <c:pt idx="24">
                  <c:v>68</c:v>
                </c:pt>
                <c:pt idx="25">
                  <c:v>70</c:v>
                </c:pt>
                <c:pt idx="26">
                  <c:v>72</c:v>
                </c:pt>
                <c:pt idx="27">
                  <c:v>74</c:v>
                </c:pt>
                <c:pt idx="28">
                  <c:v>76</c:v>
                </c:pt>
                <c:pt idx="29">
                  <c:v>80</c:v>
                </c:pt>
                <c:pt idx="30">
                  <c:v>87</c:v>
                </c:pt>
                <c:pt idx="31">
                  <c:v>89</c:v>
                </c:pt>
                <c:pt idx="32">
                  <c:v>91</c:v>
                </c:pt>
                <c:pt idx="33">
                  <c:v>93</c:v>
                </c:pt>
              </c:numCache>
            </c:numRef>
          </c:cat>
          <c:val>
            <c:numRef>
              <c:f>Лист1!$B$2:$B$35</c:f>
              <c:numCache>
                <c:formatCode>General</c:formatCode>
                <c:ptCount val="3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учащихся</c:v>
                </c:pt>
              </c:strCache>
            </c:strRef>
          </c:tx>
          <c:spPr>
            <a:solidFill>
              <a:srgbClr val="E04E20"/>
            </a:solidFill>
            <a:ln>
              <a:solidFill>
                <a:srgbClr val="C00000"/>
              </a:solidFill>
            </a:ln>
          </c:spPr>
          <c:dLbls>
            <c:dLbl>
              <c:idx val="8"/>
              <c:spPr/>
              <c:txPr>
                <a:bodyPr/>
                <a:lstStyle/>
                <a:p>
                  <a:pPr>
                    <a:defRPr sz="1600" baseline="0"/>
                  </a:pPr>
                  <a:endParaRPr lang="ru-RU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 sz="1600" baseline="0"/>
                  </a:pPr>
                  <a:endParaRPr lang="ru-RU"/>
                </a:p>
              </c:txPr>
            </c:dLbl>
            <c:dLblPos val="outEnd"/>
            <c:showVal val="1"/>
          </c:dLbls>
          <c:trendline>
            <c:spPr>
              <a:ln>
                <a:gradFill>
                  <a:gsLst>
                    <a:gs pos="0">
                      <a:srgbClr val="C00000"/>
                    </a:gs>
                    <a:gs pos="50000">
                      <a:srgbClr val="5B9BD5">
                        <a:tint val="44500"/>
                        <a:satMod val="160000"/>
                      </a:srgbClr>
                    </a:gs>
                    <a:gs pos="100000">
                      <a:srgbClr val="5B9BD5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  <c:trendlineType val="linear"/>
          </c:trendline>
          <c:cat>
            <c:numRef>
              <c:f>Лист1!$A$2:$A$35</c:f>
              <c:numCache>
                <c:formatCode>General</c:formatCode>
                <c:ptCount val="34"/>
                <c:pt idx="0">
                  <c:v>20</c:v>
                </c:pt>
                <c:pt idx="1">
                  <c:v>23</c:v>
                </c:pt>
                <c:pt idx="2">
                  <c:v>27</c:v>
                </c:pt>
                <c:pt idx="3">
                  <c:v>30</c:v>
                </c:pt>
                <c:pt idx="4">
                  <c:v>36</c:v>
                </c:pt>
                <c:pt idx="5">
                  <c:v>39</c:v>
                </c:pt>
                <c:pt idx="6">
                  <c:v>40</c:v>
                </c:pt>
                <c:pt idx="7">
                  <c:v>41</c:v>
                </c:pt>
                <c:pt idx="8">
                  <c:v>42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59</c:v>
                </c:pt>
                <c:pt idx="21">
                  <c:v>60</c:v>
                </c:pt>
                <c:pt idx="22">
                  <c:v>61</c:v>
                </c:pt>
                <c:pt idx="23">
                  <c:v>62</c:v>
                </c:pt>
                <c:pt idx="24">
                  <c:v>68</c:v>
                </c:pt>
                <c:pt idx="25">
                  <c:v>70</c:v>
                </c:pt>
                <c:pt idx="26">
                  <c:v>72</c:v>
                </c:pt>
                <c:pt idx="27">
                  <c:v>74</c:v>
                </c:pt>
                <c:pt idx="28">
                  <c:v>76</c:v>
                </c:pt>
                <c:pt idx="29">
                  <c:v>80</c:v>
                </c:pt>
                <c:pt idx="30">
                  <c:v>87</c:v>
                </c:pt>
                <c:pt idx="31">
                  <c:v>89</c:v>
                </c:pt>
                <c:pt idx="32">
                  <c:v>91</c:v>
                </c:pt>
                <c:pt idx="33">
                  <c:v>93</c:v>
                </c:pt>
              </c:numCache>
            </c:numRef>
          </c:cat>
          <c:val>
            <c:numRef>
              <c:f>Лист1!$C$2:$C$35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1</c:v>
                </c:pt>
              </c:numCache>
            </c:numRef>
          </c:val>
        </c:ser>
        <c:gapWidth val="100"/>
        <c:axId val="125134720"/>
        <c:axId val="125136256"/>
      </c:barChart>
      <c:catAx>
        <c:axId val="125134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25136256"/>
        <c:crosses val="autoZero"/>
        <c:auto val="1"/>
        <c:lblAlgn val="ctr"/>
        <c:lblOffset val="100"/>
      </c:catAx>
      <c:valAx>
        <c:axId val="125136256"/>
        <c:scaling>
          <c:orientation val="minMax"/>
          <c:max val="5"/>
          <c:min val="0"/>
        </c:scaling>
        <c:axPos val="l"/>
        <c:majorGridlines/>
        <c:numFmt formatCode="General" sourceLinked="1"/>
        <c:tickLblPos val="nextTo"/>
        <c:crossAx val="125134720"/>
        <c:crosses val="autoZero"/>
        <c:crossBetween val="between"/>
        <c:majorUnit val="1"/>
        <c:minorUnit val="1"/>
      </c:valAx>
    </c:plotArea>
    <c:legend>
      <c:legendPos val="r"/>
      <c:legendEntry>
        <c:idx val="-1"/>
        <c:delete val="1"/>
      </c:legendEntry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6615845942194551"/>
          <c:y val="0.30798250218722711"/>
          <c:w val="0.22704383233690029"/>
          <c:h val="9.0653980752405966E-2"/>
        </c:manualLayout>
      </c:layout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 algn="ctr">
        <a:defRPr sz="1900" b="1" i="1" baseline="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8051615795604065E-2"/>
          <c:y val="2.3616257021021953E-2"/>
          <c:w val="0.72097273078583013"/>
          <c:h val="0.880358468992418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справились %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0" baseline="0" dirty="0"/>
                      <a:t>11,4</a:t>
                    </a:r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7"/>
                <c:pt idx="0">
                  <c:v>№ 5</c:v>
                </c:pt>
                <c:pt idx="1">
                  <c:v>№ 11</c:v>
                </c:pt>
                <c:pt idx="2">
                  <c:v>№ 16</c:v>
                </c:pt>
                <c:pt idx="3">
                  <c:v>№ 25</c:v>
                </c:pt>
                <c:pt idx="4">
                  <c:v>№ 26</c:v>
                </c:pt>
                <c:pt idx="5">
                  <c:v>№ 27</c:v>
                </c:pt>
                <c:pt idx="6">
                  <c:v>№ 28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8"/>
                <c:pt idx="0">
                  <c:v>18.600000000000001</c:v>
                </c:pt>
                <c:pt idx="1">
                  <c:v>11.4</c:v>
                </c:pt>
                <c:pt idx="2">
                  <c:v>8.6</c:v>
                </c:pt>
                <c:pt idx="3">
                  <c:v>78.599999999999994</c:v>
                </c:pt>
                <c:pt idx="4">
                  <c:v>74.3</c:v>
                </c:pt>
                <c:pt idx="5">
                  <c:v>60</c:v>
                </c:pt>
                <c:pt idx="6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справились %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7"/>
                <c:pt idx="0">
                  <c:v>№ 5</c:v>
                </c:pt>
                <c:pt idx="1">
                  <c:v>№ 11</c:v>
                </c:pt>
                <c:pt idx="2">
                  <c:v>№ 16</c:v>
                </c:pt>
                <c:pt idx="3">
                  <c:v>№ 25</c:v>
                </c:pt>
                <c:pt idx="4">
                  <c:v>№ 26</c:v>
                </c:pt>
                <c:pt idx="5">
                  <c:v>№ 27</c:v>
                </c:pt>
                <c:pt idx="6">
                  <c:v>№ 28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8"/>
                <c:pt idx="0">
                  <c:v>81.400000000000006</c:v>
                </c:pt>
                <c:pt idx="1">
                  <c:v>88.6</c:v>
                </c:pt>
                <c:pt idx="2">
                  <c:v>91.4</c:v>
                </c:pt>
                <c:pt idx="3">
                  <c:v>21.4</c:v>
                </c:pt>
                <c:pt idx="4">
                  <c:v>25.7</c:v>
                </c:pt>
                <c:pt idx="5">
                  <c:v>40</c:v>
                </c:pt>
                <c:pt idx="6">
                  <c:v>50</c:v>
                </c:pt>
              </c:numCache>
            </c:numRef>
          </c:val>
        </c:ser>
        <c:axId val="131952640"/>
        <c:axId val="131954176"/>
      </c:barChart>
      <c:catAx>
        <c:axId val="131952640"/>
        <c:scaling>
          <c:orientation val="minMax"/>
        </c:scaling>
        <c:axPos val="b"/>
        <c:tickLblPos val="nextTo"/>
        <c:crossAx val="131954176"/>
        <c:crosses val="autoZero"/>
        <c:auto val="1"/>
        <c:lblAlgn val="ctr"/>
        <c:lblOffset val="100"/>
      </c:catAx>
      <c:valAx>
        <c:axId val="131954176"/>
        <c:scaling>
          <c:orientation val="minMax"/>
        </c:scaling>
        <c:axPos val="l"/>
        <c:majorGridlines/>
        <c:numFmt formatCode="General" sourceLinked="1"/>
        <c:tickLblPos val="nextTo"/>
        <c:crossAx val="131952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не справившихся </c:v>
                </c:pt>
              </c:strCache>
            </c:strRef>
          </c:tx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№ 29</c:v>
                </c:pt>
                <c:pt idx="1">
                  <c:v>№ 30</c:v>
                </c:pt>
                <c:pt idx="2">
                  <c:v>№ 31</c:v>
                </c:pt>
                <c:pt idx="3">
                  <c:v>№ 32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90</c:v>
                </c:pt>
                <c:pt idx="2">
                  <c:v>88.6</c:v>
                </c:pt>
                <c:pt idx="3">
                  <c:v>92.9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справившихся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 i="0" baseline="0"/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b="1" i="0" baseline="0"/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 i="0" baseline="0"/>
                  </a:pPr>
                  <a:endParaRPr lang="ru-RU"/>
                </a:p>
              </c:txPr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i="0" baseline="0"/>
                      <a:t>7,1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 i="1" normalizeH="1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№ 29</c:v>
                </c:pt>
                <c:pt idx="1">
                  <c:v>№ 30</c:v>
                </c:pt>
                <c:pt idx="2">
                  <c:v>№ 31</c:v>
                </c:pt>
                <c:pt idx="3">
                  <c:v>№ 32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11.4</c:v>
                </c:pt>
                <c:pt idx="3">
                  <c:v>7.1</c:v>
                </c:pt>
              </c:numCache>
            </c:numRef>
          </c:val>
        </c:ser>
        <c:axId val="131859968"/>
        <c:axId val="131861504"/>
      </c:barChart>
      <c:catAx>
        <c:axId val="131859968"/>
        <c:scaling>
          <c:orientation val="minMax"/>
        </c:scaling>
        <c:axPos val="b"/>
        <c:tickLblPos val="nextTo"/>
        <c:crossAx val="131861504"/>
        <c:crosses val="autoZero"/>
        <c:auto val="1"/>
        <c:lblAlgn val="ctr"/>
        <c:lblOffset val="100"/>
      </c:catAx>
      <c:valAx>
        <c:axId val="131861504"/>
        <c:scaling>
          <c:orientation val="minMax"/>
        </c:scaling>
        <c:axPos val="l"/>
        <c:majorGridlines/>
        <c:numFmt formatCode="General" sourceLinked="1"/>
        <c:tickLblPos val="nextTo"/>
        <c:crossAx val="131859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916453873030799E-2"/>
          <c:y val="0.16284516610068442"/>
          <c:w val="0.75287712224377956"/>
          <c:h val="0.650577887249795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ОУ</c:v>
                </c:pt>
              </c:strCache>
            </c:strRef>
          </c:tx>
          <c:dLbls>
            <c:dLbl>
              <c:idx val="0"/>
              <c:layout>
                <c:manualLayout>
                  <c:x val="-8.8824295053326237E-3"/>
                  <c:y val="-2.593116534725133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/>
                      <a:t>60,6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9608098351108685E-3"/>
                  <c:y val="-3.67358175752727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58,94</a:t>
                    </a:r>
                    <a:endParaRPr lang="en-US" sz="1400" b="1" baseline="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i="0" baseline="0"/>
                      <a:t>43,7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4.4412147526663075E-3"/>
                  <c:y val="-2.1609304456042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0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№7</c:v>
                </c:pt>
                <c:pt idx="5">
                  <c:v>№9</c:v>
                </c:pt>
                <c:pt idx="6">
                  <c:v>№22</c:v>
                </c:pt>
                <c:pt idx="7">
                  <c:v>№24</c:v>
                </c:pt>
                <c:pt idx="8">
                  <c:v>№25</c:v>
                </c:pt>
                <c:pt idx="9">
                  <c:v>№33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60.6</c:v>
                </c:pt>
                <c:pt idx="1">
                  <c:v>58.94</c:v>
                </c:pt>
                <c:pt idx="2">
                  <c:v>47.5</c:v>
                </c:pt>
                <c:pt idx="3">
                  <c:v>43.7</c:v>
                </c:pt>
                <c:pt idx="4">
                  <c:v>42</c:v>
                </c:pt>
                <c:pt idx="5">
                  <c:v>35.5</c:v>
                </c:pt>
                <c:pt idx="6">
                  <c:v>57.6</c:v>
                </c:pt>
                <c:pt idx="7">
                  <c:v>43.5</c:v>
                </c:pt>
                <c:pt idx="8">
                  <c:v>55.83</c:v>
                </c:pt>
                <c:pt idx="9">
                  <c:v>48.83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Лист1!$A$2:$A$17</c:f>
              <c:strCache>
                <c:ptCount val="10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№7</c:v>
                </c:pt>
                <c:pt idx="5">
                  <c:v>№9</c:v>
                </c:pt>
                <c:pt idx="6">
                  <c:v>№22</c:v>
                </c:pt>
                <c:pt idx="7">
                  <c:v>№24</c:v>
                </c:pt>
                <c:pt idx="8">
                  <c:v>№25</c:v>
                </c:pt>
                <c:pt idx="9">
                  <c:v>№33</c:v>
                </c:pt>
              </c:strCache>
            </c:strRef>
          </c:cat>
          <c:val>
            <c:numRef>
              <c:f>Лист1!$C$2:$C$17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Лист1!$A$2:$A$17</c:f>
              <c:strCache>
                <c:ptCount val="10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№7</c:v>
                </c:pt>
                <c:pt idx="5">
                  <c:v>№9</c:v>
                </c:pt>
                <c:pt idx="6">
                  <c:v>№22</c:v>
                </c:pt>
                <c:pt idx="7">
                  <c:v>№24</c:v>
                </c:pt>
                <c:pt idx="8">
                  <c:v>№25</c:v>
                </c:pt>
                <c:pt idx="9">
                  <c:v>№33</c:v>
                </c:pt>
              </c:strCache>
            </c:strRef>
          </c:cat>
          <c:val>
            <c:numRef>
              <c:f>Лист1!$D$2:$D$17</c:f>
            </c:numRef>
          </c:val>
        </c:ser>
        <c:gapWidth val="198"/>
        <c:axId val="131809280"/>
        <c:axId val="131810816"/>
      </c:barChart>
      <c:catAx>
        <c:axId val="131809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1810816"/>
        <c:crosses val="autoZero"/>
        <c:auto val="1"/>
        <c:lblAlgn val="ctr"/>
        <c:lblOffset val="100"/>
      </c:catAx>
      <c:valAx>
        <c:axId val="131810816"/>
        <c:scaling>
          <c:orientation val="minMax"/>
        </c:scaling>
        <c:axPos val="l"/>
        <c:majorGridlines/>
        <c:numFmt formatCode="General" sourceLinked="1"/>
        <c:tickLblPos val="nextTo"/>
        <c:crossAx val="13180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195568250513463"/>
          <c:y val="0.32442423114264968"/>
          <c:w val="0.25371937164621261"/>
          <c:h val="0.31942851877734818"/>
        </c:manualLayout>
      </c:layout>
      <c:spPr>
        <a:solidFill>
          <a:schemeClr val="accent5">
            <a:lumMod val="40000"/>
            <a:lumOff val="60000"/>
          </a:schemeClr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0.03085</cdr:x>
      <cdr:y>0.13821</cdr:y>
    </cdr:from>
    <cdr:to>
      <cdr:x>1</cdr:x>
      <cdr:y>0.29756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1083" y="947854"/>
          <a:ext cx="9458059" cy="109282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064525" y="2934269"/>
            <a:ext cx="7610246" cy="2889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cs typeface="Mongolian Baiti" pitchFamily="66" charset="0"/>
              </a:rPr>
              <a:t>АНАЛИЗ РЕЗУЛЬТАТОВ ЕГЭ </a:t>
            </a:r>
            <a:br>
              <a:rPr lang="ru-RU" sz="4000" b="1" dirty="0" smtClean="0">
                <a:cs typeface="Mongolian Baiti" pitchFamily="66" charset="0"/>
              </a:rPr>
            </a:br>
            <a:r>
              <a:rPr lang="ru-RU" sz="4000" b="1" dirty="0" smtClean="0">
                <a:cs typeface="Mongolian Baiti" pitchFamily="66" charset="0"/>
              </a:rPr>
              <a:t>ПО ФИЗИКЕ </a:t>
            </a:r>
            <a:br>
              <a:rPr lang="ru-RU" sz="4000" b="1" dirty="0" smtClean="0">
                <a:cs typeface="Mongolian Baiti" pitchFamily="66" charset="0"/>
              </a:rPr>
            </a:br>
            <a:r>
              <a:rPr lang="ru-RU" sz="4000" b="1" dirty="0" smtClean="0">
                <a:cs typeface="Mongolian Baiti" pitchFamily="66" charset="0"/>
              </a:rPr>
              <a:t>в 2020 году </a:t>
            </a:r>
          </a:p>
          <a:p>
            <a:r>
              <a:rPr lang="ru-RU" sz="4000" b="1" dirty="0" smtClean="0">
                <a:cs typeface="Mongolian Baiti" pitchFamily="66" charset="0"/>
              </a:rPr>
              <a:t>ГО Верхняя  Пышма</a:t>
            </a:r>
            <a:endParaRPr lang="ru-RU" sz="6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4577133" y="5796913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515350" cy="83127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Задания базового уровня, вызвавшие затруднения у выпускников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931025"/>
          <a:ext cx="9144001" cy="665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28"/>
                <a:gridCol w="5798295"/>
                <a:gridCol w="2281678"/>
              </a:tblGrid>
              <a:tr h="470604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Спецификация задания</a:t>
                      </a:r>
                    </a:p>
                    <a:p>
                      <a:pPr algn="ctr"/>
                      <a:endParaRPr lang="ru-RU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%    не справившихся </a:t>
                      </a:r>
                      <a:endParaRPr lang="ru-RU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21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Условия равновесия твердого тела, закон Паскаля, сила Архимеда, математический и пружинный маятники, механические волны, звук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28 ,6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88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Механика (изменение физических величин в процессах)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21,4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88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Механика (установление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соответствия между графиками и физическими величинами. Между физическими величинами и формулами)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27,1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88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Связь между давлением и средней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 кинетической энергией, абсолютная температура, связь температуры со средней кинетической энергией, уравнение Менделеева – </a:t>
                      </a:r>
                      <a:r>
                        <a:rPr lang="ru-RU" sz="1600" b="1" baseline="0" dirty="0" err="1" smtClean="0">
                          <a:solidFill>
                            <a:srgbClr val="C00000"/>
                          </a:solidFill>
                        </a:rPr>
                        <a:t>Клапейрона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sz="1600" b="1" baseline="0" dirty="0" err="1" smtClean="0">
                          <a:solidFill>
                            <a:srgbClr val="C00000"/>
                          </a:solidFill>
                        </a:rPr>
                        <a:t>изопроцессы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54,3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68178"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</a:rPr>
                        <a:t>Работа в термодинамике, первый закон термодинамики, КПД тепловой машины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22,9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20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rgbClr val="C00000"/>
                          </a:solidFill>
                        </a:rPr>
                        <a:t>Относительная влажность воздуха. Количество теплоты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54,3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6817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Принцип суперпозиции электрических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 полей, магнитное поле проводника с током, сила Ампера, сила Лоренца. Правило Ленца (определение направления)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37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15141"/>
          <a:ext cx="8944495" cy="550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962"/>
                <a:gridCol w="6389088"/>
                <a:gridCol w="1469445"/>
              </a:tblGrid>
              <a:tr h="1226113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Спецификация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%    не справившихся </a:t>
                      </a:r>
                      <a:endParaRPr lang="ru-RU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83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Закон сохранения электрического заряда, закон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 Кулона, конденсатор, сила тока, закон Ома для участка цепи, последовательное и параллельное соединение проводников, работа и мощность тока, закон Джоуля - Ленца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51,4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57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Поток вектора магнитной индукции, закон электромагнитной индукции Фарадея. Индуктивность, энергия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магнитного поля катушки с током, колебательный контур, законы отражения и преломления света, ход лучей в линзе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35.7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38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Электродинамика (изменение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физических величин в процессах)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24.3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Электродинамика и основы СТО (установление соответствия между графиками и физическими величинами, между физическими величинами и формулами)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28.6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7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Механика – квантовая физика (методы научного познания)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27.1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7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Механика – квантовая физика (методы научного познания)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41,4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Шкала перевода баллов ЕГЭ по физике в оценку в 2020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7526" y="2244435"/>
            <a:ext cx="7517823" cy="3932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0-35   - «2»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36 – 52 – «3»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53 – 67 – «4»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68 и более – «5»</a:t>
            </a:r>
          </a:p>
          <a:p>
            <a:pPr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Соответствие результатов ЕГЭ и годовых оценок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35628" y="2195739"/>
          <a:ext cx="564152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243"/>
                <a:gridCol w="2196901"/>
                <a:gridCol w="23213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Оценка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по результатам года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по результатам ЕГЭ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оценка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7591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ПОВЫШЕННЫЙ УРОВЕНЬ</a:t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275" y="1792374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Номера заданий: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3200" b="1" dirty="0" smtClean="0"/>
              <a:t>5, 11, 16, 25, 26, 27, 28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36" y="310698"/>
            <a:ext cx="7886700" cy="9847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выполнения заданий ПУ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3913" y="1469571"/>
          <a:ext cx="8518764" cy="509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691"/>
                <a:gridCol w="2115738"/>
                <a:gridCol w="2143644"/>
                <a:gridCol w="2129691"/>
              </a:tblGrid>
              <a:tr h="711925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Не справились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Справились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Справились частично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6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18,6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37,1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44,3</a:t>
                      </a:r>
                      <a:endParaRPr lang="ru-RU" sz="2000" b="1" dirty="0"/>
                    </a:p>
                  </a:txBody>
                  <a:tcPr/>
                </a:tc>
              </a:tr>
              <a:tr h="586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45,7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42,9</a:t>
                      </a:r>
                      <a:endParaRPr lang="ru-RU" sz="2000" b="1" dirty="0"/>
                    </a:p>
                  </a:txBody>
                  <a:tcPr/>
                </a:tc>
              </a:tr>
              <a:tr h="586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8,6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34,3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57,1</a:t>
                      </a:r>
                      <a:endParaRPr lang="ru-RU" sz="2000" b="1" dirty="0"/>
                    </a:p>
                  </a:txBody>
                  <a:tcPr/>
                </a:tc>
              </a:tr>
              <a:tr h="586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78,6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21,4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586234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74,3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5810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8,6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31,4</a:t>
                      </a:r>
                      <a:endParaRPr lang="ru-RU" sz="2000" b="1" dirty="0"/>
                    </a:p>
                  </a:txBody>
                  <a:tcPr/>
                </a:tc>
              </a:tr>
              <a:tr h="5810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8,6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206828"/>
            <a:ext cx="7886700" cy="13715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Диаграммма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результатов выполнения заданий ПУ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1" y="1197430"/>
          <a:ext cx="8915399" cy="542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Кодификатор заданий повышенного уровня сложности, вызвавшие затруднения у выпускников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98473" y="1828799"/>
          <a:ext cx="8412770" cy="364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323"/>
                <a:gridCol w="5386648"/>
                <a:gridCol w="1828799"/>
              </a:tblGrid>
              <a:tr h="1032041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Спецификация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%    не справившихся 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59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Молекулярная физика, электродинамика (расчетная задача)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9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Электродинамика, квантовая физика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59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Механика, квантовая физика (качественная задача)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59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Механика, молекулярная физика (расчетная задача)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ВЫСОКИЙ УРОВЕНЬ</a:t>
            </a:r>
            <a:br>
              <a:rPr lang="ru-RU" sz="3600" b="1" dirty="0" smtClean="0"/>
            </a:br>
            <a:r>
              <a:rPr lang="ru-RU" sz="3600" b="1" dirty="0" smtClean="0"/>
              <a:t>Номера заданий:</a:t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29, 30, 31, 32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Спецификация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10185" y="2743199"/>
          <a:ext cx="6032310" cy="32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462"/>
                <a:gridCol w="1206462"/>
                <a:gridCol w="1206462"/>
                <a:gridCol w="1321104"/>
                <a:gridCol w="1091820"/>
              </a:tblGrid>
              <a:tr h="1089812"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Всего заданий  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Базовый уровень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Повышенный уровень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Высокий уровень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675512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95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Макс.</a:t>
                      </a:r>
                    </a:p>
                    <a:p>
                      <a:pPr algn="ctr"/>
                      <a:r>
                        <a:rPr lang="ru-RU" sz="2000" b="1" dirty="0" smtClean="0"/>
                        <a:t>балл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6755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519136" y="1723798"/>
          <a:ext cx="3718378" cy="932316"/>
        </p:xfrm>
        <a:graphic>
          <a:graphicData uri="http://schemas.openxmlformats.org/presentationml/2006/ole">
            <p:oleObj spid="_x0000_s1029" name="Объект упаковщика для оболочки" showAsIcon="1" r:id="rId3" imgW="2601360" imgH="686880" progId="Package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Диаграммма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результатов выполнения заданий ВУ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Кодификатор заданий высокого уровня сложности , вызвавшие затруднения у выпускников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695795"/>
          <a:ext cx="8216091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397"/>
                <a:gridCol w="5336771"/>
                <a:gridCol w="1778923"/>
              </a:tblGrid>
              <a:tr h="39680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Спецификация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%    не справившихся </a:t>
                      </a:r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8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Механика (расчетная задача)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Молекулярная физика (расчетная задача)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Электродинамика (расчетная задача)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Электродинамика, квантовая физика (расчетная задача)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Соответствие оценок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(общий результат по всем ОУ)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писали  экзамен – 70 учащихся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них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Повысили оценку – 4 учащихся (5,7%)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Понизили оценку – 32 учащихся (45,7%)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36 учащихся (51,4%)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b="1" dirty="0" smtClean="0"/>
              <a:t> оценок по школам ГО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058" y="1360114"/>
          <a:ext cx="8763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256"/>
                <a:gridCol w="1174417"/>
                <a:gridCol w="1983213"/>
                <a:gridCol w="1999530"/>
                <a:gridCol w="2453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ОУ 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Повысили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Понизили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Подтвердили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 (60%)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(56.3%)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  (0%)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 (0%)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 (0%)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(25%)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 (60%)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 (0%)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(66,7%)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(33,3%)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34 (48,6%)</a:t>
                      </a:r>
                      <a:endParaRPr lang="ru-RU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восьми учащихся зафиксировано  несоответствие оценок в 2! балла. Все учащиеся оценку понизили.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Средний балл по физике в 2020 году по ГО Верхняя Пышма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54,66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500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Средние баллы ЕГЭ по физике за последние три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3656" y="1948541"/>
          <a:ext cx="8414658" cy="371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68"/>
                <a:gridCol w="2334501"/>
                <a:gridCol w="2312725"/>
                <a:gridCol w="2103664"/>
              </a:tblGrid>
              <a:tr h="928008"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00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54,7 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00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54,12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55,28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55,12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00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57,69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55,95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54,66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Средние баллы по ОУ ГО Верхняя Пышма в 2019 году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6296" y="586987"/>
          <a:ext cx="8578734" cy="587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Итоговый результат ЭГЭ по физике в 2020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57942" y="1825625"/>
          <a:ext cx="7010401" cy="348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331"/>
                <a:gridCol w="2178907"/>
                <a:gridCol w="2684163"/>
              </a:tblGrid>
              <a:tr h="112069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 выше в №ОУ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 ниже в №ОУ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26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1, 2, 22, 25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3, 4, 7, 9, 24, 33</a:t>
                      </a:r>
                      <a:endParaRPr lang="ru-RU" sz="2400" b="1" dirty="0"/>
                    </a:p>
                  </a:txBody>
                  <a:tcPr/>
                </a:tc>
              </a:tr>
              <a:tr h="6226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1, 2, 22, 25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3, 4, 7, 9, 24, 33</a:t>
                      </a:r>
                      <a:endParaRPr lang="ru-RU" sz="2400" b="1" dirty="0"/>
                    </a:p>
                  </a:txBody>
                  <a:tcPr/>
                </a:tc>
              </a:tr>
              <a:tr h="1120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 Верхняя Пышма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1, 2, 22, 25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3, 4, 7, 9, 24, 33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 ФИПИ результатов ЕГЭ по физике 2020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Предлагаемые материалы помогут учителю проанализировать результаты экзамена 2020 года и подготовить выпускников к успешной сдаче ЕГЭ в 2021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826518" y="3088888"/>
          <a:ext cx="7489355" cy="2163337"/>
        </p:xfrm>
        <a:graphic>
          <a:graphicData uri="http://schemas.openxmlformats.org/presentationml/2006/ole">
            <p:oleObj spid="_x0000_s27650" name="Объект упаковщика для оболочки" showAsIcon="1" r:id="rId3" imgW="2893320" imgH="68688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заданий различного уровня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96" y="1378424"/>
            <a:ext cx="6973153" cy="2483892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636" y="1762299"/>
            <a:ext cx="85372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Экзамен сдавали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70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выпускников 11 классов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99258" y="914401"/>
            <a:ext cx="8478982" cy="5943600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4000" b="1" dirty="0" smtClean="0"/>
              <a:t>Распределение заданий по типу сложности и результат их выполнения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БАЗОВЫЙ УРОВЕНЬ</a:t>
            </a:r>
          </a:p>
          <a:p>
            <a:pPr algn="ctr">
              <a:buNone/>
            </a:pPr>
            <a:r>
              <a:rPr lang="ru-RU" sz="4000" b="1" dirty="0" smtClean="0"/>
              <a:t>Номера заданий:</a:t>
            </a:r>
          </a:p>
          <a:p>
            <a:pPr algn="ctr">
              <a:buNone/>
            </a:pPr>
            <a:r>
              <a:rPr lang="ru-RU" sz="4000" b="1" dirty="0" smtClean="0"/>
              <a:t>1,2,3,4,6,7,8,9,10,12,13,14,15,17,18,19,20,21,22,23,24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22" y="2998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успешности при решении заданий БУ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0486" y="1724548"/>
          <a:ext cx="8274132" cy="4608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028"/>
                <a:gridCol w="2317924"/>
                <a:gridCol w="2396129"/>
                <a:gridCol w="2134051"/>
              </a:tblGrid>
              <a:tr h="1040927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Не справились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Справились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Справились частично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848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87,1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8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54.3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успешности при решении заданий БУ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1887" y="1883228"/>
          <a:ext cx="8001000" cy="479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78"/>
                <a:gridCol w="2023837"/>
                <a:gridCol w="2055459"/>
                <a:gridCol w="2150326"/>
              </a:tblGrid>
              <a:tr h="1381935"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Не справились </a:t>
                      </a:r>
                    </a:p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Справились</a:t>
                      </a:r>
                    </a:p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Справились частично</a:t>
                      </a:r>
                    </a:p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18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8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8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8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8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8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8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8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успешности при решении заданий БУ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91737" y="1676957"/>
          <a:ext cx="8169383" cy="475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750"/>
                <a:gridCol w="1940750"/>
                <a:gridCol w="2143335"/>
                <a:gridCol w="2144548"/>
              </a:tblGrid>
              <a:tr h="1800535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Не справились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Справились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Справились частично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2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2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84.3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2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2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72.9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2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2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15142" y="0"/>
          <a:ext cx="97591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1012</Words>
  <PresentationFormat>Экран (4:3)</PresentationFormat>
  <Paragraphs>383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Объект упаковщика для оболочки</vt:lpstr>
      <vt:lpstr>Пакет</vt:lpstr>
      <vt:lpstr>Слайд 1</vt:lpstr>
      <vt:lpstr>                    Спецификация</vt:lpstr>
      <vt:lpstr>Доля заданий различного уровня</vt:lpstr>
      <vt:lpstr>Слайд 4</vt:lpstr>
      <vt:lpstr>Слайд 5</vt:lpstr>
      <vt:lpstr>Динамика успешности при решении заданий БУ</vt:lpstr>
      <vt:lpstr>Динамика успешности при решении заданий БУ</vt:lpstr>
      <vt:lpstr>Динамика успешности при решении заданий БУ</vt:lpstr>
      <vt:lpstr>Слайд 9</vt:lpstr>
      <vt:lpstr>Задания базового уровня, вызвавшие затруднения у выпускников</vt:lpstr>
      <vt:lpstr>Слайд 11</vt:lpstr>
      <vt:lpstr>Шкала перевода баллов ЕГЭ по физике в оценку в 2020 году</vt:lpstr>
      <vt:lpstr>Соответствие результатов ЕГЭ и годовых оценок</vt:lpstr>
      <vt:lpstr>Слайд 14</vt:lpstr>
      <vt:lpstr>      ПОВЫШЕННЫЙ УРОВЕНЬ </vt:lpstr>
      <vt:lpstr>Динамика выполнения заданий ПУ</vt:lpstr>
      <vt:lpstr>Диаграммма результатов выполнения заданий ПУ</vt:lpstr>
      <vt:lpstr>Кодификатор заданий повышенного уровня сложности, вызвавшие затруднения у выпускников</vt:lpstr>
      <vt:lpstr>ВЫСОКИЙ УРОВЕНЬ Номера заданий: </vt:lpstr>
      <vt:lpstr>Диаграммма результатов выполнения заданий ВУ</vt:lpstr>
      <vt:lpstr>Кодификатор заданий высокого уровня сложности , вызвавшие затруднения у выпускников</vt:lpstr>
      <vt:lpstr>Соответствие оценок  (общий результат по всем ОУ)</vt:lpstr>
      <vt:lpstr>Соответствие оценок по школам ГО</vt:lpstr>
      <vt:lpstr>ПРОБЛЕМА</vt:lpstr>
      <vt:lpstr>Средний балл по физике в 2020 году по ГО Верхняя Пышма</vt:lpstr>
      <vt:lpstr>Средние баллы ЕГЭ по физике за последние три года</vt:lpstr>
      <vt:lpstr>Средние баллы по ОУ ГО Верхняя Пышма в 2019 году</vt:lpstr>
      <vt:lpstr>Итоговый результат ЭГЭ по физике в 2020 году</vt:lpstr>
      <vt:lpstr>Методическое сопровождение  ФИПИ результатов ЕГЭ по физике 2020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142</cp:revision>
  <dcterms:created xsi:type="dcterms:W3CDTF">2014-11-21T11:00:06Z</dcterms:created>
  <dcterms:modified xsi:type="dcterms:W3CDTF">2021-03-24T16:43:29Z</dcterms:modified>
</cp:coreProperties>
</file>