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ink/ink1.xml" ContentType="application/inkml+xml"/>
  <Override PartName="/ppt/ink/ink2.xml" ContentType="application/inkml+xml"/>
  <Override PartName="/ppt/ink/ink3.xml" ContentType="application/inkml+xml"/>
  <Override PartName="/ppt/charts/chart2.xml" ContentType="application/vnd.openxmlformats-officedocument.drawingml.chart+xml"/>
  <Override PartName="/ppt/ink/ink4.xml" ContentType="application/inkml+xml"/>
  <Override PartName="/ppt/ink/ink5.xml" ContentType="application/inkml+xml"/>
  <Override PartName="/ppt/ink/ink6.xml" ContentType="application/inkml+xml"/>
  <Override PartName="/ppt/ink/ink7.xml" ContentType="application/inkml+xml"/>
  <Override PartName="/ppt/charts/chart3.xml" ContentType="application/vnd.openxmlformats-officedocument.drawingml.chart+xml"/>
  <Override PartName="/ppt/drawings/drawing1.xml" ContentType="application/vnd.openxmlformats-officedocument.drawingml.chartshapes+xml"/>
  <Override PartName="/ppt/ink/ink8.xml" ContentType="application/inkml+xml"/>
  <Override PartName="/ppt/ink/ink9.xml" ContentType="application/inkml+xml"/>
  <Override PartName="/ppt/ink/ink10.xml" ContentType="application/inkml+xml"/>
  <Override PartName="/ppt/ink/ink11.xml" ContentType="application/inkml+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58" r:id="rId3"/>
    <p:sldId id="283" r:id="rId4"/>
    <p:sldId id="259" r:id="rId5"/>
    <p:sldId id="261" r:id="rId6"/>
    <p:sldId id="262" r:id="rId7"/>
    <p:sldId id="263" r:id="rId8"/>
    <p:sldId id="264" r:id="rId9"/>
    <p:sldId id="265" r:id="rId10"/>
    <p:sldId id="290" r:id="rId11"/>
    <p:sldId id="266" r:id="rId12"/>
    <p:sldId id="267" r:id="rId13"/>
    <p:sldId id="285" r:id="rId14"/>
    <p:sldId id="270" r:id="rId15"/>
    <p:sldId id="271" r:id="rId16"/>
    <p:sldId id="272" r:id="rId17"/>
    <p:sldId id="291" r:id="rId18"/>
    <p:sldId id="273" r:id="rId19"/>
    <p:sldId id="274" r:id="rId20"/>
    <p:sldId id="275" r:id="rId21"/>
    <p:sldId id="276" r:id="rId22"/>
    <p:sldId id="294" r:id="rId23"/>
    <p:sldId id="300" r:id="rId24"/>
    <p:sldId id="295" r:id="rId25"/>
    <p:sldId id="296" r:id="rId26"/>
    <p:sldId id="297" r:id="rId27"/>
    <p:sldId id="298" r:id="rId28"/>
    <p:sldId id="299" r:id="rId29"/>
    <p:sldId id="268" r:id="rId30"/>
    <p:sldId id="286" r:id="rId31"/>
    <p:sldId id="278" r:id="rId32"/>
    <p:sldId id="280" r:id="rId33"/>
    <p:sldId id="281" r:id="rId34"/>
    <p:sldId id="293" r:id="rId35"/>
    <p:sldId id="292" r:id="rId36"/>
    <p:sldId id="287" r:id="rId37"/>
    <p:sldId id="288"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E20"/>
    <a:srgbClr val="FAFAFA"/>
    <a:srgbClr val="FF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7" d="100"/>
          <a:sy n="117" d="100"/>
        </p:scale>
        <p:origin x="-1470" y="-102"/>
      </p:cViewPr>
      <p:guideLst>
        <p:guide orient="horz" pos="2160"/>
        <p:guide pos="288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autoTitleDeleted val="1"/>
    <c:plotArea>
      <c:layout/>
      <c:pieChart>
        <c:varyColors val="1"/>
        <c:ser>
          <c:idx val="0"/>
          <c:order val="0"/>
          <c:tx>
            <c:strRef>
              <c:f>Лист1!$B$1</c:f>
              <c:strCache>
                <c:ptCount val="1"/>
                <c:pt idx="0">
                  <c:v>Столбец1</c:v>
                </c:pt>
              </c:strCache>
            </c:strRef>
          </c:tx>
          <c:dPt>
            <c:idx val="2"/>
            <c:bubble3D val="0"/>
            <c:explosion val="3"/>
            <c:spPr>
              <a:solidFill>
                <a:srgbClr val="92D050"/>
              </a:solidFill>
            </c:spPr>
          </c:dPt>
          <c:dLbls>
            <c:dLbl>
              <c:idx val="0"/>
              <c:layout>
                <c:manualLayout>
                  <c:x val="-9.1317154196305109E-2"/>
                  <c:y val="2.1160158093901205E-2"/>
                </c:manualLayout>
              </c:layout>
              <c:tx>
                <c:rich>
                  <a:bodyPr/>
                  <a:lstStyle/>
                  <a:p>
                    <a:r>
                      <a:rPr lang="ru-RU" dirty="0" smtClean="0"/>
                      <a:t>Высокий </a:t>
                    </a:r>
                    <a:r>
                      <a:rPr lang="ru-RU" dirty="0"/>
                      <a:t>уровень; 12,50%</a:t>
                    </a:r>
                  </a:p>
                </c:rich>
              </c:tx>
              <c:showLegendKey val="1"/>
              <c:showVal val="1"/>
              <c:showCatName val="1"/>
              <c:showSerName val="1"/>
              <c:showPercent val="1"/>
              <c:showBubbleSize val="1"/>
            </c:dLbl>
            <c:dLbl>
              <c:idx val="1"/>
              <c:layout>
                <c:manualLayout>
                  <c:x val="-0.18463222894239711"/>
                  <c:y val="2.1344009589694114E-2"/>
                </c:manualLayout>
              </c:layout>
              <c:tx>
                <c:rich>
                  <a:bodyPr/>
                  <a:lstStyle/>
                  <a:p>
                    <a:r>
                      <a:rPr lang="ru-RU" dirty="0" smtClean="0"/>
                      <a:t>Повышенный </a:t>
                    </a:r>
                    <a:r>
                      <a:rPr lang="ru-RU" dirty="0"/>
                      <a:t>уровень; 21,90%</a:t>
                    </a:r>
                  </a:p>
                </c:rich>
              </c:tx>
              <c:showLegendKey val="1"/>
              <c:showVal val="1"/>
              <c:showCatName val="1"/>
              <c:showSerName val="1"/>
              <c:showPercent val="1"/>
              <c:showBubbleSize val="1"/>
            </c:dLbl>
            <c:dLbl>
              <c:idx val="2"/>
              <c:layout>
                <c:manualLayout>
                  <c:x val="0.16111123790685589"/>
                  <c:y val="-0.34142923395057051"/>
                </c:manualLayout>
              </c:layout>
              <c:tx>
                <c:rich>
                  <a:bodyPr/>
                  <a:lstStyle/>
                  <a:p>
                    <a:r>
                      <a:rPr lang="ru-RU" dirty="0" smtClean="0"/>
                      <a:t> </a:t>
                    </a:r>
                    <a:r>
                      <a:rPr lang="ru-RU" dirty="0"/>
                      <a:t>Базовый уровень; 65,60%</a:t>
                    </a:r>
                  </a:p>
                </c:rich>
              </c:tx>
              <c:showLegendKey val="1"/>
              <c:showVal val="1"/>
              <c:showCatName val="1"/>
              <c:showSerName val="1"/>
              <c:showPercent val="1"/>
              <c:showBubbleSize val="1"/>
            </c:dLbl>
            <c:spPr>
              <a:noFill/>
            </c:spPr>
            <c:showLegendKey val="1"/>
            <c:showVal val="1"/>
            <c:showCatName val="1"/>
            <c:showSerName val="1"/>
            <c:showPercent val="1"/>
            <c:showBubbleSize val="1"/>
            <c:showLeaderLines val="1"/>
          </c:dLbls>
          <c:cat>
            <c:strRef>
              <c:f>Лист1!$A$2:$A$5</c:f>
              <c:strCache>
                <c:ptCount val="3"/>
                <c:pt idx="0">
                  <c:v>Высокий уровень</c:v>
                </c:pt>
                <c:pt idx="1">
                  <c:v>Повышенный уровень</c:v>
                </c:pt>
                <c:pt idx="2">
                  <c:v>Базовый уровень</c:v>
                </c:pt>
              </c:strCache>
            </c:strRef>
          </c:cat>
          <c:val>
            <c:numRef>
              <c:f>Лист1!$B$2:$B$5</c:f>
              <c:numCache>
                <c:formatCode>0.00%</c:formatCode>
                <c:ptCount val="4"/>
                <c:pt idx="0">
                  <c:v>0.125</c:v>
                </c:pt>
                <c:pt idx="1">
                  <c:v>0.21900000000000044</c:v>
                </c:pt>
                <c:pt idx="2">
                  <c:v>0.65600000000000214</c:v>
                </c:pt>
              </c:numCache>
            </c:numRef>
          </c:val>
        </c:ser>
        <c:dLbls>
          <c:showLegendKey val="0"/>
          <c:showVal val="0"/>
          <c:showCatName val="0"/>
          <c:showSerName val="0"/>
          <c:showPercent val="0"/>
          <c:showBubbleSize val="0"/>
          <c:showLeaderLines val="1"/>
        </c:dLbls>
        <c:firstSliceAng val="0"/>
      </c:pieChart>
      <c:spPr>
        <a:noFill/>
      </c:spPr>
    </c:plotArea>
    <c:plotVisOnly val="1"/>
    <c:dispBlanksAs val="zero"/>
    <c:showDLblsOverMax val="1"/>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autoTitleDeleted val="1"/>
    <c:plotArea>
      <c:layout>
        <c:manualLayout>
          <c:layoutTarget val="inner"/>
          <c:xMode val="edge"/>
          <c:yMode val="edge"/>
          <c:x val="0.13241174275361503"/>
          <c:y val="0.26722543015456401"/>
          <c:w val="0.79629551450322311"/>
          <c:h val="0.54363356663750362"/>
        </c:manualLayout>
      </c:layout>
      <c:barChart>
        <c:barDir val="col"/>
        <c:grouping val="clustered"/>
        <c:varyColors val="1"/>
        <c:ser>
          <c:idx val="0"/>
          <c:order val="0"/>
          <c:tx>
            <c:strRef>
              <c:f>Лист1!$B$1</c:f>
              <c:strCache>
                <c:ptCount val="1"/>
                <c:pt idx="0">
                  <c:v>Не справились %</c:v>
                </c:pt>
              </c:strCache>
            </c:strRef>
          </c:tx>
          <c:invertIfNegative val="1"/>
          <c:dLbls>
            <c:dLbl>
              <c:idx val="17"/>
              <c:layout>
                <c:manualLayout>
                  <c:x val="0"/>
                  <c:y val="-5.5555555555555558E-3"/>
                </c:manualLayout>
              </c:layout>
              <c:showLegendKey val="1"/>
              <c:showVal val="1"/>
              <c:showCatName val="1"/>
              <c:showSerName val="1"/>
              <c:showPercent val="1"/>
              <c:showBubbleSize val="1"/>
            </c:dLbl>
            <c:dLbl>
              <c:idx val="19"/>
              <c:layout>
                <c:manualLayout>
                  <c:x val="-9.1094073638851893E-3"/>
                  <c:y val="-1.1111111111111061E-2"/>
                </c:manualLayout>
              </c:layout>
              <c:showLegendKey val="1"/>
              <c:showVal val="1"/>
              <c:showCatName val="1"/>
              <c:showSerName val="1"/>
              <c:showPercent val="1"/>
              <c:showBubbleSize val="1"/>
            </c:dLbl>
            <c:txPr>
              <a:bodyPr/>
              <a:lstStyle/>
              <a:p>
                <a:pPr>
                  <a:defRPr sz="1600" baseline="0"/>
                </a:pPr>
                <a:endParaRPr lang="ru-RU"/>
              </a:p>
            </c:txPr>
            <c:showLegendKey val="1"/>
            <c:showVal val="1"/>
            <c:showCatName val="1"/>
            <c:showSerName val="1"/>
            <c:showPercent val="1"/>
            <c:showBubbleSize val="1"/>
            <c:showLeaderLines val="0"/>
          </c:dLbls>
          <c:cat>
            <c:strRef>
              <c:f>Лист1!$A$2:$A$25</c:f>
              <c:strCache>
                <c:ptCount val="24"/>
                <c:pt idx="0">
                  <c:v>№ 1</c:v>
                </c:pt>
                <c:pt idx="1">
                  <c:v>№ 2</c:v>
                </c:pt>
                <c:pt idx="2">
                  <c:v>№ 3</c:v>
                </c:pt>
                <c:pt idx="3">
                  <c:v>№ 4</c:v>
                </c:pt>
                <c:pt idx="4">
                  <c:v>№ 5</c:v>
                </c:pt>
                <c:pt idx="5">
                  <c:v>№ 6 </c:v>
                </c:pt>
                <c:pt idx="6">
                  <c:v>№ 7</c:v>
                </c:pt>
                <c:pt idx="7">
                  <c:v>№ 8</c:v>
                </c:pt>
                <c:pt idx="8">
                  <c:v>№ 9</c:v>
                </c:pt>
                <c:pt idx="9">
                  <c:v>№ 10</c:v>
                </c:pt>
                <c:pt idx="10">
                  <c:v>№11</c:v>
                </c:pt>
                <c:pt idx="11">
                  <c:v>№ 12 </c:v>
                </c:pt>
                <c:pt idx="12">
                  <c:v>№ 13</c:v>
                </c:pt>
                <c:pt idx="13">
                  <c:v>№ 14</c:v>
                </c:pt>
                <c:pt idx="14">
                  <c:v>№ 15</c:v>
                </c:pt>
                <c:pt idx="15">
                  <c:v>№16</c:v>
                </c:pt>
                <c:pt idx="16">
                  <c:v>№17</c:v>
                </c:pt>
                <c:pt idx="17">
                  <c:v>№18</c:v>
                </c:pt>
                <c:pt idx="18">
                  <c:v>№ 19</c:v>
                </c:pt>
                <c:pt idx="19">
                  <c:v>№ 20</c:v>
                </c:pt>
                <c:pt idx="20">
                  <c:v>№ 21 </c:v>
                </c:pt>
                <c:pt idx="21">
                  <c:v>№ 22</c:v>
                </c:pt>
                <c:pt idx="22">
                  <c:v>№23</c:v>
                </c:pt>
                <c:pt idx="23">
                  <c:v>№24</c:v>
                </c:pt>
              </c:strCache>
            </c:strRef>
          </c:cat>
          <c:val>
            <c:numRef>
              <c:f>Лист1!$B$2:$B$25</c:f>
              <c:numCache>
                <c:formatCode>General</c:formatCode>
                <c:ptCount val="24"/>
                <c:pt idx="0">
                  <c:v>47</c:v>
                </c:pt>
                <c:pt idx="1">
                  <c:v>44</c:v>
                </c:pt>
                <c:pt idx="2">
                  <c:v>11</c:v>
                </c:pt>
                <c:pt idx="3">
                  <c:v>32</c:v>
                </c:pt>
                <c:pt idx="4">
                  <c:v>45</c:v>
                </c:pt>
                <c:pt idx="5">
                  <c:v>17</c:v>
                </c:pt>
                <c:pt idx="6">
                  <c:v>31</c:v>
                </c:pt>
                <c:pt idx="7">
                  <c:v>29</c:v>
                </c:pt>
                <c:pt idx="8">
                  <c:v>23</c:v>
                </c:pt>
                <c:pt idx="9">
                  <c:v>35</c:v>
                </c:pt>
                <c:pt idx="10">
                  <c:v>61</c:v>
                </c:pt>
                <c:pt idx="11">
                  <c:v>45</c:v>
                </c:pt>
                <c:pt idx="12">
                  <c:v>68</c:v>
                </c:pt>
                <c:pt idx="13">
                  <c:v>40</c:v>
                </c:pt>
                <c:pt idx="14">
                  <c:v>47</c:v>
                </c:pt>
                <c:pt idx="15">
                  <c:v>43</c:v>
                </c:pt>
                <c:pt idx="16">
                  <c:v>31</c:v>
                </c:pt>
                <c:pt idx="17">
                  <c:v>44</c:v>
                </c:pt>
                <c:pt idx="18">
                  <c:v>24</c:v>
                </c:pt>
                <c:pt idx="19">
                  <c:v>23</c:v>
                </c:pt>
                <c:pt idx="20">
                  <c:v>19</c:v>
                </c:pt>
                <c:pt idx="21">
                  <c:v>44</c:v>
                </c:pt>
                <c:pt idx="22">
                  <c:v>16</c:v>
                </c:pt>
                <c:pt idx="23">
                  <c:v>45</c:v>
                </c:pt>
              </c:numCache>
            </c:numRef>
          </c:val>
        </c:ser>
        <c:ser>
          <c:idx val="1"/>
          <c:order val="1"/>
          <c:tx>
            <c:strRef>
              <c:f>Лист1!$C$1</c:f>
              <c:strCache>
                <c:ptCount val="1"/>
                <c:pt idx="0">
                  <c:v>Справились, %</c:v>
                </c:pt>
              </c:strCache>
            </c:strRef>
          </c:tx>
          <c:spPr>
            <a:solidFill>
              <a:srgbClr val="E04E20"/>
            </a:solidFill>
            <a:ln>
              <a:solidFill>
                <a:srgbClr val="C00000"/>
              </a:solidFill>
            </a:ln>
          </c:spPr>
          <c:invertIfNegative val="1"/>
          <c:dLbls>
            <c:dLbl>
              <c:idx val="11"/>
              <c:layout>
                <c:manualLayout>
                  <c:x val="2.732822209165519E-2"/>
                  <c:y val="1.296296296296303E-2"/>
                </c:manualLayout>
              </c:layout>
              <c:showLegendKey val="1"/>
              <c:showVal val="1"/>
              <c:showCatName val="1"/>
              <c:showSerName val="1"/>
              <c:showPercent val="1"/>
              <c:showBubbleSize val="1"/>
            </c:dLbl>
            <c:dLbl>
              <c:idx val="17"/>
              <c:layout>
                <c:manualLayout>
                  <c:x val="1.3013439091264418E-3"/>
                  <c:y val="-2.2222222222222251E-2"/>
                </c:manualLayout>
              </c:layout>
              <c:showLegendKey val="1"/>
              <c:showVal val="1"/>
              <c:showCatName val="1"/>
              <c:showSerName val="1"/>
              <c:showPercent val="1"/>
              <c:showBubbleSize val="1"/>
            </c:dLbl>
            <c:txPr>
              <a:bodyPr/>
              <a:lstStyle/>
              <a:p>
                <a:pPr>
                  <a:defRPr sz="1600" baseline="0"/>
                </a:pPr>
                <a:endParaRPr lang="ru-RU"/>
              </a:p>
            </c:txPr>
            <c:showLegendKey val="1"/>
            <c:showVal val="1"/>
            <c:showCatName val="1"/>
            <c:showSerName val="1"/>
            <c:showPercent val="1"/>
            <c:showBubbleSize val="1"/>
            <c:showLeaderLines val="0"/>
          </c:dLbls>
          <c:trendline>
            <c:spPr>
              <a:ln>
                <a:gradFill>
                  <a:gsLst>
                    <a:gs pos="0">
                      <a:srgbClr val="C00000"/>
                    </a:gs>
                    <a:gs pos="50000">
                      <a:srgbClr val="5B9BD5">
                        <a:tint val="44500"/>
                        <a:satMod val="160000"/>
                      </a:srgbClr>
                    </a:gs>
                    <a:gs pos="100000">
                      <a:srgbClr val="5B9BD5">
                        <a:tint val="23500"/>
                        <a:satMod val="160000"/>
                      </a:srgbClr>
                    </a:gs>
                  </a:gsLst>
                  <a:lin ang="5400000" scaled="0"/>
                </a:gradFill>
              </a:ln>
            </c:spPr>
            <c:trendlineType val="linear"/>
            <c:dispRSqr val="1"/>
            <c:dispEq val="1"/>
            <c:trendlineLbl>
              <c:layout/>
              <c:numFmt formatCode="General" sourceLinked="0"/>
            </c:trendlineLbl>
          </c:trendline>
          <c:cat>
            <c:strRef>
              <c:f>Лист1!$A$2:$A$25</c:f>
              <c:strCache>
                <c:ptCount val="24"/>
                <c:pt idx="0">
                  <c:v>№ 1</c:v>
                </c:pt>
                <c:pt idx="1">
                  <c:v>№ 2</c:v>
                </c:pt>
                <c:pt idx="2">
                  <c:v>№ 3</c:v>
                </c:pt>
                <c:pt idx="3">
                  <c:v>№ 4</c:v>
                </c:pt>
                <c:pt idx="4">
                  <c:v>№ 5</c:v>
                </c:pt>
                <c:pt idx="5">
                  <c:v>№ 6 </c:v>
                </c:pt>
                <c:pt idx="6">
                  <c:v>№ 7</c:v>
                </c:pt>
                <c:pt idx="7">
                  <c:v>№ 8</c:v>
                </c:pt>
                <c:pt idx="8">
                  <c:v>№ 9</c:v>
                </c:pt>
                <c:pt idx="9">
                  <c:v>№ 10</c:v>
                </c:pt>
                <c:pt idx="10">
                  <c:v>№11</c:v>
                </c:pt>
                <c:pt idx="11">
                  <c:v>№ 12 </c:v>
                </c:pt>
                <c:pt idx="12">
                  <c:v>№ 13</c:v>
                </c:pt>
                <c:pt idx="13">
                  <c:v>№ 14</c:v>
                </c:pt>
                <c:pt idx="14">
                  <c:v>№ 15</c:v>
                </c:pt>
                <c:pt idx="15">
                  <c:v>№16</c:v>
                </c:pt>
                <c:pt idx="16">
                  <c:v>№17</c:v>
                </c:pt>
                <c:pt idx="17">
                  <c:v>№18</c:v>
                </c:pt>
                <c:pt idx="18">
                  <c:v>№ 19</c:v>
                </c:pt>
                <c:pt idx="19">
                  <c:v>№ 20</c:v>
                </c:pt>
                <c:pt idx="20">
                  <c:v>№ 21 </c:v>
                </c:pt>
                <c:pt idx="21">
                  <c:v>№ 22</c:v>
                </c:pt>
                <c:pt idx="22">
                  <c:v>№23</c:v>
                </c:pt>
                <c:pt idx="23">
                  <c:v>№24</c:v>
                </c:pt>
              </c:strCache>
            </c:strRef>
          </c:cat>
          <c:val>
            <c:numRef>
              <c:f>Лист1!$C$2:$C$25</c:f>
              <c:numCache>
                <c:formatCode>General</c:formatCode>
                <c:ptCount val="24"/>
                <c:pt idx="0">
                  <c:v>53</c:v>
                </c:pt>
                <c:pt idx="1">
                  <c:v>56</c:v>
                </c:pt>
                <c:pt idx="2">
                  <c:v>89</c:v>
                </c:pt>
                <c:pt idx="3">
                  <c:v>68</c:v>
                </c:pt>
                <c:pt idx="4">
                  <c:v>55</c:v>
                </c:pt>
                <c:pt idx="5">
                  <c:v>83</c:v>
                </c:pt>
                <c:pt idx="6">
                  <c:v>69</c:v>
                </c:pt>
                <c:pt idx="7">
                  <c:v>71</c:v>
                </c:pt>
                <c:pt idx="8">
                  <c:v>76</c:v>
                </c:pt>
                <c:pt idx="9">
                  <c:v>65</c:v>
                </c:pt>
                <c:pt idx="10">
                  <c:v>39</c:v>
                </c:pt>
                <c:pt idx="11">
                  <c:v>55</c:v>
                </c:pt>
                <c:pt idx="12">
                  <c:v>32</c:v>
                </c:pt>
                <c:pt idx="13">
                  <c:v>60</c:v>
                </c:pt>
                <c:pt idx="14">
                  <c:v>53</c:v>
                </c:pt>
                <c:pt idx="15">
                  <c:v>57</c:v>
                </c:pt>
                <c:pt idx="16">
                  <c:v>69</c:v>
                </c:pt>
                <c:pt idx="17">
                  <c:v>56</c:v>
                </c:pt>
                <c:pt idx="18">
                  <c:v>76</c:v>
                </c:pt>
                <c:pt idx="19">
                  <c:v>77</c:v>
                </c:pt>
                <c:pt idx="20">
                  <c:v>81</c:v>
                </c:pt>
                <c:pt idx="21">
                  <c:v>56</c:v>
                </c:pt>
                <c:pt idx="22">
                  <c:v>84</c:v>
                </c:pt>
                <c:pt idx="23">
                  <c:v>55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C00000"/>
                    </a:solidFill>
                  </a:ln>
                </c14:spPr>
              </c14:invertSolidFillFmt>
            </c:ext>
          </c:extLst>
        </c:ser>
        <c:dLbls>
          <c:showLegendKey val="0"/>
          <c:showVal val="0"/>
          <c:showCatName val="0"/>
          <c:showSerName val="0"/>
          <c:showPercent val="0"/>
          <c:showBubbleSize val="0"/>
        </c:dLbls>
        <c:gapWidth val="100"/>
        <c:axId val="284849664"/>
        <c:axId val="288433280"/>
      </c:barChart>
      <c:catAx>
        <c:axId val="284849664"/>
        <c:scaling>
          <c:orientation val="minMax"/>
        </c:scaling>
        <c:delete val="1"/>
        <c:axPos val="b"/>
        <c:majorTickMark val="cross"/>
        <c:minorTickMark val="cross"/>
        <c:tickLblPos val="nextTo"/>
        <c:crossAx val="288433280"/>
        <c:crosses val="autoZero"/>
        <c:auto val="1"/>
        <c:lblAlgn val="ctr"/>
        <c:lblOffset val="100"/>
        <c:noMultiLvlLbl val="1"/>
      </c:catAx>
      <c:valAx>
        <c:axId val="288433280"/>
        <c:scaling>
          <c:orientation val="minMax"/>
          <c:max val="100"/>
        </c:scaling>
        <c:delete val="1"/>
        <c:axPos val="l"/>
        <c:majorGridlines/>
        <c:numFmt formatCode="General" sourceLinked="1"/>
        <c:majorTickMark val="cross"/>
        <c:minorTickMark val="cross"/>
        <c:tickLblPos val="nextTo"/>
        <c:crossAx val="284849664"/>
        <c:crosses val="autoZero"/>
        <c:crossBetween val="between"/>
        <c:majorUnit val="20"/>
      </c:valAx>
    </c:plotArea>
    <c:legend>
      <c:legendPos val="r"/>
      <c:legendEntry>
        <c:idx val="2"/>
        <c:delete val="1"/>
      </c:legendEntry>
      <c:layout>
        <c:manualLayout>
          <c:xMode val="edge"/>
          <c:yMode val="edge"/>
          <c:x val="0.45794343396171505"/>
          <c:y val="0.17464916885389362"/>
          <c:w val="0.48340858243480966"/>
          <c:h val="0.12769101778944297"/>
        </c:manualLayout>
      </c:layout>
      <c:overlay val="1"/>
      <c:txPr>
        <a:bodyPr/>
        <a:lstStyle/>
        <a:p>
          <a:pPr>
            <a:defRPr baseline="0">
              <a:solidFill>
                <a:schemeClr val="tx1"/>
              </a:solidFill>
            </a:defRPr>
          </a:pPr>
          <a:endParaRPr lang="ru-RU"/>
        </a:p>
      </c:txPr>
    </c:legend>
    <c:plotVisOnly val="1"/>
    <c:dispBlanksAs val="zero"/>
    <c:showDLblsOverMax val="1"/>
  </c:chart>
  <c:txPr>
    <a:bodyPr/>
    <a:lstStyle/>
    <a:p>
      <a:pPr>
        <a:defRPr sz="1900" b="1" i="1" baseline="0">
          <a:solidFill>
            <a:schemeClr val="tx1"/>
          </a:solidFill>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autoTitleDeleted val="1"/>
    <c:plotArea>
      <c:layout>
        <c:manualLayout>
          <c:layoutTarget val="inner"/>
          <c:xMode val="edge"/>
          <c:yMode val="edge"/>
          <c:x val="6.0837827751660974E-2"/>
          <c:y val="0.38084164479440163"/>
          <c:w val="0.79499417059409716"/>
          <c:h val="0.56030023330417389"/>
        </c:manualLayout>
      </c:layout>
      <c:barChart>
        <c:barDir val="col"/>
        <c:grouping val="clustered"/>
        <c:varyColors val="1"/>
        <c:ser>
          <c:idx val="0"/>
          <c:order val="0"/>
          <c:tx>
            <c:strRef>
              <c:f>Лист1!$B$1</c:f>
              <c:strCache>
                <c:ptCount val="1"/>
                <c:pt idx="0">
                  <c:v>Столбец2</c:v>
                </c:pt>
              </c:strCache>
            </c:strRef>
          </c:tx>
          <c:invertIfNegative val="1"/>
          <c:dLbls>
            <c:txPr>
              <a:bodyPr/>
              <a:lstStyle/>
              <a:p>
                <a:pPr>
                  <a:defRPr sz="1600" baseline="0"/>
                </a:pPr>
                <a:endParaRPr lang="ru-RU"/>
              </a:p>
            </c:txPr>
            <c:showLegendKey val="1"/>
            <c:showVal val="1"/>
            <c:showCatName val="1"/>
            <c:showSerName val="1"/>
            <c:showPercent val="1"/>
            <c:showBubbleSize val="1"/>
            <c:showLeaderLines val="0"/>
          </c:dLbls>
          <c:cat>
            <c:numRef>
              <c:f>Лист1!$A$2:$A$27</c:f>
              <c:numCache>
                <c:formatCode>General</c:formatCode>
                <c:ptCount val="26"/>
                <c:pt idx="0">
                  <c:v>17</c:v>
                </c:pt>
                <c:pt idx="1">
                  <c:v>20</c:v>
                </c:pt>
                <c:pt idx="2">
                  <c:v>38</c:v>
                </c:pt>
                <c:pt idx="3">
                  <c:v>39</c:v>
                </c:pt>
                <c:pt idx="4">
                  <c:v>40</c:v>
                </c:pt>
                <c:pt idx="5">
                  <c:v>41</c:v>
                </c:pt>
                <c:pt idx="6">
                  <c:v>44</c:v>
                </c:pt>
                <c:pt idx="7">
                  <c:v>45</c:v>
                </c:pt>
                <c:pt idx="8">
                  <c:v>46</c:v>
                </c:pt>
                <c:pt idx="9">
                  <c:v>48</c:v>
                </c:pt>
                <c:pt idx="10">
                  <c:v>51</c:v>
                </c:pt>
                <c:pt idx="11">
                  <c:v>52</c:v>
                </c:pt>
                <c:pt idx="12">
                  <c:v>53</c:v>
                </c:pt>
                <c:pt idx="13">
                  <c:v>54</c:v>
                </c:pt>
                <c:pt idx="14">
                  <c:v>55</c:v>
                </c:pt>
                <c:pt idx="15">
                  <c:v>57</c:v>
                </c:pt>
                <c:pt idx="16">
                  <c:v>58</c:v>
                </c:pt>
                <c:pt idx="17">
                  <c:v>59</c:v>
                </c:pt>
                <c:pt idx="18">
                  <c:v>60</c:v>
                </c:pt>
                <c:pt idx="19">
                  <c:v>61</c:v>
                </c:pt>
                <c:pt idx="20">
                  <c:v>68</c:v>
                </c:pt>
                <c:pt idx="21">
                  <c:v>72</c:v>
                </c:pt>
                <c:pt idx="22">
                  <c:v>74</c:v>
                </c:pt>
                <c:pt idx="23">
                  <c:v>76</c:v>
                </c:pt>
                <c:pt idx="24">
                  <c:v>81</c:v>
                </c:pt>
                <c:pt idx="25">
                  <c:v>83</c:v>
                </c:pt>
              </c:numCache>
            </c:numRef>
          </c:cat>
          <c:val>
            <c:numRef>
              <c:f>Лист1!$B$2:$B$27</c:f>
              <c:numCache>
                <c:formatCode>General</c:formatCode>
                <c:ptCount val="26"/>
              </c:numCache>
            </c:numRef>
          </c:val>
        </c:ser>
        <c:ser>
          <c:idx val="1"/>
          <c:order val="1"/>
          <c:tx>
            <c:strRef>
              <c:f>Лист1!$C$1</c:f>
              <c:strCache>
                <c:ptCount val="1"/>
                <c:pt idx="0">
                  <c:v>Кол-во учащихся</c:v>
                </c:pt>
              </c:strCache>
            </c:strRef>
          </c:tx>
          <c:spPr>
            <a:solidFill>
              <a:srgbClr val="E04E20"/>
            </a:solidFill>
            <a:ln>
              <a:solidFill>
                <a:srgbClr val="C00000"/>
              </a:solidFill>
            </a:ln>
          </c:spPr>
          <c:invertIfNegative val="1"/>
          <c:dLbls>
            <c:dLbl>
              <c:idx val="8"/>
              <c:layout/>
              <c:spPr/>
              <c:txPr>
                <a:bodyPr/>
                <a:lstStyle/>
                <a:p>
                  <a:pPr>
                    <a:defRPr sz="1600" baseline="0"/>
                  </a:pPr>
                  <a:endParaRPr lang="ru-RU"/>
                </a:p>
              </c:txPr>
              <c:showLegendKey val="1"/>
              <c:showVal val="1"/>
              <c:showCatName val="1"/>
              <c:showSerName val="1"/>
              <c:showPercent val="1"/>
              <c:showBubbleSize val="1"/>
            </c:dLbl>
            <c:dLbl>
              <c:idx val="14"/>
              <c:layout/>
              <c:spPr/>
              <c:txPr>
                <a:bodyPr/>
                <a:lstStyle/>
                <a:p>
                  <a:pPr>
                    <a:defRPr sz="1600" baseline="0"/>
                  </a:pPr>
                  <a:endParaRPr lang="ru-RU"/>
                </a:p>
              </c:txPr>
              <c:showLegendKey val="1"/>
              <c:showVal val="1"/>
              <c:showCatName val="1"/>
              <c:showSerName val="1"/>
              <c:showPercent val="1"/>
              <c:showBubbleSize val="1"/>
            </c:dLbl>
            <c:dLblPos val="outEnd"/>
            <c:showLegendKey val="1"/>
            <c:showVal val="1"/>
            <c:showCatName val="1"/>
            <c:showSerName val="1"/>
            <c:showPercent val="1"/>
            <c:showBubbleSize val="1"/>
            <c:showLeaderLines val="0"/>
          </c:dLbls>
          <c:trendline>
            <c:spPr>
              <a:ln>
                <a:gradFill>
                  <a:gsLst>
                    <a:gs pos="0">
                      <a:srgbClr val="C00000"/>
                    </a:gs>
                    <a:gs pos="50000">
                      <a:srgbClr val="5B9BD5">
                        <a:tint val="44500"/>
                        <a:satMod val="160000"/>
                      </a:srgbClr>
                    </a:gs>
                    <a:gs pos="100000">
                      <a:srgbClr val="5B9BD5">
                        <a:tint val="23500"/>
                        <a:satMod val="160000"/>
                      </a:srgbClr>
                    </a:gs>
                  </a:gsLst>
                  <a:lin ang="5400000" scaled="0"/>
                </a:gradFill>
              </a:ln>
            </c:spPr>
            <c:trendlineType val="linear"/>
            <c:dispRSqr val="1"/>
            <c:dispEq val="1"/>
            <c:trendlineLbl>
              <c:layout/>
              <c:numFmt formatCode="General" sourceLinked="0"/>
            </c:trendlineLbl>
          </c:trendline>
          <c:cat>
            <c:numRef>
              <c:f>Лист1!$A$2:$A$27</c:f>
              <c:numCache>
                <c:formatCode>General</c:formatCode>
                <c:ptCount val="26"/>
                <c:pt idx="0">
                  <c:v>17</c:v>
                </c:pt>
                <c:pt idx="1">
                  <c:v>20</c:v>
                </c:pt>
                <c:pt idx="2">
                  <c:v>38</c:v>
                </c:pt>
                <c:pt idx="3">
                  <c:v>39</c:v>
                </c:pt>
                <c:pt idx="4">
                  <c:v>40</c:v>
                </c:pt>
                <c:pt idx="5">
                  <c:v>41</c:v>
                </c:pt>
                <c:pt idx="6">
                  <c:v>44</c:v>
                </c:pt>
                <c:pt idx="7">
                  <c:v>45</c:v>
                </c:pt>
                <c:pt idx="8">
                  <c:v>46</c:v>
                </c:pt>
                <c:pt idx="9">
                  <c:v>48</c:v>
                </c:pt>
                <c:pt idx="10">
                  <c:v>51</c:v>
                </c:pt>
                <c:pt idx="11">
                  <c:v>52</c:v>
                </c:pt>
                <c:pt idx="12">
                  <c:v>53</c:v>
                </c:pt>
                <c:pt idx="13">
                  <c:v>54</c:v>
                </c:pt>
                <c:pt idx="14">
                  <c:v>55</c:v>
                </c:pt>
                <c:pt idx="15">
                  <c:v>57</c:v>
                </c:pt>
                <c:pt idx="16">
                  <c:v>58</c:v>
                </c:pt>
                <c:pt idx="17">
                  <c:v>59</c:v>
                </c:pt>
                <c:pt idx="18">
                  <c:v>60</c:v>
                </c:pt>
                <c:pt idx="19">
                  <c:v>61</c:v>
                </c:pt>
                <c:pt idx="20">
                  <c:v>68</c:v>
                </c:pt>
                <c:pt idx="21">
                  <c:v>72</c:v>
                </c:pt>
                <c:pt idx="22">
                  <c:v>74</c:v>
                </c:pt>
                <c:pt idx="23">
                  <c:v>76</c:v>
                </c:pt>
                <c:pt idx="24">
                  <c:v>81</c:v>
                </c:pt>
                <c:pt idx="25">
                  <c:v>83</c:v>
                </c:pt>
              </c:numCache>
            </c:numRef>
          </c:cat>
          <c:val>
            <c:numRef>
              <c:f>Лист1!$C$2:$C$27</c:f>
              <c:numCache>
                <c:formatCode>General</c:formatCode>
                <c:ptCount val="26"/>
                <c:pt idx="0">
                  <c:v>1</c:v>
                </c:pt>
                <c:pt idx="1">
                  <c:v>1</c:v>
                </c:pt>
                <c:pt idx="2">
                  <c:v>1</c:v>
                </c:pt>
                <c:pt idx="3">
                  <c:v>2</c:v>
                </c:pt>
                <c:pt idx="4">
                  <c:v>2</c:v>
                </c:pt>
                <c:pt idx="5">
                  <c:v>3</c:v>
                </c:pt>
                <c:pt idx="6">
                  <c:v>1</c:v>
                </c:pt>
                <c:pt idx="7">
                  <c:v>1</c:v>
                </c:pt>
                <c:pt idx="8">
                  <c:v>3</c:v>
                </c:pt>
                <c:pt idx="9">
                  <c:v>3</c:v>
                </c:pt>
                <c:pt idx="10">
                  <c:v>1</c:v>
                </c:pt>
                <c:pt idx="11">
                  <c:v>4</c:v>
                </c:pt>
                <c:pt idx="12">
                  <c:v>4</c:v>
                </c:pt>
                <c:pt idx="13">
                  <c:v>4</c:v>
                </c:pt>
                <c:pt idx="14">
                  <c:v>2</c:v>
                </c:pt>
                <c:pt idx="15">
                  <c:v>4</c:v>
                </c:pt>
                <c:pt idx="16">
                  <c:v>2</c:v>
                </c:pt>
                <c:pt idx="17">
                  <c:v>4</c:v>
                </c:pt>
                <c:pt idx="18">
                  <c:v>2</c:v>
                </c:pt>
                <c:pt idx="19">
                  <c:v>4</c:v>
                </c:pt>
                <c:pt idx="20">
                  <c:v>3</c:v>
                </c:pt>
                <c:pt idx="21">
                  <c:v>3</c:v>
                </c:pt>
                <c:pt idx="22">
                  <c:v>1</c:v>
                </c:pt>
                <c:pt idx="23">
                  <c:v>1</c:v>
                </c:pt>
                <c:pt idx="24">
                  <c:v>2</c:v>
                </c:pt>
                <c:pt idx="25">
                  <c:v>1</c:v>
                </c:pt>
              </c:numCache>
            </c:numRef>
          </c:val>
          <c:extLst>
            <c:ext xmlns:c14="http://schemas.microsoft.com/office/drawing/2007/8/2/chart" uri="{6F2FDCE9-48DA-4B69-8628-5D25D57E5C99}">
              <c14:invertSolidFillFmt>
                <c14:spPr xmlns:c14="http://schemas.microsoft.com/office/drawing/2007/8/2/chart">
                  <a:solidFill>
                    <a:srgbClr val="FFFFFF"/>
                  </a:solidFill>
                  <a:ln>
                    <a:solidFill>
                      <a:srgbClr val="C00000"/>
                    </a:solidFill>
                  </a:ln>
                </c14:spPr>
              </c14:invertSolidFillFmt>
            </c:ext>
          </c:extLst>
        </c:ser>
        <c:dLbls>
          <c:showLegendKey val="0"/>
          <c:showVal val="0"/>
          <c:showCatName val="0"/>
          <c:showSerName val="0"/>
          <c:showPercent val="0"/>
          <c:showBubbleSize val="0"/>
        </c:dLbls>
        <c:gapWidth val="100"/>
        <c:axId val="284953984"/>
        <c:axId val="287888512"/>
      </c:barChart>
      <c:catAx>
        <c:axId val="284953984"/>
        <c:scaling>
          <c:orientation val="minMax"/>
        </c:scaling>
        <c:delete val="1"/>
        <c:axPos val="b"/>
        <c:numFmt formatCode="General" sourceLinked="1"/>
        <c:majorTickMark val="cross"/>
        <c:minorTickMark val="cross"/>
        <c:tickLblPos val="nextTo"/>
        <c:crossAx val="287888512"/>
        <c:crosses val="autoZero"/>
        <c:auto val="1"/>
        <c:lblAlgn val="ctr"/>
        <c:lblOffset val="100"/>
        <c:noMultiLvlLbl val="1"/>
      </c:catAx>
      <c:valAx>
        <c:axId val="287888512"/>
        <c:scaling>
          <c:orientation val="minMax"/>
          <c:max val="5"/>
          <c:min val="0"/>
        </c:scaling>
        <c:delete val="1"/>
        <c:axPos val="l"/>
        <c:majorGridlines/>
        <c:numFmt formatCode="General" sourceLinked="1"/>
        <c:majorTickMark val="cross"/>
        <c:minorTickMark val="cross"/>
        <c:tickLblPos val="nextTo"/>
        <c:crossAx val="284953984"/>
        <c:crosses val="autoZero"/>
        <c:crossBetween val="between"/>
        <c:majorUnit val="1"/>
        <c:minorUnit val="1"/>
      </c:valAx>
    </c:plotArea>
    <c:legend>
      <c:legendPos val="r"/>
      <c:legendEntry>
        <c:idx val="0"/>
        <c:delete val="1"/>
      </c:legendEntry>
      <c:legendEntry>
        <c:idx val="2"/>
        <c:delete val="1"/>
      </c:legendEntry>
      <c:layout>
        <c:manualLayout>
          <c:xMode val="edge"/>
          <c:yMode val="edge"/>
          <c:x val="0.66615845942194563"/>
          <c:y val="0.30798250218722828"/>
          <c:w val="0.22704383233690059"/>
          <c:h val="9.0653980752405966E-2"/>
        </c:manualLayout>
      </c:layout>
      <c:overlay val="1"/>
      <c:txPr>
        <a:bodyPr/>
        <a:lstStyle/>
        <a:p>
          <a:pPr>
            <a:defRPr baseline="0">
              <a:solidFill>
                <a:schemeClr val="tx1"/>
              </a:solidFill>
            </a:defRPr>
          </a:pPr>
          <a:endParaRPr lang="ru-RU"/>
        </a:p>
      </c:txPr>
    </c:legend>
    <c:plotVisOnly val="1"/>
    <c:dispBlanksAs val="zero"/>
    <c:showDLblsOverMax val="1"/>
  </c:chart>
  <c:txPr>
    <a:bodyPr/>
    <a:lstStyle/>
    <a:p>
      <a:pPr algn="ctr">
        <a:defRPr sz="1900" b="1" i="1" baseline="0">
          <a:solidFill>
            <a:schemeClr val="tx1"/>
          </a:solidFill>
        </a:defRPr>
      </a:pPr>
      <a:endParaRPr lang="ru-RU"/>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autoTitleDeleted val="1"/>
    <c:plotArea>
      <c:layout>
        <c:manualLayout>
          <c:layoutTarget val="inner"/>
          <c:xMode val="edge"/>
          <c:yMode val="edge"/>
          <c:x val="6.8051615795604065E-2"/>
          <c:y val="2.3616257021022002E-2"/>
          <c:w val="0.72097273078583013"/>
          <c:h val="0.88035846899241699"/>
        </c:manualLayout>
      </c:layout>
      <c:barChart>
        <c:barDir val="col"/>
        <c:grouping val="clustered"/>
        <c:varyColors val="1"/>
        <c:ser>
          <c:idx val="0"/>
          <c:order val="0"/>
          <c:tx>
            <c:strRef>
              <c:f>Лист1!$B$1</c:f>
              <c:strCache>
                <c:ptCount val="1"/>
                <c:pt idx="0">
                  <c:v>не справились %</c:v>
                </c:pt>
              </c:strCache>
            </c:strRef>
          </c:tx>
          <c:spPr>
            <a:solidFill>
              <a:srgbClr val="FF0000"/>
            </a:solidFill>
          </c:spPr>
          <c:invertIfNegative val="1"/>
          <c:dLbls>
            <c:dLbl>
              <c:idx val="1"/>
              <c:layout/>
              <c:tx>
                <c:rich>
                  <a:bodyPr/>
                  <a:lstStyle/>
                  <a:p>
                    <a:r>
                      <a:rPr lang="en-US" b="1" i="0" baseline="0" dirty="0"/>
                      <a:t>11,4</a:t>
                    </a:r>
                  </a:p>
                </c:rich>
              </c:tx>
              <c:showLegendKey val="1"/>
              <c:showVal val="1"/>
              <c:showCatName val="1"/>
              <c:showSerName val="1"/>
              <c:showPercent val="1"/>
              <c:showBubbleSize val="1"/>
            </c:dLbl>
            <c:spPr>
              <a:noFill/>
            </c:spPr>
            <c:txPr>
              <a:bodyPr/>
              <a:lstStyle/>
              <a:p>
                <a:pPr>
                  <a:defRPr b="1" i="0" baseline="0"/>
                </a:pPr>
                <a:endParaRPr lang="ru-RU"/>
              </a:p>
            </c:txPr>
            <c:showLegendKey val="1"/>
            <c:showVal val="1"/>
            <c:showCatName val="1"/>
            <c:showSerName val="1"/>
            <c:showPercent val="1"/>
            <c:showBubbleSize val="1"/>
            <c:showLeaderLines val="0"/>
          </c:dLbls>
          <c:cat>
            <c:strRef>
              <c:f>Лист1!$A$2:$A$10</c:f>
              <c:strCache>
                <c:ptCount val="7"/>
                <c:pt idx="0">
                  <c:v>№ 5</c:v>
                </c:pt>
                <c:pt idx="1">
                  <c:v>№ 11</c:v>
                </c:pt>
                <c:pt idx="2">
                  <c:v>№ 16</c:v>
                </c:pt>
                <c:pt idx="3">
                  <c:v>№ 25</c:v>
                </c:pt>
                <c:pt idx="4">
                  <c:v>№ 26</c:v>
                </c:pt>
                <c:pt idx="5">
                  <c:v>№ 27</c:v>
                </c:pt>
                <c:pt idx="6">
                  <c:v>№ 28</c:v>
                </c:pt>
              </c:strCache>
            </c:strRef>
          </c:cat>
          <c:val>
            <c:numRef>
              <c:f>Лист1!$B$2:$B$10</c:f>
              <c:numCache>
                <c:formatCode>General</c:formatCode>
                <c:ptCount val="8"/>
                <c:pt idx="0">
                  <c:v>45</c:v>
                </c:pt>
                <c:pt idx="1">
                  <c:v>61</c:v>
                </c:pt>
                <c:pt idx="2">
                  <c:v>43</c:v>
                </c:pt>
                <c:pt idx="3">
                  <c:v>50</c:v>
                </c:pt>
                <c:pt idx="4">
                  <c:v>60</c:v>
                </c:pt>
                <c:pt idx="5">
                  <c:v>75</c:v>
                </c:pt>
                <c:pt idx="6">
                  <c:v>89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Лист1!$C$1</c:f>
              <c:strCache>
                <c:ptCount val="1"/>
                <c:pt idx="0">
                  <c:v>% справились %</c:v>
                </c:pt>
              </c:strCache>
            </c:strRef>
          </c:tx>
          <c:spPr>
            <a:solidFill>
              <a:srgbClr val="0070C0"/>
            </a:solidFill>
          </c:spPr>
          <c:invertIfNegative val="1"/>
          <c:dLbls>
            <c:txPr>
              <a:bodyPr/>
              <a:lstStyle/>
              <a:p>
                <a:pPr>
                  <a:defRPr b="1" i="0" baseline="0"/>
                </a:pPr>
                <a:endParaRPr lang="ru-RU"/>
              </a:p>
            </c:txPr>
            <c:showLegendKey val="1"/>
            <c:showVal val="1"/>
            <c:showCatName val="1"/>
            <c:showSerName val="1"/>
            <c:showPercent val="1"/>
            <c:showBubbleSize val="1"/>
            <c:showLeaderLines val="0"/>
          </c:dLbls>
          <c:cat>
            <c:strRef>
              <c:f>Лист1!$A$2:$A$10</c:f>
              <c:strCache>
                <c:ptCount val="7"/>
                <c:pt idx="0">
                  <c:v>№ 5</c:v>
                </c:pt>
                <c:pt idx="1">
                  <c:v>№ 11</c:v>
                </c:pt>
                <c:pt idx="2">
                  <c:v>№ 16</c:v>
                </c:pt>
                <c:pt idx="3">
                  <c:v>№ 25</c:v>
                </c:pt>
                <c:pt idx="4">
                  <c:v>№ 26</c:v>
                </c:pt>
                <c:pt idx="5">
                  <c:v>№ 27</c:v>
                </c:pt>
                <c:pt idx="6">
                  <c:v>№ 28</c:v>
                </c:pt>
              </c:strCache>
            </c:strRef>
          </c:cat>
          <c:val>
            <c:numRef>
              <c:f>Лист1!$C$2:$C$10</c:f>
              <c:numCache>
                <c:formatCode>General</c:formatCode>
                <c:ptCount val="8"/>
                <c:pt idx="0">
                  <c:v>55</c:v>
                </c:pt>
                <c:pt idx="1">
                  <c:v>39</c:v>
                </c:pt>
                <c:pt idx="2">
                  <c:v>57</c:v>
                </c:pt>
                <c:pt idx="3">
                  <c:v>50</c:v>
                </c:pt>
                <c:pt idx="4">
                  <c:v>40</c:v>
                </c:pt>
                <c:pt idx="5">
                  <c:v>25</c:v>
                </c:pt>
                <c:pt idx="6">
                  <c:v>11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295608704"/>
        <c:axId val="295610240"/>
      </c:barChart>
      <c:catAx>
        <c:axId val="295608704"/>
        <c:scaling>
          <c:orientation val="minMax"/>
        </c:scaling>
        <c:delete val="1"/>
        <c:axPos val="b"/>
        <c:majorTickMark val="cross"/>
        <c:minorTickMark val="cross"/>
        <c:tickLblPos val="nextTo"/>
        <c:crossAx val="295610240"/>
        <c:crosses val="autoZero"/>
        <c:auto val="1"/>
        <c:lblAlgn val="ctr"/>
        <c:lblOffset val="100"/>
        <c:noMultiLvlLbl val="1"/>
      </c:catAx>
      <c:valAx>
        <c:axId val="295610240"/>
        <c:scaling>
          <c:orientation val="minMax"/>
        </c:scaling>
        <c:delete val="1"/>
        <c:axPos val="l"/>
        <c:majorGridlines/>
        <c:numFmt formatCode="General" sourceLinked="1"/>
        <c:majorTickMark val="cross"/>
        <c:minorTickMark val="cross"/>
        <c:tickLblPos val="nextTo"/>
        <c:crossAx val="295608704"/>
        <c:crosses val="autoZero"/>
        <c:crossBetween val="between"/>
      </c:valAx>
    </c:plotArea>
    <c:legend>
      <c:legendPos val="r"/>
      <c:layout/>
      <c:overlay val="1"/>
    </c:legend>
    <c:plotVisOnly val="1"/>
    <c:dispBlanksAs val="zero"/>
    <c:showDLblsOverMax val="1"/>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autoTitleDeleted val="1"/>
    <c:plotArea>
      <c:layout/>
      <c:barChart>
        <c:barDir val="col"/>
        <c:grouping val="clustered"/>
        <c:varyColors val="1"/>
        <c:ser>
          <c:idx val="0"/>
          <c:order val="0"/>
          <c:tx>
            <c:strRef>
              <c:f>Лист1!$B$1</c:f>
              <c:strCache>
                <c:ptCount val="1"/>
                <c:pt idx="0">
                  <c:v>% не справившихся </c:v>
                </c:pt>
              </c:strCache>
            </c:strRef>
          </c:tx>
          <c:invertIfNegative val="1"/>
          <c:dLbls>
            <c:txPr>
              <a:bodyPr/>
              <a:lstStyle/>
              <a:p>
                <a:pPr>
                  <a:defRPr b="1" i="0" baseline="0"/>
                </a:pPr>
                <a:endParaRPr lang="ru-RU"/>
              </a:p>
            </c:txPr>
            <c:showLegendKey val="1"/>
            <c:showVal val="1"/>
            <c:showCatName val="1"/>
            <c:showSerName val="1"/>
            <c:showPercent val="1"/>
            <c:showBubbleSize val="1"/>
            <c:showLeaderLines val="0"/>
          </c:dLbls>
          <c:cat>
            <c:strRef>
              <c:f>Лист1!$A$2:$A$5</c:f>
              <c:strCache>
                <c:ptCount val="4"/>
                <c:pt idx="0">
                  <c:v>№ 29</c:v>
                </c:pt>
                <c:pt idx="1">
                  <c:v>№ 30</c:v>
                </c:pt>
                <c:pt idx="2">
                  <c:v>№ 31</c:v>
                </c:pt>
                <c:pt idx="3">
                  <c:v>№ 32</c:v>
                </c:pt>
              </c:strCache>
            </c:strRef>
          </c:cat>
          <c:val>
            <c:numRef>
              <c:f>Лист1!$B$2:$B$5</c:f>
              <c:numCache>
                <c:formatCode>General</c:formatCode>
                <c:ptCount val="4"/>
                <c:pt idx="0">
                  <c:v>97</c:v>
                </c:pt>
                <c:pt idx="1">
                  <c:v>95</c:v>
                </c:pt>
                <c:pt idx="2">
                  <c:v>93</c:v>
                </c:pt>
                <c:pt idx="3">
                  <c:v>70</c:v>
                </c:pt>
              </c:numCache>
            </c:numRef>
          </c:val>
        </c:ser>
        <c:ser>
          <c:idx val="1"/>
          <c:order val="1"/>
          <c:tx>
            <c:strRef>
              <c:f>Лист1!$C$1</c:f>
              <c:strCache>
                <c:ptCount val="1"/>
                <c:pt idx="0">
                  <c:v>% справившихся</c:v>
                </c:pt>
              </c:strCache>
            </c:strRef>
          </c:tx>
          <c:invertIfNegative val="1"/>
          <c:dLbls>
            <c:dLbl>
              <c:idx val="0"/>
              <c:spPr/>
              <c:txPr>
                <a:bodyPr/>
                <a:lstStyle/>
                <a:p>
                  <a:pPr>
                    <a:defRPr b="1" i="0" baseline="0"/>
                  </a:pPr>
                  <a:endParaRPr lang="ru-RU"/>
                </a:p>
              </c:txPr>
              <c:showLegendKey val="1"/>
              <c:showVal val="1"/>
              <c:showCatName val="1"/>
              <c:showSerName val="1"/>
              <c:showPercent val="1"/>
              <c:showBubbleSize val="1"/>
            </c:dLbl>
            <c:dLbl>
              <c:idx val="1"/>
              <c:spPr/>
              <c:txPr>
                <a:bodyPr/>
                <a:lstStyle/>
                <a:p>
                  <a:pPr>
                    <a:defRPr b="1" i="0" baseline="0"/>
                  </a:pPr>
                  <a:endParaRPr lang="ru-RU"/>
                </a:p>
              </c:txPr>
              <c:showLegendKey val="1"/>
              <c:showVal val="1"/>
              <c:showCatName val="1"/>
              <c:showSerName val="1"/>
              <c:showPercent val="1"/>
              <c:showBubbleSize val="1"/>
            </c:dLbl>
            <c:dLbl>
              <c:idx val="2"/>
              <c:spPr/>
              <c:txPr>
                <a:bodyPr/>
                <a:lstStyle/>
                <a:p>
                  <a:pPr>
                    <a:defRPr b="1" i="0" baseline="0"/>
                  </a:pPr>
                  <a:endParaRPr lang="ru-RU"/>
                </a:p>
              </c:txPr>
              <c:showLegendKey val="1"/>
              <c:showVal val="1"/>
              <c:showCatName val="1"/>
              <c:showSerName val="1"/>
              <c:showPercent val="1"/>
              <c:showBubbleSize val="1"/>
            </c:dLbl>
            <c:dLbl>
              <c:idx val="3"/>
              <c:layout/>
              <c:tx>
                <c:rich>
                  <a:bodyPr/>
                  <a:lstStyle/>
                  <a:p>
                    <a:pPr>
                      <a:defRPr/>
                    </a:pPr>
                    <a:r>
                      <a:rPr lang="ru-RU" b="1" i="0" baseline="0" dirty="0" smtClean="0"/>
                      <a:t>30</a:t>
                    </a:r>
                    <a:endParaRPr lang="en-US" b="1" i="0" baseline="0" dirty="0"/>
                  </a:p>
                </c:rich>
              </c:tx>
              <c:spPr/>
              <c:showLegendKey val="1"/>
              <c:showVal val="1"/>
              <c:showCatName val="1"/>
              <c:showSerName val="1"/>
              <c:showPercent val="1"/>
              <c:showBubbleSize val="1"/>
            </c:dLbl>
            <c:txPr>
              <a:bodyPr/>
              <a:lstStyle/>
              <a:p>
                <a:pPr>
                  <a:defRPr b="1" i="1" normalizeH="1" baseline="0"/>
                </a:pPr>
                <a:endParaRPr lang="ru-RU"/>
              </a:p>
            </c:txPr>
            <c:showLegendKey val="1"/>
            <c:showVal val="1"/>
            <c:showCatName val="1"/>
            <c:showSerName val="1"/>
            <c:showPercent val="1"/>
            <c:showBubbleSize val="1"/>
            <c:showLeaderLines val="0"/>
          </c:dLbls>
          <c:cat>
            <c:strRef>
              <c:f>Лист1!$A$2:$A$5</c:f>
              <c:strCache>
                <c:ptCount val="4"/>
                <c:pt idx="0">
                  <c:v>№ 29</c:v>
                </c:pt>
                <c:pt idx="1">
                  <c:v>№ 30</c:v>
                </c:pt>
                <c:pt idx="2">
                  <c:v>№ 31</c:v>
                </c:pt>
                <c:pt idx="3">
                  <c:v>№ 32</c:v>
                </c:pt>
              </c:strCache>
            </c:strRef>
          </c:cat>
          <c:val>
            <c:numRef>
              <c:f>Лист1!$C$2:$C$5</c:f>
              <c:numCache>
                <c:formatCode>General</c:formatCode>
                <c:ptCount val="4"/>
                <c:pt idx="0">
                  <c:v>3</c:v>
                </c:pt>
                <c:pt idx="1">
                  <c:v>5</c:v>
                </c:pt>
                <c:pt idx="2">
                  <c:v>7</c:v>
                </c:pt>
                <c:pt idx="3">
                  <c:v>30</c:v>
                </c:pt>
              </c:numCache>
            </c:numRef>
          </c:val>
        </c:ser>
        <c:dLbls>
          <c:showLegendKey val="0"/>
          <c:showVal val="0"/>
          <c:showCatName val="0"/>
          <c:showSerName val="0"/>
          <c:showPercent val="0"/>
          <c:showBubbleSize val="0"/>
        </c:dLbls>
        <c:gapWidth val="150"/>
        <c:axId val="286500352"/>
        <c:axId val="286501888"/>
      </c:barChart>
      <c:catAx>
        <c:axId val="286500352"/>
        <c:scaling>
          <c:orientation val="minMax"/>
        </c:scaling>
        <c:delete val="1"/>
        <c:axPos val="b"/>
        <c:majorTickMark val="cross"/>
        <c:minorTickMark val="cross"/>
        <c:tickLblPos val="nextTo"/>
        <c:crossAx val="286501888"/>
        <c:crosses val="autoZero"/>
        <c:auto val="1"/>
        <c:lblAlgn val="ctr"/>
        <c:lblOffset val="100"/>
        <c:noMultiLvlLbl val="1"/>
      </c:catAx>
      <c:valAx>
        <c:axId val="286501888"/>
        <c:scaling>
          <c:orientation val="minMax"/>
        </c:scaling>
        <c:delete val="1"/>
        <c:axPos val="l"/>
        <c:majorGridlines/>
        <c:numFmt formatCode="General" sourceLinked="1"/>
        <c:majorTickMark val="cross"/>
        <c:minorTickMark val="cross"/>
        <c:tickLblPos val="nextTo"/>
        <c:crossAx val="286500352"/>
        <c:crosses val="autoZero"/>
        <c:crossBetween val="between"/>
      </c:valAx>
    </c:plotArea>
    <c:legend>
      <c:legendPos val="r"/>
      <c:layout/>
      <c:overlay val="1"/>
    </c:legend>
    <c:plotVisOnly val="1"/>
    <c:dispBlanksAs val="zero"/>
    <c:showDLblsOverMax val="1"/>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roundedCorners val="1"/>
  <c:style val="2"/>
  <c:chart>
    <c:autoTitleDeleted val="1"/>
    <c:plotArea>
      <c:layout/>
      <c:barChart>
        <c:barDir val="col"/>
        <c:grouping val="clustered"/>
        <c:varyColors val="1"/>
        <c:ser>
          <c:idx val="0"/>
          <c:order val="0"/>
          <c:tx>
            <c:strRef>
              <c:f>Лист1!$B$1</c:f>
              <c:strCache>
                <c:ptCount val="1"/>
                <c:pt idx="0">
                  <c:v>2020</c:v>
                </c:pt>
              </c:strCache>
            </c:strRef>
          </c:tx>
          <c:invertIfNegative val="1"/>
          <c:dLbls>
            <c:dLbl>
              <c:idx val="1"/>
              <c:layout>
                <c:manualLayout>
                  <c:x val="3.4302259627590898E-2"/>
                  <c:y val="-3.1224882812534948E-2"/>
                </c:manualLayout>
              </c:layout>
              <c:showLegendKey val="1"/>
              <c:showVal val="1"/>
              <c:showCatName val="1"/>
              <c:showSerName val="1"/>
              <c:showPercent val="1"/>
              <c:showBubbleSize val="1"/>
            </c:dLbl>
            <c:dLbl>
              <c:idx val="2"/>
              <c:layout>
                <c:manualLayout>
                  <c:x val="-1.0914355336051661E-2"/>
                  <c:y val="-3.1224659300299398E-2"/>
                </c:manualLayout>
              </c:layout>
              <c:showLegendKey val="1"/>
              <c:showVal val="1"/>
              <c:showCatName val="1"/>
              <c:showSerName val="1"/>
              <c:showPercent val="1"/>
              <c:showBubbleSize val="1"/>
            </c:dLbl>
            <c:dLbl>
              <c:idx val="7"/>
              <c:layout>
                <c:manualLayout>
                  <c:x val="-1.09143553360516E-2"/>
                  <c:y val="-1.1354421563745254E-2"/>
                </c:manualLayout>
              </c:layout>
              <c:showLegendKey val="1"/>
              <c:showVal val="1"/>
              <c:showCatName val="1"/>
              <c:showSerName val="1"/>
              <c:showPercent val="1"/>
              <c:showBubbleSize val="1"/>
            </c:dLbl>
            <c:dLbl>
              <c:idx val="8"/>
              <c:layout>
                <c:manualLayout>
                  <c:x val="-1.24735489554876E-2"/>
                  <c:y val="-5.6772107818726329E-3"/>
                </c:manualLayout>
              </c:layout>
              <c:showLegendKey val="1"/>
              <c:showVal val="1"/>
              <c:showCatName val="1"/>
              <c:showSerName val="1"/>
              <c:showPercent val="1"/>
              <c:showBubbleSize val="1"/>
            </c:dLbl>
            <c:dLbl>
              <c:idx val="9"/>
              <c:layout>
                <c:manualLayout>
                  <c:x val="3.118387238871906E-3"/>
                  <c:y val="-2.5547448518426857E-2"/>
                </c:manualLayout>
              </c:layout>
              <c:showLegendKey val="1"/>
              <c:showVal val="1"/>
              <c:showCatName val="1"/>
              <c:showSerName val="1"/>
              <c:showPercent val="1"/>
              <c:showBubbleSize val="1"/>
            </c:dLbl>
            <c:txPr>
              <a:bodyPr/>
              <a:lstStyle/>
              <a:p>
                <a:pPr>
                  <a:defRPr sz="1200" b="1"/>
                </a:pPr>
                <a:endParaRPr lang="ru-RU"/>
              </a:p>
            </c:txPr>
            <c:showLegendKey val="1"/>
            <c:showVal val="1"/>
            <c:showCatName val="1"/>
            <c:showSerName val="1"/>
            <c:showPercent val="1"/>
            <c:showBubbleSize val="1"/>
            <c:showLeaderLines val="0"/>
          </c:dLbls>
          <c:cat>
            <c:strRef>
              <c:f>Лист1!$A$2:$A$16</c:f>
              <c:strCache>
                <c:ptCount val="10"/>
                <c:pt idx="0">
                  <c:v>№1</c:v>
                </c:pt>
                <c:pt idx="1">
                  <c:v>№2</c:v>
                </c:pt>
                <c:pt idx="2">
                  <c:v>№3</c:v>
                </c:pt>
                <c:pt idx="3">
                  <c:v>№4</c:v>
                </c:pt>
                <c:pt idx="4">
                  <c:v>№7</c:v>
                </c:pt>
                <c:pt idx="5">
                  <c:v>№9</c:v>
                </c:pt>
                <c:pt idx="6">
                  <c:v>№22</c:v>
                </c:pt>
                <c:pt idx="7">
                  <c:v>№24</c:v>
                </c:pt>
                <c:pt idx="8">
                  <c:v>№25</c:v>
                </c:pt>
                <c:pt idx="9">
                  <c:v>№33</c:v>
                </c:pt>
              </c:strCache>
            </c:strRef>
          </c:cat>
          <c:val>
            <c:numRef>
              <c:f>Лист1!$B$2:$B$16</c:f>
              <c:numCache>
                <c:formatCode>General</c:formatCode>
                <c:ptCount val="15"/>
                <c:pt idx="0">
                  <c:v>60.6</c:v>
                </c:pt>
                <c:pt idx="1">
                  <c:v>58.94</c:v>
                </c:pt>
                <c:pt idx="2">
                  <c:v>47.5</c:v>
                </c:pt>
                <c:pt idx="3">
                  <c:v>43.7</c:v>
                </c:pt>
                <c:pt idx="4">
                  <c:v>42</c:v>
                </c:pt>
                <c:pt idx="5">
                  <c:v>35.5</c:v>
                </c:pt>
                <c:pt idx="6">
                  <c:v>57.6</c:v>
                </c:pt>
                <c:pt idx="7">
                  <c:v>43.5</c:v>
                </c:pt>
                <c:pt idx="8">
                  <c:v>55.83</c:v>
                </c:pt>
                <c:pt idx="9">
                  <c:v>48.83</c:v>
                </c:pt>
              </c:numCache>
            </c:numRef>
          </c:val>
        </c:ser>
        <c:ser>
          <c:idx val="1"/>
          <c:order val="1"/>
          <c:tx>
            <c:strRef>
              <c:f>Лист1!$C$1</c:f>
              <c:strCache>
                <c:ptCount val="1"/>
                <c:pt idx="0">
                  <c:v>2021</c:v>
                </c:pt>
              </c:strCache>
            </c:strRef>
          </c:tx>
          <c:invertIfNegative val="1"/>
          <c:dLbls>
            <c:dLbl>
              <c:idx val="1"/>
              <c:layout>
                <c:manualLayout>
                  <c:x val="-2.1828833443254442E-2"/>
                  <c:y val="-6.2449318600598797E-2"/>
                </c:manualLayout>
              </c:layout>
              <c:showLegendKey val="1"/>
              <c:showVal val="1"/>
              <c:showCatName val="1"/>
              <c:showSerName val="1"/>
              <c:showPercent val="1"/>
              <c:showBubbleSize val="1"/>
            </c:dLbl>
            <c:dLbl>
              <c:idx val="2"/>
              <c:layout>
                <c:manualLayout>
                  <c:x val="9.3551617166157171E-3"/>
                  <c:y val="2.8386053909363112E-3"/>
                </c:manualLayout>
              </c:layout>
              <c:showLegendKey val="1"/>
              <c:showVal val="1"/>
              <c:showCatName val="1"/>
              <c:showSerName val="1"/>
              <c:showPercent val="1"/>
              <c:showBubbleSize val="1"/>
            </c:dLbl>
            <c:dLbl>
              <c:idx val="3"/>
              <c:layout>
                <c:manualLayout>
                  <c:x val="1.7151129813795466E-2"/>
                  <c:y val="-5.6772107818726329E-3"/>
                </c:manualLayout>
              </c:layout>
              <c:showLegendKey val="1"/>
              <c:showVal val="1"/>
              <c:showCatName val="1"/>
              <c:showSerName val="1"/>
              <c:showPercent val="1"/>
              <c:showBubbleSize val="1"/>
            </c:dLbl>
            <c:dLbl>
              <c:idx val="7"/>
              <c:layout>
                <c:manualLayout>
                  <c:x val="7.7959680971797559E-3"/>
                  <c:y val="2.838605390936311E-2"/>
                </c:manualLayout>
              </c:layout>
              <c:showLegendKey val="1"/>
              <c:showVal val="1"/>
              <c:showCatName val="1"/>
              <c:showSerName val="1"/>
              <c:showPercent val="1"/>
              <c:showBubbleSize val="1"/>
            </c:dLbl>
            <c:dLbl>
              <c:idx val="8"/>
              <c:layout>
                <c:manualLayout>
                  <c:x val="9.3551617166157171E-3"/>
                  <c:y val="-2.2708843127490507E-2"/>
                </c:manualLayout>
              </c:layout>
              <c:showLegendKey val="1"/>
              <c:showVal val="1"/>
              <c:showCatName val="1"/>
              <c:showSerName val="1"/>
              <c:showPercent val="1"/>
              <c:showBubbleSize val="1"/>
            </c:dLbl>
            <c:dLbl>
              <c:idx val="9"/>
              <c:layout>
                <c:manualLayout>
                  <c:x val="2.4947097910975224E-2"/>
                  <c:y val="2.2708843127490507E-2"/>
                </c:manualLayout>
              </c:layout>
              <c:showLegendKey val="1"/>
              <c:showVal val="1"/>
              <c:showCatName val="1"/>
              <c:showSerName val="1"/>
              <c:showPercent val="1"/>
              <c:showBubbleSize val="1"/>
            </c:dLbl>
            <c:txPr>
              <a:bodyPr/>
              <a:lstStyle/>
              <a:p>
                <a:pPr>
                  <a:defRPr sz="1200" b="1"/>
                </a:pPr>
                <a:endParaRPr lang="ru-RU"/>
              </a:p>
            </c:txPr>
            <c:showLegendKey val="1"/>
            <c:showVal val="1"/>
            <c:showCatName val="1"/>
            <c:showSerName val="1"/>
            <c:showPercent val="1"/>
            <c:showBubbleSize val="1"/>
            <c:showLeaderLines val="0"/>
          </c:dLbls>
          <c:cat>
            <c:strRef>
              <c:f>Лист1!$A$2:$A$16</c:f>
              <c:strCache>
                <c:ptCount val="10"/>
                <c:pt idx="0">
                  <c:v>№1</c:v>
                </c:pt>
                <c:pt idx="1">
                  <c:v>№2</c:v>
                </c:pt>
                <c:pt idx="2">
                  <c:v>№3</c:v>
                </c:pt>
                <c:pt idx="3">
                  <c:v>№4</c:v>
                </c:pt>
                <c:pt idx="4">
                  <c:v>№7</c:v>
                </c:pt>
                <c:pt idx="5">
                  <c:v>№9</c:v>
                </c:pt>
                <c:pt idx="6">
                  <c:v>№22</c:v>
                </c:pt>
                <c:pt idx="7">
                  <c:v>№24</c:v>
                </c:pt>
                <c:pt idx="8">
                  <c:v>№25</c:v>
                </c:pt>
                <c:pt idx="9">
                  <c:v>№33</c:v>
                </c:pt>
              </c:strCache>
            </c:strRef>
          </c:cat>
          <c:val>
            <c:numRef>
              <c:f>Лист1!$C$2:$C$16</c:f>
              <c:numCache>
                <c:formatCode>General</c:formatCode>
                <c:ptCount val="15"/>
                <c:pt idx="0">
                  <c:v>43.8</c:v>
                </c:pt>
                <c:pt idx="1">
                  <c:v>58.9</c:v>
                </c:pt>
                <c:pt idx="2">
                  <c:v>49.2</c:v>
                </c:pt>
                <c:pt idx="3">
                  <c:v>46.5</c:v>
                </c:pt>
                <c:pt idx="4">
                  <c:v>0</c:v>
                </c:pt>
                <c:pt idx="5">
                  <c:v>0</c:v>
                </c:pt>
                <c:pt idx="6">
                  <c:v>63.9</c:v>
                </c:pt>
                <c:pt idx="7">
                  <c:v>43.7</c:v>
                </c:pt>
                <c:pt idx="8">
                  <c:v>52.9</c:v>
                </c:pt>
                <c:pt idx="9">
                  <c:v>47</c:v>
                </c:pt>
              </c:numCache>
            </c:numRef>
          </c:val>
        </c:ser>
        <c:dLbls>
          <c:showLegendKey val="0"/>
          <c:showVal val="0"/>
          <c:showCatName val="0"/>
          <c:showSerName val="0"/>
          <c:showPercent val="0"/>
          <c:showBubbleSize val="0"/>
        </c:dLbls>
        <c:gapWidth val="150"/>
        <c:axId val="143323904"/>
        <c:axId val="143325440"/>
      </c:barChart>
      <c:catAx>
        <c:axId val="143323904"/>
        <c:scaling>
          <c:orientation val="minMax"/>
        </c:scaling>
        <c:delete val="1"/>
        <c:axPos val="b"/>
        <c:majorTickMark val="cross"/>
        <c:minorTickMark val="cross"/>
        <c:tickLblPos val="nextTo"/>
        <c:crossAx val="143325440"/>
        <c:crosses val="autoZero"/>
        <c:auto val="1"/>
        <c:lblAlgn val="ctr"/>
        <c:lblOffset val="100"/>
        <c:noMultiLvlLbl val="1"/>
      </c:catAx>
      <c:valAx>
        <c:axId val="143325440"/>
        <c:scaling>
          <c:orientation val="minMax"/>
        </c:scaling>
        <c:delete val="1"/>
        <c:axPos val="l"/>
        <c:majorGridlines/>
        <c:numFmt formatCode="General" sourceLinked="1"/>
        <c:majorTickMark val="cross"/>
        <c:minorTickMark val="cross"/>
        <c:tickLblPos val="nextTo"/>
        <c:crossAx val="143323904"/>
        <c:crosses val="autoZero"/>
        <c:crossBetween val="between"/>
      </c:valAx>
    </c:plotArea>
    <c:legend>
      <c:legendPos val="r"/>
      <c:layout>
        <c:manualLayout>
          <c:xMode val="edge"/>
          <c:yMode val="edge"/>
          <c:x val="0.83226747512288168"/>
          <c:y val="0.33122792257893779"/>
          <c:w val="0.14089482754049701"/>
          <c:h val="0.20720047173279754"/>
        </c:manualLayout>
      </c:layout>
      <c:overlay val="1"/>
    </c:legend>
    <c:plotVisOnly val="1"/>
    <c:dispBlanksAs val="zero"/>
    <c:showDLblsOverMax val="1"/>
  </c:chart>
  <c:txPr>
    <a:bodyPr/>
    <a:lstStyle/>
    <a:p>
      <a:pPr>
        <a:defRPr sz="1800"/>
      </a:pPr>
      <a:endParaRPr lang="ru-RU"/>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drawing1.xml><?xml version="1.0" encoding="utf-8"?>
<c:userShapes xmlns:c="http://schemas.openxmlformats.org/drawingml/2006/chart">
  <cdr:relSizeAnchor xmlns:cdr="http://schemas.openxmlformats.org/drawingml/2006/chartDrawing">
    <cdr:from>
      <cdr:x>0.03085</cdr:x>
      <cdr:y>0.13821</cdr:y>
    </cdr:from>
    <cdr:to>
      <cdr:x>1</cdr:x>
      <cdr:y>0.29756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01083" y="947854"/>
          <a:ext cx="9458059" cy="109282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88D0DF-48D5-4684-8096-31748A7D21F7}" type="datetimeFigureOut">
              <a:rPr lang="ru-RU" smtClean="0"/>
              <a:pPr/>
              <a:t>21.12.2021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32C423-004B-4D5F-AD3F-0D2C021461D8}" type="slidenum">
              <a:rPr lang="ru-RU" smtClean="0"/>
              <a:pPr/>
              <a:t>‹#›</a:t>
            </a:fld>
            <a:endParaRPr lang="ru-RU"/>
          </a:p>
        </p:txBody>
      </p:sp>
    </p:spTree>
    <p:extLst>
      <p:ext uri="{BB962C8B-B14F-4D97-AF65-F5344CB8AC3E}">
        <p14:creationId xmlns:p14="http://schemas.microsoft.com/office/powerpoint/2010/main" val="306112055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8-08-03T18:58:39.019"/>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 0,'-18'0,"18"22,0-1,0 1,0-22</inkml:trace>
</inkml:ink>
</file>

<file path=ppt/ink/ink10.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8-08-03T18:58:28.61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43 0,'-21'0,"21"21,-22-21,22 22</inkml:trace>
</inkml:ink>
</file>

<file path=ppt/ink/ink1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8-08-03T18:58:29.34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11218 6392,'0'0</inkml:trace>
  <inkml:trace contextRef="#ctx0" brushRef="#br0" timeOffset="390">8064 7197,'-21'0,"21"42,0 0</inkml:trace>
  <inkml:trace contextRef="#ctx0" brushRef="#br0" timeOffset="609">8106 7218,'0'63,"0"-41,0 20</inkml:trace>
  <inkml:trace contextRef="#ctx0" brushRef="#br0" timeOffset="1045">0 1080,'0'0,"21"42,42 43,-20-22,-22-21,0 22,-21-64,21 21</inkml:trace>
  <inkml:trace contextRef="#ctx0" brushRef="#br0" timeOffset="3417">613 0</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8-08-03T18:58:39.55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0,'0'0,"0"64,0-22,21 22,-21 0,0-21,0-43</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8-08-03T18:58:39.37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8-08-03T18:57:59.4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8-08-03T18:58:00.6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13335 6965</inkml:trace>
  <inkml:trace contextRef="#ctx0" brushRef="#br0" timeOffset="10031">13886 0</inkml:trace>
  <inkml:trace contextRef="#ctx0" brushRef="#br0" timeOffset="24242">0 381,'42'64,"-42"-22,0-42</inkml:trace>
  <inkml:trace contextRef="#ctx0" brushRef="#br0" timeOffset="27378">28512 16196</inkml:trace>
  <inkml:trace contextRef="#ctx0" brushRef="#br0" timeOffset="27752">28279 16132</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8-08-03T18:58:28.61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43 0,'-21'0,"21"21,-22-21,22 22</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8-08-03T18:58:29.34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11218 6392,'0'0</inkml:trace>
  <inkml:trace contextRef="#ctx0" brushRef="#br0" timeOffset="390">8064 7197,'-21'0,"21"42,0 0</inkml:trace>
  <inkml:trace contextRef="#ctx0" brushRef="#br0" timeOffset="609">8106 7218,'0'63,"0"-41,0 20</inkml:trace>
  <inkml:trace contextRef="#ctx0" brushRef="#br0" timeOffset="1045">0 1080,'0'0,"21"42,42 43,-20-22,-22-21,0 22,-21-64,21 21</inkml:trace>
  <inkml:trace contextRef="#ctx0" brushRef="#br0" timeOffset="3417">613 0</inkml:trace>
</inkml:ink>
</file>

<file path=ppt/ink/ink8.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8-08-03T18:57:59.44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8-08-03T18:58:00.69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13335 6965</inkml:trace>
  <inkml:trace contextRef="#ctx0" brushRef="#br0" timeOffset="10031">13886 0</inkml:trace>
  <inkml:trace contextRef="#ctx0" brushRef="#br0" timeOffset="24242">0 381,'42'64,"-42"-22,0-42</inkml:trace>
  <inkml:trace contextRef="#ctx0" brushRef="#br0" timeOffset="27378">28512 16196</inkml:trace>
  <inkml:trace contextRef="#ctx0" brushRef="#br0" timeOffset="27752">28279 16132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820BB889-9D34-4BBB-8EBF-7B432ADE08F0}" type="datetimeFigureOut">
              <a:rPr lang="ru-RU" smtClean="0"/>
              <a:pPr/>
              <a:t>21.12.2021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08740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5800413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2270743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0BB889-9D34-4BBB-8EBF-7B432ADE08F0}" type="datetimeFigureOut">
              <a:rPr lang="ru-RU" smtClean="0"/>
              <a:pPr/>
              <a:t>21.12.2021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38442655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21.12.2021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1595502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71487"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3486150" y="1825625"/>
            <a:ext cx="2900363"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20BB889-9D34-4BBB-8EBF-7B432ADE08F0}" type="datetimeFigureOut">
              <a:rPr lang="ru-RU" smtClean="0"/>
              <a:pPr/>
              <a:t>21.12.2021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490839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20BB889-9D34-4BBB-8EBF-7B432ADE08F0}" type="datetimeFigureOut">
              <a:rPr lang="ru-RU" smtClean="0"/>
              <a:pPr/>
              <a:t>21.12.2021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2860005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20BB889-9D34-4BBB-8EBF-7B432ADE08F0}" type="datetimeFigureOut">
              <a:rPr lang="ru-RU" smtClean="0"/>
              <a:pPr/>
              <a:t>21.12.2021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13043509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21.12.2021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3749205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26910129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21.12.2021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p14="http://schemas.microsoft.com/office/powerpoint/2010/main" val="93414056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21.12.2021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11" name="Рисунок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9.xml"/><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customXml" Target="../ink/ink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4.emf"/><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5.xml"/><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0">
                <a:schemeClr val="bg1"/>
              </a:gs>
              <a:gs pos="50000">
                <a:schemeClr val="bg1"/>
              </a:gs>
              <a:gs pos="100000">
                <a:schemeClr val="bg1">
                  <a:lumMod val="85000"/>
                </a:schemeClr>
              </a:gs>
            </a:gsLst>
            <a:path path="circle">
              <a:fillToRect l="50000" t="50000" r="50000" b="50000"/>
            </a:path>
            <a:tileRect/>
          </a:gradFill>
        </p:spPr>
      </p:pic>
      <p:sp>
        <p:nvSpPr>
          <p:cNvPr id="29" name="Заголовок 1"/>
          <p:cNvSpPr txBox="1">
            <a:spLocks/>
          </p:cNvSpPr>
          <p:nvPr/>
        </p:nvSpPr>
        <p:spPr>
          <a:xfrm>
            <a:off x="1064525" y="2934269"/>
            <a:ext cx="7610246" cy="2889927"/>
          </a:xfrm>
          <a:prstGeom prst="rect">
            <a:avLst/>
          </a:prstGeo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ru-RU" sz="4000" b="1" dirty="0" smtClean="0">
                <a:cs typeface="Mongolian Baiti" pitchFamily="66" charset="0"/>
              </a:rPr>
              <a:t>АНАЛИЗ РЕЗУЛЬТАТОВ ЕГЭ </a:t>
            </a:r>
            <a:br>
              <a:rPr lang="ru-RU" sz="4000" b="1" dirty="0" smtClean="0">
                <a:cs typeface="Mongolian Baiti" pitchFamily="66" charset="0"/>
              </a:rPr>
            </a:br>
            <a:r>
              <a:rPr lang="ru-RU" sz="4000" b="1" dirty="0" smtClean="0">
                <a:cs typeface="Mongolian Baiti" pitchFamily="66" charset="0"/>
              </a:rPr>
              <a:t>ПО ФИЗИКЕ </a:t>
            </a:r>
            <a:br>
              <a:rPr lang="ru-RU" sz="4000" b="1" dirty="0" smtClean="0">
                <a:cs typeface="Mongolian Baiti" pitchFamily="66" charset="0"/>
              </a:rPr>
            </a:br>
            <a:r>
              <a:rPr lang="ru-RU" sz="4000" b="1" dirty="0" smtClean="0">
                <a:cs typeface="Mongolian Baiti" pitchFamily="66" charset="0"/>
              </a:rPr>
              <a:t>в 2021 году </a:t>
            </a:r>
          </a:p>
          <a:p>
            <a:r>
              <a:rPr lang="ru-RU" sz="4000" b="1" dirty="0" smtClean="0">
                <a:cs typeface="Mongolian Baiti" pitchFamily="66" charset="0"/>
              </a:rPr>
              <a:t>ГО Верхняя  Пышма</a:t>
            </a:r>
            <a:endParaRPr lang="ru-RU" sz="6000" b="1" spc="50" dirty="0">
              <a:ln w="11430"/>
              <a:solidFill>
                <a:schemeClr val="accent2">
                  <a:lumMod val="50000"/>
                </a:schemeClr>
              </a:solidFill>
              <a:effectLst>
                <a:outerShdw blurRad="76200" dist="50800" dir="5400000" algn="tl" rotWithShape="0">
                  <a:srgbClr val="000000">
                    <a:alpha val="65000"/>
                  </a:srgbClr>
                </a:outerShdw>
              </a:effectLst>
              <a:latin typeface="+mn-lt"/>
            </a:endParaRPr>
          </a:p>
        </p:txBody>
      </p:sp>
      <p:sp>
        <p:nvSpPr>
          <p:cNvPr id="30" name="Подзаголовок 2"/>
          <p:cNvSpPr txBox="1">
            <a:spLocks/>
          </p:cNvSpPr>
          <p:nvPr/>
        </p:nvSpPr>
        <p:spPr>
          <a:xfrm>
            <a:off x="4577133" y="5796913"/>
            <a:ext cx="3517612" cy="48587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ru-RU" sz="2400" b="1" dirty="0">
              <a:ln w="12700">
                <a:noFill/>
                <a:prstDash val="solid"/>
              </a:ln>
              <a:solidFill>
                <a:schemeClr val="accent2">
                  <a:lumMod val="5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6938328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8515350" cy="831272"/>
          </a:xfrm>
        </p:spPr>
        <p:txBody>
          <a:bodyPr>
            <a:normAutofit/>
          </a:bodyPr>
          <a:lstStyle/>
          <a:p>
            <a:pPr algn="ctr"/>
            <a:r>
              <a:rPr lang="ru-RU" sz="2000" b="1" i="1" dirty="0" smtClean="0">
                <a:latin typeface="Times New Roman" pitchFamily="18" charset="0"/>
                <a:cs typeface="Times New Roman" pitchFamily="18" charset="0"/>
              </a:rPr>
              <a:t>Задания базового уровня, вызвавшие затруднения у выпускников</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ВПЕРВЫЕ!</a:t>
            </a:r>
            <a:endParaRPr lang="ru-RU" sz="2000" b="1" i="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 y="931025"/>
          <a:ext cx="9144001" cy="4708509"/>
        </p:xfrm>
        <a:graphic>
          <a:graphicData uri="http://schemas.openxmlformats.org/drawingml/2006/table">
            <a:tbl>
              <a:tblPr firstRow="1" bandRow="1">
                <a:tableStyleId>{5C22544A-7EE6-4342-B048-85BDC9FD1C3A}</a:tableStyleId>
              </a:tblPr>
              <a:tblGrid>
                <a:gridCol w="1064028"/>
                <a:gridCol w="5798295"/>
                <a:gridCol w="2281678"/>
              </a:tblGrid>
              <a:tr h="470604">
                <a:tc>
                  <a:txBody>
                    <a:bodyPr/>
                    <a:lstStyle/>
                    <a:p>
                      <a:pPr algn="ctr"/>
                      <a:r>
                        <a:rPr lang="ru-RU" sz="1600" baseline="0" dirty="0" smtClean="0">
                          <a:solidFill>
                            <a:schemeClr val="tx1"/>
                          </a:solidFill>
                        </a:rPr>
                        <a:t>№</a:t>
                      </a:r>
                      <a:endParaRPr lang="ru-RU" sz="1600" baseline="0" dirty="0">
                        <a:solidFill>
                          <a:schemeClr val="tx1"/>
                        </a:solidFill>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1600" baseline="0" dirty="0" smtClean="0">
                          <a:solidFill>
                            <a:schemeClr val="tx1"/>
                          </a:solidFill>
                        </a:rPr>
                        <a:t>Спецификация задания</a:t>
                      </a:r>
                    </a:p>
                    <a:p>
                      <a:pPr algn="ctr"/>
                      <a:endParaRPr lang="ru-RU" sz="1600" baseline="0" dirty="0">
                        <a:solidFill>
                          <a:schemeClr val="tx1"/>
                        </a:solidFill>
                      </a:endParaRPr>
                    </a:p>
                  </a:txBody>
                  <a:tcPr/>
                </a:tc>
                <a:tc>
                  <a:txBody>
                    <a:bodyPr/>
                    <a:lstStyle/>
                    <a:p>
                      <a:pPr algn="ctr"/>
                      <a:r>
                        <a:rPr lang="ru-RU" sz="1600" baseline="0" dirty="0" smtClean="0">
                          <a:solidFill>
                            <a:schemeClr val="tx1"/>
                          </a:solidFill>
                        </a:rPr>
                        <a:t>%    не справившихся </a:t>
                      </a:r>
                      <a:endParaRPr lang="ru-RU" sz="1600" baseline="0" dirty="0">
                        <a:solidFill>
                          <a:schemeClr val="tx1"/>
                        </a:solidFill>
                      </a:endParaRPr>
                    </a:p>
                  </a:txBody>
                  <a:tcPr/>
                </a:tc>
              </a:tr>
              <a:tr h="952186">
                <a:tc>
                  <a:txBody>
                    <a:bodyPr/>
                    <a:lstStyle/>
                    <a:p>
                      <a:pPr algn="ctr"/>
                      <a:r>
                        <a:rPr lang="ru-RU" sz="1600" b="1" dirty="0" smtClean="0">
                          <a:solidFill>
                            <a:schemeClr val="tx1"/>
                          </a:solidFill>
                        </a:rPr>
                        <a:t>1</a:t>
                      </a:r>
                      <a:endParaRPr lang="ru-RU" sz="1600" b="1" dirty="0">
                        <a:solidFill>
                          <a:schemeClr val="tx1"/>
                        </a:solidFill>
                      </a:endParaRPr>
                    </a:p>
                  </a:txBody>
                  <a:tcPr/>
                </a:tc>
                <a:tc>
                  <a:txBody>
                    <a:bodyPr/>
                    <a:lstStyle/>
                    <a:p>
                      <a:pPr algn="ctr"/>
                      <a:r>
                        <a:rPr lang="ru-RU" sz="1600" b="1" dirty="0" smtClean="0">
                          <a:solidFill>
                            <a:schemeClr val="tx1"/>
                          </a:solidFill>
                        </a:rPr>
                        <a:t>Равномерное прямолинейное движение, равноускоренное прямолинейное движение, движение по окружности</a:t>
                      </a:r>
                      <a:endParaRPr lang="ru-RU" sz="1600" b="1" dirty="0">
                        <a:solidFill>
                          <a:schemeClr val="tx1"/>
                        </a:solidFill>
                      </a:endParaRPr>
                    </a:p>
                  </a:txBody>
                  <a:tcPr/>
                </a:tc>
                <a:tc>
                  <a:txBody>
                    <a:bodyPr/>
                    <a:lstStyle/>
                    <a:p>
                      <a:pPr algn="ctr"/>
                      <a:r>
                        <a:rPr lang="ru-RU" sz="1600" b="1" dirty="0" smtClean="0">
                          <a:solidFill>
                            <a:schemeClr val="tx1"/>
                          </a:solidFill>
                        </a:rPr>
                        <a:t>47  (14,3)</a:t>
                      </a:r>
                      <a:endParaRPr lang="ru-RU" sz="1600" b="1" dirty="0">
                        <a:solidFill>
                          <a:schemeClr val="tx1"/>
                        </a:solidFill>
                      </a:endParaRPr>
                    </a:p>
                  </a:txBody>
                  <a:tcPr/>
                </a:tc>
              </a:tr>
              <a:tr h="738844">
                <a:tc>
                  <a:txBody>
                    <a:bodyPr/>
                    <a:lstStyle/>
                    <a:p>
                      <a:pPr algn="ctr"/>
                      <a:r>
                        <a:rPr lang="ru-RU" sz="1600" b="1" dirty="0" smtClean="0">
                          <a:solidFill>
                            <a:schemeClr val="tx1"/>
                          </a:solidFill>
                        </a:rPr>
                        <a:t>2</a:t>
                      </a:r>
                      <a:endParaRPr lang="ru-RU" sz="1600" b="1" dirty="0">
                        <a:solidFill>
                          <a:schemeClr val="tx1"/>
                        </a:solidFill>
                      </a:endParaRPr>
                    </a:p>
                  </a:txBody>
                  <a:tcPr/>
                </a:tc>
                <a:tc>
                  <a:txBody>
                    <a:bodyPr/>
                    <a:lstStyle/>
                    <a:p>
                      <a:pPr algn="ctr"/>
                      <a:r>
                        <a:rPr lang="ru-RU" sz="1600" b="1" dirty="0" smtClean="0">
                          <a:solidFill>
                            <a:schemeClr val="tx1"/>
                          </a:solidFill>
                        </a:rPr>
                        <a:t>Законы Ньютона. Закон всемирного тяготения, закон Гука,</a:t>
                      </a:r>
                      <a:r>
                        <a:rPr lang="ru-RU" sz="1600" b="1" baseline="0" dirty="0" smtClean="0">
                          <a:solidFill>
                            <a:schemeClr val="tx1"/>
                          </a:solidFill>
                        </a:rPr>
                        <a:t> сила трения</a:t>
                      </a:r>
                      <a:endParaRPr lang="ru-RU" sz="1600" b="1" dirty="0">
                        <a:solidFill>
                          <a:schemeClr val="tx1"/>
                        </a:solidFill>
                      </a:endParaRPr>
                    </a:p>
                  </a:txBody>
                  <a:tcPr/>
                </a:tc>
                <a:tc>
                  <a:txBody>
                    <a:bodyPr/>
                    <a:lstStyle/>
                    <a:p>
                      <a:pPr algn="ctr"/>
                      <a:r>
                        <a:rPr lang="ru-RU" sz="1600" b="1" smtClean="0">
                          <a:solidFill>
                            <a:schemeClr val="tx1"/>
                          </a:solidFill>
                        </a:rPr>
                        <a:t>44 (4,3)</a:t>
                      </a:r>
                      <a:endParaRPr lang="ru-RU" sz="1600" b="1" dirty="0">
                        <a:solidFill>
                          <a:schemeClr val="tx1"/>
                        </a:solidFill>
                      </a:endParaRPr>
                    </a:p>
                  </a:txBody>
                  <a:tcPr/>
                </a:tc>
              </a:tr>
              <a:tr h="768178">
                <a:tc>
                  <a:txBody>
                    <a:bodyPr/>
                    <a:lstStyle/>
                    <a:p>
                      <a:pPr algn="ctr"/>
                      <a:r>
                        <a:rPr lang="ru-RU" sz="1600" b="1" dirty="0" smtClean="0">
                          <a:solidFill>
                            <a:schemeClr val="tx1"/>
                          </a:solidFill>
                        </a:rPr>
                        <a:t>24</a:t>
                      </a:r>
                      <a:endParaRPr lang="ru-RU" sz="1600" b="1" dirty="0">
                        <a:solidFill>
                          <a:schemeClr val="tx1"/>
                        </a:solidFill>
                      </a:endParaRPr>
                    </a:p>
                  </a:txBody>
                  <a:tcPr/>
                </a:tc>
                <a:tc>
                  <a:txBody>
                    <a:bodyPr/>
                    <a:lstStyle/>
                    <a:p>
                      <a:pPr algn="ctr"/>
                      <a:r>
                        <a:rPr lang="ru-RU" sz="1600" b="1" dirty="0" smtClean="0">
                          <a:solidFill>
                            <a:schemeClr val="tx1"/>
                          </a:solidFill>
                        </a:rPr>
                        <a:t>Элементы астрофизики:</a:t>
                      </a:r>
                      <a:r>
                        <a:rPr lang="ru-RU" sz="1600" b="1" baseline="0" dirty="0" smtClean="0">
                          <a:solidFill>
                            <a:schemeClr val="tx1"/>
                          </a:solidFill>
                        </a:rPr>
                        <a:t>  Солнечная система, звезды, галактики</a:t>
                      </a:r>
                      <a:endParaRPr lang="ru-RU" sz="1600" b="1" dirty="0">
                        <a:solidFill>
                          <a:schemeClr val="tx1"/>
                        </a:solidFill>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1600" b="1" dirty="0" smtClean="0">
                          <a:solidFill>
                            <a:schemeClr val="tx1"/>
                          </a:solidFill>
                        </a:rPr>
                        <a:t>45 (24)</a:t>
                      </a:r>
                    </a:p>
                    <a:p>
                      <a:pPr algn="ctr"/>
                      <a:endParaRPr lang="ru-RU" sz="1600" b="1" dirty="0">
                        <a:solidFill>
                          <a:schemeClr val="tx1"/>
                        </a:solidFill>
                      </a:endParaRPr>
                    </a:p>
                  </a:txBody>
                  <a:tcPr/>
                </a:tc>
              </a:tr>
              <a:tr h="902003">
                <a:tc>
                  <a:txBody>
                    <a:bodyPr/>
                    <a:lstStyle/>
                    <a:p>
                      <a:pPr algn="ctr"/>
                      <a:endParaRPr lang="ru-RU" sz="1600" b="1" dirty="0">
                        <a:solidFill>
                          <a:srgbClr val="C00000"/>
                        </a:solidFill>
                      </a:endParaRPr>
                    </a:p>
                  </a:txBody>
                  <a:tcPr/>
                </a:tc>
                <a:tc>
                  <a:txBody>
                    <a:bodyPr/>
                    <a:lstStyle/>
                    <a:p>
                      <a:pPr algn="ctr"/>
                      <a:endParaRPr lang="ru-RU" sz="1600" b="1" dirty="0">
                        <a:solidFill>
                          <a:srgbClr val="C00000"/>
                        </a:solidFill>
                      </a:endParaRPr>
                    </a:p>
                  </a:txBody>
                  <a:tcPr/>
                </a:tc>
                <a:tc>
                  <a:txBody>
                    <a:bodyPr/>
                    <a:lstStyle/>
                    <a:p>
                      <a:pPr algn="ctr"/>
                      <a:endParaRPr lang="ru-RU" sz="1600" b="1" dirty="0">
                        <a:solidFill>
                          <a:srgbClr val="C00000"/>
                        </a:solidFill>
                      </a:endParaRPr>
                    </a:p>
                  </a:txBody>
                  <a:tcPr/>
                </a:tc>
              </a:tr>
              <a:tr h="768178">
                <a:tc>
                  <a:txBody>
                    <a:bodyPr/>
                    <a:lstStyle/>
                    <a:p>
                      <a:pPr algn="ctr"/>
                      <a:endParaRPr lang="ru-RU" sz="1600" b="1" dirty="0">
                        <a:solidFill>
                          <a:srgbClr val="C00000"/>
                        </a:solidFill>
                      </a:endParaRPr>
                    </a:p>
                  </a:txBody>
                  <a:tcPr/>
                </a:tc>
                <a:tc>
                  <a:txBody>
                    <a:bodyPr/>
                    <a:lstStyle/>
                    <a:p>
                      <a:pPr algn="ctr"/>
                      <a:endParaRPr lang="ru-RU" sz="1600" b="1" dirty="0">
                        <a:solidFill>
                          <a:srgbClr val="C00000"/>
                        </a:solidFill>
                      </a:endParaRPr>
                    </a:p>
                  </a:txBody>
                  <a:tcPr/>
                </a:tc>
                <a:tc>
                  <a:txBody>
                    <a:bodyPr/>
                    <a:lstStyle/>
                    <a:p>
                      <a:pPr algn="ctr"/>
                      <a:endParaRPr lang="ru-RU" sz="1600" b="1" dirty="0">
                        <a:solidFill>
                          <a:srgbClr val="C00000"/>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8515350" cy="831272"/>
          </a:xfrm>
        </p:spPr>
        <p:txBody>
          <a:bodyPr>
            <a:normAutofit/>
          </a:bodyPr>
          <a:lstStyle/>
          <a:p>
            <a:pPr algn="ctr"/>
            <a:r>
              <a:rPr lang="ru-RU" sz="2000" b="1" i="1" dirty="0" smtClean="0">
                <a:latin typeface="Times New Roman" pitchFamily="18" charset="0"/>
                <a:cs typeface="Times New Roman" pitchFamily="18" charset="0"/>
              </a:rPr>
              <a:t>Задания базового уровня, вызвавшие затруднения у выпускников</a:t>
            </a:r>
            <a:endParaRPr lang="ru-RU" sz="2000" b="1" i="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 y="931025"/>
          <a:ext cx="9144001" cy="6653051"/>
        </p:xfrm>
        <a:graphic>
          <a:graphicData uri="http://schemas.openxmlformats.org/drawingml/2006/table">
            <a:tbl>
              <a:tblPr firstRow="1" bandRow="1">
                <a:tableStyleId>{5C22544A-7EE6-4342-B048-85BDC9FD1C3A}</a:tableStyleId>
              </a:tblPr>
              <a:tblGrid>
                <a:gridCol w="1064028"/>
                <a:gridCol w="5798295"/>
                <a:gridCol w="2281678"/>
              </a:tblGrid>
              <a:tr h="470604">
                <a:tc>
                  <a:txBody>
                    <a:bodyPr/>
                    <a:lstStyle/>
                    <a:p>
                      <a:pPr algn="ctr"/>
                      <a:r>
                        <a:rPr lang="ru-RU" sz="1600" baseline="0" dirty="0" smtClean="0">
                          <a:solidFill>
                            <a:schemeClr val="tx1"/>
                          </a:solidFill>
                        </a:rPr>
                        <a:t>№</a:t>
                      </a:r>
                      <a:endParaRPr lang="ru-RU" sz="1600" baseline="0" dirty="0">
                        <a:solidFill>
                          <a:schemeClr val="tx1"/>
                        </a:solidFill>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1600" baseline="0" dirty="0" smtClean="0">
                          <a:solidFill>
                            <a:schemeClr val="tx1"/>
                          </a:solidFill>
                        </a:rPr>
                        <a:t>Спецификация задания</a:t>
                      </a:r>
                    </a:p>
                    <a:p>
                      <a:pPr algn="ctr"/>
                      <a:endParaRPr lang="ru-RU" sz="1600" baseline="0" dirty="0">
                        <a:solidFill>
                          <a:schemeClr val="tx1"/>
                        </a:solidFill>
                      </a:endParaRPr>
                    </a:p>
                  </a:txBody>
                  <a:tcPr/>
                </a:tc>
                <a:tc>
                  <a:txBody>
                    <a:bodyPr/>
                    <a:lstStyle/>
                    <a:p>
                      <a:pPr algn="ctr"/>
                      <a:r>
                        <a:rPr lang="ru-RU" sz="1600" baseline="0" dirty="0" smtClean="0">
                          <a:solidFill>
                            <a:schemeClr val="tx1"/>
                          </a:solidFill>
                        </a:rPr>
                        <a:t>%    не справившихся </a:t>
                      </a:r>
                      <a:endParaRPr lang="ru-RU" sz="1600" baseline="0" dirty="0">
                        <a:solidFill>
                          <a:schemeClr val="tx1"/>
                        </a:solidFill>
                      </a:endParaRPr>
                    </a:p>
                  </a:txBody>
                  <a:tcPr/>
                </a:tc>
              </a:tr>
              <a:tr h="952186">
                <a:tc>
                  <a:txBody>
                    <a:bodyPr/>
                    <a:lstStyle/>
                    <a:p>
                      <a:pPr algn="ctr"/>
                      <a:r>
                        <a:rPr lang="ru-RU" sz="1600" b="1" dirty="0" smtClean="0">
                          <a:solidFill>
                            <a:srgbClr val="C00000"/>
                          </a:solidFill>
                        </a:rPr>
                        <a:t>4</a:t>
                      </a:r>
                      <a:endParaRPr lang="ru-RU" sz="1600" b="1" dirty="0">
                        <a:solidFill>
                          <a:srgbClr val="C00000"/>
                        </a:solidFill>
                      </a:endParaRPr>
                    </a:p>
                  </a:txBody>
                  <a:tcPr/>
                </a:tc>
                <a:tc>
                  <a:txBody>
                    <a:bodyPr/>
                    <a:lstStyle/>
                    <a:p>
                      <a:pPr algn="ctr"/>
                      <a:r>
                        <a:rPr lang="ru-RU" sz="1600" b="1" dirty="0" smtClean="0">
                          <a:solidFill>
                            <a:srgbClr val="C00000"/>
                          </a:solidFill>
                        </a:rPr>
                        <a:t>Условия равновесия твердого тела, закон Паскаля, сила Архимеда, математический и пружинный маятники, механические волны, звук</a:t>
                      </a:r>
                      <a:endParaRPr lang="ru-RU" sz="1600" b="1" dirty="0">
                        <a:solidFill>
                          <a:srgbClr val="C00000"/>
                        </a:solidFill>
                      </a:endParaRPr>
                    </a:p>
                  </a:txBody>
                  <a:tcPr/>
                </a:tc>
                <a:tc>
                  <a:txBody>
                    <a:bodyPr/>
                    <a:lstStyle/>
                    <a:p>
                      <a:pPr algn="ctr"/>
                      <a:r>
                        <a:rPr lang="ru-RU" sz="1600" b="1" dirty="0" smtClean="0">
                          <a:solidFill>
                            <a:srgbClr val="C00000"/>
                          </a:solidFill>
                        </a:rPr>
                        <a:t>32 (28 ,6)  </a:t>
                      </a:r>
                      <a:endParaRPr lang="ru-RU" sz="1600" b="1" dirty="0">
                        <a:solidFill>
                          <a:srgbClr val="C00000"/>
                        </a:solidFill>
                      </a:endParaRPr>
                    </a:p>
                  </a:txBody>
                  <a:tcPr/>
                </a:tc>
              </a:tr>
              <a:tr h="738844">
                <a:tc>
                  <a:txBody>
                    <a:bodyPr/>
                    <a:lstStyle/>
                    <a:p>
                      <a:pPr algn="ctr"/>
                      <a:r>
                        <a:rPr lang="ru-RU" sz="1600" b="1" dirty="0" smtClean="0">
                          <a:solidFill>
                            <a:srgbClr val="00B050"/>
                          </a:solidFill>
                        </a:rPr>
                        <a:t>6</a:t>
                      </a:r>
                      <a:endParaRPr lang="ru-RU" sz="1600" b="1" dirty="0">
                        <a:solidFill>
                          <a:srgbClr val="00B050"/>
                        </a:solidFill>
                      </a:endParaRPr>
                    </a:p>
                  </a:txBody>
                  <a:tcPr/>
                </a:tc>
                <a:tc>
                  <a:txBody>
                    <a:bodyPr/>
                    <a:lstStyle/>
                    <a:p>
                      <a:pPr algn="ctr"/>
                      <a:r>
                        <a:rPr lang="ru-RU" sz="1600" b="1" dirty="0" smtClean="0">
                          <a:solidFill>
                            <a:srgbClr val="00B050"/>
                          </a:solidFill>
                        </a:rPr>
                        <a:t>Механика (изменение физических величин в процессах)</a:t>
                      </a:r>
                      <a:endParaRPr lang="ru-RU" sz="1600" b="1" dirty="0">
                        <a:solidFill>
                          <a:srgbClr val="00B050"/>
                        </a:solidFill>
                      </a:endParaRPr>
                    </a:p>
                  </a:txBody>
                  <a:tcPr/>
                </a:tc>
                <a:tc>
                  <a:txBody>
                    <a:bodyPr/>
                    <a:lstStyle/>
                    <a:p>
                      <a:pPr algn="ctr"/>
                      <a:r>
                        <a:rPr lang="ru-RU" sz="1600" b="1" dirty="0" smtClean="0">
                          <a:solidFill>
                            <a:srgbClr val="00B050"/>
                          </a:solidFill>
                        </a:rPr>
                        <a:t>17 (21,4)</a:t>
                      </a:r>
                      <a:endParaRPr lang="ru-RU" sz="1600" b="1" dirty="0">
                        <a:solidFill>
                          <a:srgbClr val="00B050"/>
                        </a:solidFill>
                      </a:endParaRPr>
                    </a:p>
                  </a:txBody>
                  <a:tcPr/>
                </a:tc>
              </a:tr>
              <a:tr h="738844">
                <a:tc>
                  <a:txBody>
                    <a:bodyPr/>
                    <a:lstStyle/>
                    <a:p>
                      <a:pPr algn="ctr"/>
                      <a:r>
                        <a:rPr lang="ru-RU" sz="1600" b="1" dirty="0" smtClean="0">
                          <a:solidFill>
                            <a:schemeClr val="tx1"/>
                          </a:solidFill>
                        </a:rPr>
                        <a:t>7</a:t>
                      </a:r>
                      <a:endParaRPr lang="ru-RU" sz="1600" b="1" dirty="0">
                        <a:solidFill>
                          <a:schemeClr val="tx1"/>
                        </a:solidFill>
                      </a:endParaRPr>
                    </a:p>
                  </a:txBody>
                  <a:tcPr/>
                </a:tc>
                <a:tc>
                  <a:txBody>
                    <a:bodyPr/>
                    <a:lstStyle/>
                    <a:p>
                      <a:pPr algn="ctr"/>
                      <a:r>
                        <a:rPr lang="ru-RU" sz="1600" b="1" dirty="0" smtClean="0">
                          <a:solidFill>
                            <a:schemeClr val="tx1"/>
                          </a:solidFill>
                        </a:rPr>
                        <a:t>Механика (установление</a:t>
                      </a:r>
                      <a:r>
                        <a:rPr lang="ru-RU" sz="1600" b="1" baseline="0" dirty="0" smtClean="0">
                          <a:solidFill>
                            <a:schemeClr val="tx1"/>
                          </a:solidFill>
                        </a:rPr>
                        <a:t> соответствия между графиками и физическими величинами. Между физическими величинами и формулами)</a:t>
                      </a:r>
                      <a:endParaRPr lang="ru-RU" sz="1600" b="1" dirty="0">
                        <a:solidFill>
                          <a:schemeClr val="tx1"/>
                        </a:solidFill>
                      </a:endParaRPr>
                    </a:p>
                  </a:txBody>
                  <a:tcPr/>
                </a:tc>
                <a:tc>
                  <a:txBody>
                    <a:bodyPr/>
                    <a:lstStyle/>
                    <a:p>
                      <a:pPr algn="ctr"/>
                      <a:r>
                        <a:rPr lang="ru-RU" sz="1600" b="1" dirty="0" smtClean="0">
                          <a:solidFill>
                            <a:schemeClr val="tx1"/>
                          </a:solidFill>
                        </a:rPr>
                        <a:t>31 (27,1)</a:t>
                      </a:r>
                      <a:endParaRPr lang="ru-RU" sz="1600" b="1" dirty="0">
                        <a:solidFill>
                          <a:schemeClr val="tx1"/>
                        </a:solidFill>
                      </a:endParaRPr>
                    </a:p>
                  </a:txBody>
                  <a:tcPr/>
                </a:tc>
              </a:tr>
              <a:tr h="738844">
                <a:tc>
                  <a:txBody>
                    <a:bodyPr/>
                    <a:lstStyle/>
                    <a:p>
                      <a:pPr algn="ctr"/>
                      <a:r>
                        <a:rPr lang="ru-RU" sz="1600" b="1" dirty="0" smtClean="0">
                          <a:solidFill>
                            <a:srgbClr val="00B050"/>
                          </a:solidFill>
                        </a:rPr>
                        <a:t>8</a:t>
                      </a:r>
                      <a:endParaRPr lang="ru-RU" sz="1600" b="1" dirty="0">
                        <a:solidFill>
                          <a:srgbClr val="00B050"/>
                        </a:solidFill>
                      </a:endParaRPr>
                    </a:p>
                  </a:txBody>
                  <a:tcPr/>
                </a:tc>
                <a:tc>
                  <a:txBody>
                    <a:bodyPr/>
                    <a:lstStyle/>
                    <a:p>
                      <a:pPr algn="ctr"/>
                      <a:r>
                        <a:rPr lang="ru-RU" sz="1600" b="1" dirty="0" smtClean="0">
                          <a:solidFill>
                            <a:srgbClr val="00B050"/>
                          </a:solidFill>
                        </a:rPr>
                        <a:t>Связь между давлением и средней</a:t>
                      </a:r>
                      <a:r>
                        <a:rPr lang="ru-RU" sz="1600" b="1" baseline="0" dirty="0" smtClean="0">
                          <a:solidFill>
                            <a:srgbClr val="00B050"/>
                          </a:solidFill>
                        </a:rPr>
                        <a:t> кинетической энергией, абсолютная температура, связь температуры со средней кинетической энергией, уравнение Менделеева – </a:t>
                      </a:r>
                      <a:r>
                        <a:rPr lang="ru-RU" sz="1600" b="1" baseline="0" dirty="0" err="1" smtClean="0">
                          <a:solidFill>
                            <a:srgbClr val="00B050"/>
                          </a:solidFill>
                        </a:rPr>
                        <a:t>Клапейрона</a:t>
                      </a:r>
                      <a:r>
                        <a:rPr lang="ru-RU" sz="1600" b="1" baseline="0" dirty="0" smtClean="0">
                          <a:solidFill>
                            <a:srgbClr val="00B050"/>
                          </a:solidFill>
                        </a:rPr>
                        <a:t>, </a:t>
                      </a:r>
                      <a:r>
                        <a:rPr lang="ru-RU" sz="1600" b="1" baseline="0" dirty="0" err="1" smtClean="0">
                          <a:solidFill>
                            <a:srgbClr val="00B050"/>
                          </a:solidFill>
                        </a:rPr>
                        <a:t>изопроцессы</a:t>
                      </a:r>
                      <a:r>
                        <a:rPr lang="ru-RU" sz="1600" b="1" baseline="0" dirty="0" smtClean="0">
                          <a:solidFill>
                            <a:srgbClr val="00B050"/>
                          </a:solidFill>
                        </a:rPr>
                        <a:t> </a:t>
                      </a:r>
                      <a:endParaRPr lang="ru-RU" sz="1600" b="1" dirty="0">
                        <a:solidFill>
                          <a:srgbClr val="00B050"/>
                        </a:solidFill>
                      </a:endParaRPr>
                    </a:p>
                  </a:txBody>
                  <a:tcPr/>
                </a:tc>
                <a:tc>
                  <a:txBody>
                    <a:bodyPr/>
                    <a:lstStyle/>
                    <a:p>
                      <a:pPr algn="ctr"/>
                      <a:r>
                        <a:rPr lang="ru-RU" sz="1600" b="1" dirty="0" smtClean="0">
                          <a:solidFill>
                            <a:srgbClr val="00B050"/>
                          </a:solidFill>
                        </a:rPr>
                        <a:t>29 (54,3)</a:t>
                      </a:r>
                      <a:endParaRPr lang="ru-RU" sz="1600" b="1" dirty="0">
                        <a:solidFill>
                          <a:srgbClr val="00B050"/>
                        </a:solidFill>
                      </a:endParaRPr>
                    </a:p>
                  </a:txBody>
                  <a:tcPr/>
                </a:tc>
              </a:tr>
              <a:tr h="768178">
                <a:tc>
                  <a:txBody>
                    <a:bodyPr/>
                    <a:lstStyle/>
                    <a:p>
                      <a:pPr algn="ctr"/>
                      <a:r>
                        <a:rPr lang="ru-RU" sz="1600" b="1" smtClean="0">
                          <a:solidFill>
                            <a:schemeClr val="tx1"/>
                          </a:solidFill>
                        </a:rPr>
                        <a:t>9</a:t>
                      </a:r>
                      <a:endParaRPr lang="ru-RU" sz="1600" b="1" dirty="0">
                        <a:solidFill>
                          <a:schemeClr val="tx1"/>
                        </a:solidFill>
                      </a:endParaRPr>
                    </a:p>
                  </a:txBody>
                  <a:tcPr/>
                </a:tc>
                <a:tc>
                  <a:txBody>
                    <a:bodyPr/>
                    <a:lstStyle/>
                    <a:p>
                      <a:pPr algn="ctr"/>
                      <a:r>
                        <a:rPr lang="ru-RU" sz="1600" b="1" smtClean="0">
                          <a:solidFill>
                            <a:schemeClr val="tx1"/>
                          </a:solidFill>
                        </a:rPr>
                        <a:t>Работа в термодинамике, первый закон термодинамики, КПД тепловой машины</a:t>
                      </a:r>
                      <a:endParaRPr lang="ru-RU" sz="1600" b="1" dirty="0">
                        <a:solidFill>
                          <a:schemeClr val="tx1"/>
                        </a:solidFill>
                      </a:endParaRPr>
                    </a:p>
                  </a:txBody>
                  <a:tcPr/>
                </a:tc>
                <a:tc>
                  <a:txBody>
                    <a:bodyPr/>
                    <a:lstStyle/>
                    <a:p>
                      <a:pPr algn="ctr"/>
                      <a:r>
                        <a:rPr lang="ru-RU" sz="1600" b="1" dirty="0" smtClean="0">
                          <a:solidFill>
                            <a:schemeClr val="tx1"/>
                          </a:solidFill>
                        </a:rPr>
                        <a:t>23 (22,9)</a:t>
                      </a:r>
                      <a:endParaRPr lang="ru-RU" sz="1600" b="1" dirty="0">
                        <a:solidFill>
                          <a:schemeClr val="tx1"/>
                        </a:solidFill>
                      </a:endParaRPr>
                    </a:p>
                  </a:txBody>
                  <a:tcPr/>
                </a:tc>
              </a:tr>
              <a:tr h="902003">
                <a:tc>
                  <a:txBody>
                    <a:bodyPr/>
                    <a:lstStyle/>
                    <a:p>
                      <a:pPr algn="ctr"/>
                      <a:r>
                        <a:rPr lang="ru-RU" sz="1600" b="1" dirty="0" smtClean="0">
                          <a:solidFill>
                            <a:srgbClr val="00B050"/>
                          </a:solidFill>
                        </a:rPr>
                        <a:t>10</a:t>
                      </a:r>
                      <a:endParaRPr lang="ru-RU" sz="1600" b="1" dirty="0">
                        <a:solidFill>
                          <a:srgbClr val="00B050"/>
                        </a:solidFill>
                      </a:endParaRPr>
                    </a:p>
                  </a:txBody>
                  <a:tcPr/>
                </a:tc>
                <a:tc>
                  <a:txBody>
                    <a:bodyPr/>
                    <a:lstStyle/>
                    <a:p>
                      <a:pPr algn="ctr"/>
                      <a:r>
                        <a:rPr lang="ru-RU" sz="1600" b="1" dirty="0" smtClean="0">
                          <a:solidFill>
                            <a:srgbClr val="00B050"/>
                          </a:solidFill>
                        </a:rPr>
                        <a:t>Относительная влажность воздуха. Количество теплоты</a:t>
                      </a:r>
                      <a:endParaRPr lang="ru-RU" sz="1600" b="1" dirty="0">
                        <a:solidFill>
                          <a:srgbClr val="00B050"/>
                        </a:solidFill>
                      </a:endParaRPr>
                    </a:p>
                  </a:txBody>
                  <a:tcPr/>
                </a:tc>
                <a:tc>
                  <a:txBody>
                    <a:bodyPr/>
                    <a:lstStyle/>
                    <a:p>
                      <a:pPr algn="ctr"/>
                      <a:r>
                        <a:rPr lang="ru-RU" sz="1600" b="1" dirty="0" smtClean="0">
                          <a:solidFill>
                            <a:srgbClr val="00B050"/>
                          </a:solidFill>
                        </a:rPr>
                        <a:t>35 (54,3)</a:t>
                      </a:r>
                      <a:endParaRPr lang="ru-RU" sz="1600" b="1" dirty="0">
                        <a:solidFill>
                          <a:srgbClr val="00B050"/>
                        </a:solidFill>
                      </a:endParaRPr>
                    </a:p>
                  </a:txBody>
                  <a:tcPr/>
                </a:tc>
              </a:tr>
              <a:tr h="768178">
                <a:tc>
                  <a:txBody>
                    <a:bodyPr/>
                    <a:lstStyle/>
                    <a:p>
                      <a:pPr algn="ctr"/>
                      <a:r>
                        <a:rPr lang="ru-RU" sz="1600" b="1" dirty="0" smtClean="0">
                          <a:solidFill>
                            <a:srgbClr val="C00000"/>
                          </a:solidFill>
                        </a:rPr>
                        <a:t>13</a:t>
                      </a:r>
                      <a:endParaRPr lang="ru-RU" sz="1600" b="1" dirty="0">
                        <a:solidFill>
                          <a:srgbClr val="C00000"/>
                        </a:solidFill>
                      </a:endParaRPr>
                    </a:p>
                  </a:txBody>
                  <a:tcPr/>
                </a:tc>
                <a:tc>
                  <a:txBody>
                    <a:bodyPr/>
                    <a:lstStyle/>
                    <a:p>
                      <a:pPr algn="ctr"/>
                      <a:r>
                        <a:rPr lang="ru-RU" sz="1600" b="1" dirty="0" smtClean="0">
                          <a:solidFill>
                            <a:srgbClr val="C00000"/>
                          </a:solidFill>
                        </a:rPr>
                        <a:t>Принцип суперпозиции электрических</a:t>
                      </a:r>
                      <a:r>
                        <a:rPr lang="ru-RU" sz="1600" b="1" baseline="0" dirty="0" smtClean="0">
                          <a:solidFill>
                            <a:srgbClr val="C00000"/>
                          </a:solidFill>
                        </a:rPr>
                        <a:t> полей, магнитное поле проводника с током, сила Ампера, сила Лоренца. Правило Ленца (определение направления)</a:t>
                      </a:r>
                      <a:endParaRPr lang="ru-RU" sz="1600" b="1" dirty="0">
                        <a:solidFill>
                          <a:srgbClr val="C00000"/>
                        </a:solidFill>
                      </a:endParaRPr>
                    </a:p>
                  </a:txBody>
                  <a:tcPr/>
                </a:tc>
                <a:tc>
                  <a:txBody>
                    <a:bodyPr/>
                    <a:lstStyle/>
                    <a:p>
                      <a:pPr algn="ctr"/>
                      <a:r>
                        <a:rPr lang="ru-RU" sz="1600" b="1" dirty="0" smtClean="0">
                          <a:solidFill>
                            <a:srgbClr val="C00000"/>
                          </a:solidFill>
                        </a:rPr>
                        <a:t>68 (37)</a:t>
                      </a:r>
                      <a:endParaRPr lang="ru-RU" sz="1600" b="1" dirty="0">
                        <a:solidFill>
                          <a:srgbClr val="C00000"/>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615141"/>
          <a:ext cx="8944495" cy="5735624"/>
        </p:xfrm>
        <a:graphic>
          <a:graphicData uri="http://schemas.openxmlformats.org/drawingml/2006/table">
            <a:tbl>
              <a:tblPr firstRow="1" bandRow="1">
                <a:tableStyleId>{5C22544A-7EE6-4342-B048-85BDC9FD1C3A}</a:tableStyleId>
              </a:tblPr>
              <a:tblGrid>
                <a:gridCol w="1085962"/>
                <a:gridCol w="6389088"/>
                <a:gridCol w="1469445"/>
              </a:tblGrid>
              <a:tr h="636716">
                <a:tc>
                  <a:txBody>
                    <a:bodyPr/>
                    <a:lstStyle/>
                    <a:p>
                      <a:pPr algn="ctr"/>
                      <a:r>
                        <a:rPr lang="ru-RU" sz="1600" baseline="0" dirty="0" smtClean="0">
                          <a:solidFill>
                            <a:schemeClr val="tx1"/>
                          </a:solidFill>
                        </a:rPr>
                        <a:t>№</a:t>
                      </a:r>
                      <a:endParaRPr lang="ru-RU" sz="1600" baseline="0" dirty="0">
                        <a:solidFill>
                          <a:schemeClr val="tx1"/>
                        </a:solidFill>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1600" baseline="0" dirty="0" smtClean="0">
                          <a:solidFill>
                            <a:schemeClr val="tx1"/>
                          </a:solidFill>
                        </a:rPr>
                        <a:t>Спецификация задания</a:t>
                      </a:r>
                    </a:p>
                  </a:txBody>
                  <a:tcPr/>
                </a:tc>
                <a:tc>
                  <a:txBody>
                    <a:bodyPr/>
                    <a:lstStyle/>
                    <a:p>
                      <a:pPr algn="ctr"/>
                      <a:r>
                        <a:rPr lang="ru-RU" sz="1600" baseline="0" dirty="0" smtClean="0">
                          <a:solidFill>
                            <a:schemeClr val="tx1"/>
                          </a:solidFill>
                        </a:rPr>
                        <a:t>%    не справившихся </a:t>
                      </a:r>
                      <a:endParaRPr lang="ru-RU" sz="1600" baseline="0" dirty="0">
                        <a:solidFill>
                          <a:schemeClr val="tx1"/>
                        </a:solidFill>
                      </a:endParaRPr>
                    </a:p>
                  </a:txBody>
                  <a:tcPr/>
                </a:tc>
              </a:tr>
              <a:tr h="814860">
                <a:tc>
                  <a:txBody>
                    <a:bodyPr/>
                    <a:lstStyle/>
                    <a:p>
                      <a:pPr algn="ctr"/>
                      <a:r>
                        <a:rPr lang="ru-RU" sz="1600" b="1" dirty="0" smtClean="0">
                          <a:solidFill>
                            <a:srgbClr val="C00000"/>
                          </a:solidFill>
                        </a:rPr>
                        <a:t>13</a:t>
                      </a:r>
                      <a:endParaRPr lang="ru-RU" sz="1600" b="1" dirty="0">
                        <a:solidFill>
                          <a:srgbClr val="C00000"/>
                        </a:solidFill>
                      </a:endParaRPr>
                    </a:p>
                  </a:txBody>
                  <a:tcPr/>
                </a:tc>
                <a:tc>
                  <a:txBody>
                    <a:bodyPr/>
                    <a:lstStyle/>
                    <a:p>
                      <a:pPr algn="ctr"/>
                      <a:r>
                        <a:rPr lang="ru-RU" sz="1600" b="1" dirty="0" smtClean="0">
                          <a:solidFill>
                            <a:srgbClr val="C00000"/>
                          </a:solidFill>
                        </a:rPr>
                        <a:t>Принцип суперпозиции электрических полей, магнитное поле проводника с током, сила Ампера, сила Лоренца, правило Ленца (определение направления)</a:t>
                      </a:r>
                      <a:endParaRPr lang="ru-RU" sz="1600" b="1" dirty="0">
                        <a:solidFill>
                          <a:srgbClr val="C00000"/>
                        </a:solidFill>
                      </a:endParaRPr>
                    </a:p>
                  </a:txBody>
                  <a:tcPr/>
                </a:tc>
                <a:tc>
                  <a:txBody>
                    <a:bodyPr/>
                    <a:lstStyle/>
                    <a:p>
                      <a:pPr algn="ctr"/>
                      <a:r>
                        <a:rPr lang="ru-RU" sz="1600" b="1" dirty="0" smtClean="0">
                          <a:solidFill>
                            <a:srgbClr val="C00000"/>
                          </a:solidFill>
                        </a:rPr>
                        <a:t>68 (31)</a:t>
                      </a:r>
                      <a:endParaRPr lang="ru-RU" sz="1600" b="1" dirty="0">
                        <a:solidFill>
                          <a:srgbClr val="C00000"/>
                        </a:solidFill>
                      </a:endParaRPr>
                    </a:p>
                  </a:txBody>
                  <a:tcPr/>
                </a:tc>
              </a:tr>
              <a:tr h="1018324">
                <a:tc>
                  <a:txBody>
                    <a:bodyPr/>
                    <a:lstStyle/>
                    <a:p>
                      <a:pPr algn="ctr"/>
                      <a:r>
                        <a:rPr lang="ru-RU" sz="1600" b="1" dirty="0" smtClean="0">
                          <a:solidFill>
                            <a:srgbClr val="00B050"/>
                          </a:solidFill>
                        </a:rPr>
                        <a:t>14</a:t>
                      </a:r>
                      <a:endParaRPr lang="ru-RU" sz="1600" b="1" dirty="0">
                        <a:solidFill>
                          <a:srgbClr val="00B050"/>
                        </a:solidFill>
                      </a:endParaRPr>
                    </a:p>
                  </a:txBody>
                  <a:tcPr/>
                </a:tc>
                <a:tc>
                  <a:txBody>
                    <a:bodyPr/>
                    <a:lstStyle/>
                    <a:p>
                      <a:pPr algn="ctr"/>
                      <a:r>
                        <a:rPr lang="ru-RU" sz="1600" b="1" dirty="0" smtClean="0">
                          <a:solidFill>
                            <a:srgbClr val="00B050"/>
                          </a:solidFill>
                        </a:rPr>
                        <a:t>Закон сохранения электрического заряда, закон</a:t>
                      </a:r>
                      <a:r>
                        <a:rPr lang="ru-RU" sz="1600" b="1" baseline="0" dirty="0" smtClean="0">
                          <a:solidFill>
                            <a:srgbClr val="00B050"/>
                          </a:solidFill>
                        </a:rPr>
                        <a:t> Кулона, конденсатор, сила тока, закон Ома для участка цепи, последовательное и параллельное соединение проводников, работа и мощность тока, закон Джоуля - Ленца</a:t>
                      </a:r>
                      <a:endParaRPr lang="ru-RU" sz="1600" b="1" dirty="0">
                        <a:solidFill>
                          <a:srgbClr val="00B050"/>
                        </a:solidFill>
                      </a:endParaRPr>
                    </a:p>
                  </a:txBody>
                  <a:tcPr/>
                </a:tc>
                <a:tc>
                  <a:txBody>
                    <a:bodyPr/>
                    <a:lstStyle/>
                    <a:p>
                      <a:pPr algn="ctr"/>
                      <a:r>
                        <a:rPr lang="ru-RU" sz="1600" b="1" dirty="0" smtClean="0">
                          <a:solidFill>
                            <a:srgbClr val="00B050"/>
                          </a:solidFill>
                        </a:rPr>
                        <a:t>40 (51,4)</a:t>
                      </a:r>
                      <a:endParaRPr lang="ru-RU" sz="1600" b="1" dirty="0">
                        <a:solidFill>
                          <a:srgbClr val="00B050"/>
                        </a:solidFill>
                      </a:endParaRPr>
                    </a:p>
                  </a:txBody>
                  <a:tcPr/>
                </a:tc>
              </a:tr>
              <a:tr h="825746">
                <a:tc>
                  <a:txBody>
                    <a:bodyPr/>
                    <a:lstStyle/>
                    <a:p>
                      <a:pPr algn="ctr"/>
                      <a:r>
                        <a:rPr lang="ru-RU" sz="1600" b="1" dirty="0" smtClean="0">
                          <a:solidFill>
                            <a:srgbClr val="C00000"/>
                          </a:solidFill>
                        </a:rPr>
                        <a:t>15</a:t>
                      </a:r>
                      <a:endParaRPr lang="ru-RU" sz="1600" b="1" dirty="0">
                        <a:solidFill>
                          <a:srgbClr val="C00000"/>
                        </a:solidFill>
                      </a:endParaRPr>
                    </a:p>
                  </a:txBody>
                  <a:tcPr/>
                </a:tc>
                <a:tc>
                  <a:txBody>
                    <a:bodyPr/>
                    <a:lstStyle/>
                    <a:p>
                      <a:pPr algn="ctr"/>
                      <a:r>
                        <a:rPr lang="ru-RU" sz="1600" b="1" dirty="0" smtClean="0">
                          <a:solidFill>
                            <a:srgbClr val="C00000"/>
                          </a:solidFill>
                        </a:rPr>
                        <a:t>Поток вектора магнитной индукции, закон электромагнитной индукции Фарадея. Индуктивность, энергия</a:t>
                      </a:r>
                      <a:r>
                        <a:rPr lang="ru-RU" sz="1600" b="1" baseline="0" dirty="0" smtClean="0">
                          <a:solidFill>
                            <a:srgbClr val="C00000"/>
                          </a:solidFill>
                        </a:rPr>
                        <a:t> магнитного поля катушки с током, колебательный контур, законы отражения и преломления света, ход лучей в линзе</a:t>
                      </a:r>
                      <a:endParaRPr lang="ru-RU" sz="1600" b="1" dirty="0">
                        <a:solidFill>
                          <a:srgbClr val="C00000"/>
                        </a:solidFill>
                      </a:endParaRPr>
                    </a:p>
                  </a:txBody>
                  <a:tcPr/>
                </a:tc>
                <a:tc>
                  <a:txBody>
                    <a:bodyPr/>
                    <a:lstStyle/>
                    <a:p>
                      <a:pPr algn="ctr"/>
                      <a:r>
                        <a:rPr lang="ru-RU" sz="1600" b="1" dirty="0" smtClean="0">
                          <a:solidFill>
                            <a:srgbClr val="C00000"/>
                          </a:solidFill>
                        </a:rPr>
                        <a:t>47 (35.7)</a:t>
                      </a:r>
                      <a:endParaRPr lang="ru-RU" sz="1600" b="1" dirty="0">
                        <a:solidFill>
                          <a:srgbClr val="C00000"/>
                        </a:solidFill>
                      </a:endParaRPr>
                    </a:p>
                  </a:txBody>
                  <a:tcPr/>
                </a:tc>
              </a:tr>
              <a:tr h="433860">
                <a:tc>
                  <a:txBody>
                    <a:bodyPr/>
                    <a:lstStyle/>
                    <a:p>
                      <a:pPr algn="ctr"/>
                      <a:r>
                        <a:rPr lang="ru-RU" sz="1600" b="1" dirty="0" smtClean="0">
                          <a:solidFill>
                            <a:srgbClr val="C00000"/>
                          </a:solidFill>
                        </a:rPr>
                        <a:t>17</a:t>
                      </a:r>
                      <a:endParaRPr lang="ru-RU" sz="1600" b="1" dirty="0">
                        <a:solidFill>
                          <a:srgbClr val="C00000"/>
                        </a:solidFill>
                      </a:endParaRPr>
                    </a:p>
                  </a:txBody>
                  <a:tcPr/>
                </a:tc>
                <a:tc>
                  <a:txBody>
                    <a:bodyPr/>
                    <a:lstStyle/>
                    <a:p>
                      <a:pPr algn="ctr"/>
                      <a:r>
                        <a:rPr lang="ru-RU" sz="1600" b="1" dirty="0" smtClean="0">
                          <a:solidFill>
                            <a:srgbClr val="C00000"/>
                          </a:solidFill>
                        </a:rPr>
                        <a:t>Электродинамика (изменение</a:t>
                      </a:r>
                      <a:r>
                        <a:rPr lang="ru-RU" sz="1600" b="1" baseline="0" dirty="0" smtClean="0">
                          <a:solidFill>
                            <a:srgbClr val="C00000"/>
                          </a:solidFill>
                        </a:rPr>
                        <a:t> физических величин в процессах)</a:t>
                      </a:r>
                      <a:endParaRPr lang="ru-RU" sz="1600" b="1" dirty="0">
                        <a:solidFill>
                          <a:srgbClr val="C00000"/>
                        </a:solidFill>
                      </a:endParaRPr>
                    </a:p>
                  </a:txBody>
                  <a:tcPr/>
                </a:tc>
                <a:tc>
                  <a:txBody>
                    <a:bodyPr/>
                    <a:lstStyle/>
                    <a:p>
                      <a:pPr algn="ctr"/>
                      <a:r>
                        <a:rPr lang="ru-RU" sz="1600" b="1" dirty="0" smtClean="0">
                          <a:solidFill>
                            <a:srgbClr val="C00000"/>
                          </a:solidFill>
                        </a:rPr>
                        <a:t>31 (24.3)</a:t>
                      </a:r>
                      <a:endParaRPr lang="ru-RU" sz="1600" b="1" dirty="0">
                        <a:solidFill>
                          <a:srgbClr val="C00000"/>
                        </a:solidFill>
                      </a:endParaRPr>
                    </a:p>
                  </a:txBody>
                  <a:tcPr/>
                </a:tc>
              </a:tr>
              <a:tr h="522515">
                <a:tc>
                  <a:txBody>
                    <a:bodyPr/>
                    <a:lstStyle/>
                    <a:p>
                      <a:pPr algn="ctr"/>
                      <a:r>
                        <a:rPr lang="ru-RU" sz="1600" b="1" dirty="0" smtClean="0">
                          <a:solidFill>
                            <a:srgbClr val="C00000"/>
                          </a:solidFill>
                        </a:rPr>
                        <a:t>18</a:t>
                      </a:r>
                      <a:endParaRPr lang="ru-RU" sz="1600" b="1" dirty="0">
                        <a:solidFill>
                          <a:srgbClr val="C00000"/>
                        </a:solidFill>
                      </a:endParaRPr>
                    </a:p>
                  </a:txBody>
                  <a:tcPr/>
                </a:tc>
                <a:tc>
                  <a:txBody>
                    <a:bodyPr/>
                    <a:lstStyle/>
                    <a:p>
                      <a:pPr algn="ctr"/>
                      <a:r>
                        <a:rPr lang="ru-RU" sz="1600" b="1" dirty="0" smtClean="0">
                          <a:solidFill>
                            <a:srgbClr val="C00000"/>
                          </a:solidFill>
                        </a:rPr>
                        <a:t>Электродинамика и основы СТО (установление соответствия между графиками и физическими величинами, между физическими величинами и формулами)</a:t>
                      </a:r>
                      <a:endParaRPr lang="ru-RU" sz="1600" b="1" dirty="0">
                        <a:solidFill>
                          <a:srgbClr val="C00000"/>
                        </a:solidFill>
                      </a:endParaRPr>
                    </a:p>
                  </a:txBody>
                  <a:tcPr/>
                </a:tc>
                <a:tc>
                  <a:txBody>
                    <a:bodyPr/>
                    <a:lstStyle/>
                    <a:p>
                      <a:pPr algn="ctr"/>
                      <a:r>
                        <a:rPr lang="ru-RU" sz="1600" b="1" dirty="0" smtClean="0">
                          <a:solidFill>
                            <a:srgbClr val="C00000"/>
                          </a:solidFill>
                        </a:rPr>
                        <a:t>44 (28.6)</a:t>
                      </a:r>
                      <a:endParaRPr lang="ru-RU" sz="1600" b="1" dirty="0">
                        <a:solidFill>
                          <a:srgbClr val="C00000"/>
                        </a:solidFill>
                      </a:endParaRPr>
                    </a:p>
                  </a:txBody>
                  <a:tcPr/>
                </a:tc>
              </a:tr>
              <a:tr h="442764">
                <a:tc>
                  <a:txBody>
                    <a:bodyPr/>
                    <a:lstStyle/>
                    <a:p>
                      <a:pPr algn="ctr"/>
                      <a:r>
                        <a:rPr lang="ru-RU" sz="1600" b="1" dirty="0" smtClean="0">
                          <a:solidFill>
                            <a:srgbClr val="C00000"/>
                          </a:solidFill>
                        </a:rPr>
                        <a:t>22</a:t>
                      </a:r>
                      <a:endParaRPr lang="ru-RU" sz="1600" b="1" dirty="0">
                        <a:solidFill>
                          <a:srgbClr val="C00000"/>
                        </a:solidFill>
                      </a:endParaRPr>
                    </a:p>
                  </a:txBody>
                  <a:tcPr/>
                </a:tc>
                <a:tc>
                  <a:txBody>
                    <a:bodyPr/>
                    <a:lstStyle/>
                    <a:p>
                      <a:pPr algn="ctr"/>
                      <a:r>
                        <a:rPr lang="ru-RU" sz="1600" b="1" dirty="0" smtClean="0">
                          <a:solidFill>
                            <a:srgbClr val="C00000"/>
                          </a:solidFill>
                        </a:rPr>
                        <a:t>Механика – квантовая физика (методы научного познания)</a:t>
                      </a:r>
                      <a:endParaRPr lang="ru-RU" sz="1600" b="1" dirty="0">
                        <a:solidFill>
                          <a:srgbClr val="C00000"/>
                        </a:solidFill>
                      </a:endParaRPr>
                    </a:p>
                  </a:txBody>
                  <a:tcPr/>
                </a:tc>
                <a:tc>
                  <a:txBody>
                    <a:bodyPr/>
                    <a:lstStyle/>
                    <a:p>
                      <a:pPr algn="ctr"/>
                      <a:r>
                        <a:rPr lang="ru-RU" sz="1600" b="1" dirty="0" smtClean="0">
                          <a:solidFill>
                            <a:srgbClr val="C00000"/>
                          </a:solidFill>
                        </a:rPr>
                        <a:t>44 (27.1)</a:t>
                      </a:r>
                      <a:endParaRPr lang="ru-RU" sz="1600" b="1" dirty="0">
                        <a:solidFill>
                          <a:srgbClr val="C00000"/>
                        </a:solidFill>
                      </a:endParaRPr>
                    </a:p>
                  </a:txBody>
                  <a:tcPr/>
                </a:tc>
              </a:tr>
              <a:tr h="442764">
                <a:tc>
                  <a:txBody>
                    <a:bodyPr/>
                    <a:lstStyle/>
                    <a:p>
                      <a:pPr algn="ctr"/>
                      <a:r>
                        <a:rPr lang="ru-RU" sz="1600" b="1" dirty="0" smtClean="0">
                          <a:solidFill>
                            <a:srgbClr val="00B050"/>
                          </a:solidFill>
                        </a:rPr>
                        <a:t>23</a:t>
                      </a:r>
                      <a:endParaRPr lang="ru-RU" sz="1600" b="1" dirty="0">
                        <a:solidFill>
                          <a:srgbClr val="00B050"/>
                        </a:solidFill>
                      </a:endParaRPr>
                    </a:p>
                  </a:txBody>
                  <a:tcPr/>
                </a:tc>
                <a:tc>
                  <a:txBody>
                    <a:bodyPr/>
                    <a:lstStyle/>
                    <a:p>
                      <a:pPr algn="ctr"/>
                      <a:r>
                        <a:rPr lang="ru-RU" sz="1600" b="1" dirty="0" smtClean="0">
                          <a:solidFill>
                            <a:srgbClr val="00B050"/>
                          </a:solidFill>
                        </a:rPr>
                        <a:t>Механика – квантовая физика (методы научного познания)</a:t>
                      </a:r>
                      <a:endParaRPr lang="ru-RU" sz="1600" b="1" dirty="0">
                        <a:solidFill>
                          <a:srgbClr val="00B050"/>
                        </a:solidFill>
                      </a:endParaRPr>
                    </a:p>
                  </a:txBody>
                  <a:tcPr/>
                </a:tc>
                <a:tc>
                  <a:txBody>
                    <a:bodyPr/>
                    <a:lstStyle/>
                    <a:p>
                      <a:pPr algn="ctr"/>
                      <a:r>
                        <a:rPr lang="ru-RU" sz="1600" b="1" dirty="0" smtClean="0">
                          <a:solidFill>
                            <a:srgbClr val="00B050"/>
                          </a:solidFill>
                        </a:rPr>
                        <a:t>16 (41,4)</a:t>
                      </a:r>
                      <a:endParaRPr lang="ru-RU" sz="1600" b="1" dirty="0">
                        <a:solidFill>
                          <a:srgbClr val="00B050"/>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0" y="0"/>
          <a:ext cx="9759142" cy="68580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p14="http://schemas.microsoft.com/office/powerpoint/2010/main" Requires="p14">
          <p:contentPart p14:bwMode="auto" r:id="rId3">
            <p14:nvContentPartPr>
              <p14:cNvPr id="22530" name="Ink 2"/>
              <p14:cNvContentPartPr>
                <a14:cpLocks xmlns:a14="http://schemas.microsoft.com/office/drawing/2010/main" noRot="1" noChangeAspect="1" noEditPoints="1" noChangeArrowheads="1" noChangeShapeType="1"/>
              </p14:cNvContentPartPr>
              <p14:nvPr/>
            </p14:nvContentPartPr>
            <p14:xfrm>
              <a:off x="338227988" y="182657750"/>
              <a:ext cx="0" cy="0"/>
            </p14:xfrm>
          </p:contentPart>
        </mc:Choice>
        <mc:Fallback>
          <p:pic>
            <p:nvPicPr>
              <p:cNvPr id="22530" name="Ink 2"/>
              <p:cNvPicPr>
                <a:picLocks noRot="1" noChangeAspect="1" noEditPoints="1" noChangeArrowheads="1" noChangeShapeType="1"/>
              </p:cNvPicPr>
              <p:nvPr/>
            </p:nvPicPr>
            <p:blipFill>
              <a:blip r:embed="rId4"/>
              <a:stretch>
                <a:fillRect/>
              </a:stretch>
            </p:blipFill>
            <p:spPr>
              <a:xfrm>
                <a:off x="338227988" y="1826577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2531" name="Ink 3"/>
              <p14:cNvContentPartPr>
                <a14:cpLocks xmlns:a14="http://schemas.microsoft.com/office/drawing/2010/main" noRot="1" noChangeAspect="1" noEditPoints="1" noChangeArrowheads="1" noChangeShapeType="1"/>
              </p14:cNvContentPartPr>
              <p14:nvPr/>
            </p14:nvContentPartPr>
            <p14:xfrm>
              <a:off x="38100" y="746125"/>
              <a:ext cx="10264775" cy="5830888"/>
            </p14:xfrm>
          </p:contentPart>
        </mc:Choice>
        <mc:Fallback>
          <p:pic>
            <p:nvPicPr>
              <p:cNvPr id="22531" name="Ink 3"/>
              <p:cNvPicPr>
                <a:picLocks noRot="1" noChangeAspect="1" noEditPoints="1" noChangeArrowheads="1" noChangeShapeType="1"/>
              </p:cNvPicPr>
              <p:nvPr/>
            </p:nvPicPr>
            <p:blipFill>
              <a:blip r:embed="rId6"/>
              <a:stretch>
                <a:fillRect/>
              </a:stretch>
            </p:blipFill>
            <p:spPr>
              <a:xfrm>
                <a:off x="28740" y="736765"/>
                <a:ext cx="10283495" cy="584960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2532" name="Ink 4"/>
              <p14:cNvContentPartPr>
                <a14:cpLocks xmlns:a14="http://schemas.microsoft.com/office/drawing/2010/main" noRot="1" noChangeAspect="1" noEditPoints="1" noChangeArrowheads="1" noChangeShapeType="1"/>
              </p14:cNvContentPartPr>
              <p14:nvPr/>
            </p14:nvContentPartPr>
            <p14:xfrm>
              <a:off x="10202863" y="6553200"/>
              <a:ext cx="15875" cy="15875"/>
            </p14:xfrm>
          </p:contentPart>
        </mc:Choice>
        <mc:Fallback>
          <p:pic>
            <p:nvPicPr>
              <p:cNvPr id="22532" name="Ink 4"/>
              <p:cNvPicPr>
                <a:picLocks noRot="1" noChangeAspect="1" noEditPoints="1" noChangeArrowheads="1" noChangeShapeType="1"/>
              </p:cNvPicPr>
              <p:nvPr/>
            </p:nvPicPr>
            <p:blipFill>
              <a:blip r:embed="rId8"/>
              <a:stretch>
                <a:fillRect/>
              </a:stretch>
            </p:blipFill>
            <p:spPr>
              <a:xfrm>
                <a:off x="10193482" y="6543819"/>
                <a:ext cx="34636" cy="34636"/>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2533" name="Ink 5"/>
              <p14:cNvContentPartPr>
                <a14:cpLocks xmlns:a14="http://schemas.microsoft.com/office/drawing/2010/main" noRot="1" noChangeAspect="1" noEditPoints="1" noChangeArrowheads="1" noChangeShapeType="1"/>
              </p14:cNvContentPartPr>
              <p14:nvPr/>
            </p14:nvContentPartPr>
            <p14:xfrm>
              <a:off x="3551238" y="4122738"/>
              <a:ext cx="4038600" cy="2644775"/>
            </p14:xfrm>
          </p:contentPart>
        </mc:Choice>
        <mc:Fallback>
          <p:pic>
            <p:nvPicPr>
              <p:cNvPr id="22533" name="Ink 5"/>
              <p:cNvPicPr>
                <a:picLocks noRot="1" noChangeAspect="1" noEditPoints="1" noChangeArrowheads="1" noChangeShapeType="1"/>
              </p:cNvPicPr>
              <p:nvPr/>
            </p:nvPicPr>
            <p:blipFill>
              <a:blip r:embed="rId10"/>
              <a:stretch>
                <a:fillRect/>
              </a:stretch>
            </p:blipFill>
            <p:spPr>
              <a:xfrm>
                <a:off x="3541879" y="4113377"/>
                <a:ext cx="4057319" cy="2663497"/>
              </a:xfrm>
              <a:prstGeom prst="rect">
                <a:avLst/>
              </a:prstGeom>
            </p:spPr>
          </p:pic>
        </mc:Fallback>
      </mc:AlternateContent>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      ПОВЫШЕННЫЙ УРОВЕНЬ</a:t>
            </a:r>
            <a:br>
              <a:rPr lang="ru-RU" sz="3600" b="1" dirty="0" smtClean="0"/>
            </a:br>
            <a:endParaRPr lang="ru-RU" dirty="0"/>
          </a:p>
        </p:txBody>
      </p:sp>
      <p:sp>
        <p:nvSpPr>
          <p:cNvPr id="3" name="Содержимое 2"/>
          <p:cNvSpPr>
            <a:spLocks noGrp="1"/>
          </p:cNvSpPr>
          <p:nvPr>
            <p:ph idx="1"/>
          </p:nvPr>
        </p:nvSpPr>
        <p:spPr>
          <a:xfrm>
            <a:off x="645275" y="1792374"/>
            <a:ext cx="7886700" cy="4351338"/>
          </a:xfrm>
        </p:spPr>
        <p:txBody>
          <a:bodyPr/>
          <a:lstStyle/>
          <a:p>
            <a:pPr algn="ctr">
              <a:buNone/>
            </a:pPr>
            <a:r>
              <a:rPr lang="ru-RU" sz="2400" b="1" dirty="0" smtClean="0"/>
              <a:t>Номера заданий:</a:t>
            </a:r>
          </a:p>
          <a:p>
            <a:pPr algn="ctr">
              <a:buNone/>
            </a:pPr>
            <a:endParaRPr lang="ru-RU" sz="2400" b="1" dirty="0" smtClean="0"/>
          </a:p>
          <a:p>
            <a:pPr algn="ctr">
              <a:buNone/>
            </a:pPr>
            <a:r>
              <a:rPr lang="ru-RU" sz="3200" b="1" dirty="0" smtClean="0"/>
              <a:t>5, 11, 16, 25, 26, 27, 28</a:t>
            </a:r>
          </a:p>
          <a:p>
            <a:endParaRPr lang="ru-RU"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3336" y="310698"/>
            <a:ext cx="7886700" cy="984702"/>
          </a:xfrm>
        </p:spPr>
        <p:txBody>
          <a:bodyPr>
            <a:normAutofit/>
          </a:bodyPr>
          <a:lstStyle/>
          <a:p>
            <a:pPr algn="ctr"/>
            <a:r>
              <a:rPr lang="ru-RU" sz="2800" b="1" dirty="0" smtClean="0">
                <a:latin typeface="Times New Roman" pitchFamily="18" charset="0"/>
                <a:cs typeface="Times New Roman" pitchFamily="18" charset="0"/>
              </a:rPr>
              <a:t>Динамика выполнения заданий ПУ</a:t>
            </a:r>
            <a:endParaRPr lang="ru-RU" sz="28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315685" y="1034142"/>
          <a:ext cx="8518763" cy="5391449"/>
        </p:xfrm>
        <a:graphic>
          <a:graphicData uri="http://schemas.openxmlformats.org/drawingml/2006/table">
            <a:tbl>
              <a:tblPr firstRow="1" bandRow="1">
                <a:tableStyleId>{5C22544A-7EE6-4342-B048-85BDC9FD1C3A}</a:tableStyleId>
              </a:tblPr>
              <a:tblGrid>
                <a:gridCol w="1705988"/>
                <a:gridCol w="1694811"/>
                <a:gridCol w="1650173"/>
                <a:gridCol w="1761803"/>
                <a:gridCol w="1705988"/>
              </a:tblGrid>
              <a:tr h="711925">
                <a:tc>
                  <a:txBody>
                    <a:bodyPr/>
                    <a:lstStyle/>
                    <a:p>
                      <a:pPr algn="ctr"/>
                      <a:r>
                        <a:rPr lang="ru-RU" sz="2000" baseline="0" dirty="0" smtClean="0">
                          <a:solidFill>
                            <a:schemeClr val="tx1"/>
                          </a:solidFill>
                        </a:rPr>
                        <a:t>№ задания</a:t>
                      </a:r>
                      <a:endParaRPr lang="ru-RU" sz="2000" baseline="0" dirty="0">
                        <a:solidFill>
                          <a:schemeClr val="tx1"/>
                        </a:solidFill>
                      </a:endParaRPr>
                    </a:p>
                  </a:txBody>
                  <a:tcPr/>
                </a:tc>
                <a:tc gridSpan="2">
                  <a:txBody>
                    <a:bodyPr/>
                    <a:lstStyle/>
                    <a:p>
                      <a:pPr algn="ctr"/>
                      <a:r>
                        <a:rPr lang="ru-RU" sz="2000" baseline="0" dirty="0" smtClean="0">
                          <a:solidFill>
                            <a:schemeClr val="tx1"/>
                          </a:solidFill>
                        </a:rPr>
                        <a:t>Не справились </a:t>
                      </a:r>
                    </a:p>
                    <a:p>
                      <a:pPr algn="ctr"/>
                      <a:r>
                        <a:rPr lang="ru-RU" sz="2000" baseline="0" dirty="0" smtClean="0">
                          <a:solidFill>
                            <a:schemeClr val="tx1"/>
                          </a:solidFill>
                        </a:rPr>
                        <a:t>(%)</a:t>
                      </a:r>
                      <a:endParaRPr lang="ru-RU" sz="2000" baseline="0" dirty="0">
                        <a:solidFill>
                          <a:schemeClr val="tx1"/>
                        </a:solidFill>
                      </a:endParaRPr>
                    </a:p>
                  </a:txBody>
                  <a:tcPr/>
                </a:tc>
                <a:tc hMerge="1">
                  <a:txBody>
                    <a:bodyPr/>
                    <a:lstStyle/>
                    <a:p>
                      <a:pPr algn="ctr"/>
                      <a:endParaRPr lang="ru-RU" sz="2000" baseline="0" dirty="0">
                        <a:solidFill>
                          <a:schemeClr val="tx1"/>
                        </a:solidFill>
                      </a:endParaRPr>
                    </a:p>
                  </a:txBody>
                  <a:tcPr/>
                </a:tc>
                <a:tc gridSpan="2">
                  <a:txBody>
                    <a:bodyPr/>
                    <a:lstStyle/>
                    <a:p>
                      <a:pPr algn="ctr"/>
                      <a:r>
                        <a:rPr lang="ru-RU" sz="2000" baseline="0" dirty="0" smtClean="0">
                          <a:solidFill>
                            <a:schemeClr val="tx1"/>
                          </a:solidFill>
                        </a:rPr>
                        <a:t>Справились</a:t>
                      </a:r>
                    </a:p>
                    <a:p>
                      <a:pPr algn="ctr"/>
                      <a:r>
                        <a:rPr lang="ru-RU" sz="2000" baseline="0" dirty="0" smtClean="0">
                          <a:solidFill>
                            <a:schemeClr val="tx1"/>
                          </a:solidFill>
                        </a:rPr>
                        <a:t>(%) </a:t>
                      </a:r>
                      <a:endParaRPr lang="ru-RU" sz="2000" baseline="0" dirty="0">
                        <a:solidFill>
                          <a:schemeClr val="tx1"/>
                        </a:solidFill>
                      </a:endParaRPr>
                    </a:p>
                  </a:txBody>
                  <a:tcPr/>
                </a:tc>
                <a:tc hMerge="1">
                  <a:txBody>
                    <a:bodyPr/>
                    <a:lstStyle/>
                    <a:p>
                      <a:pPr algn="ctr"/>
                      <a:endParaRPr lang="ru-RU" sz="2000" baseline="0" dirty="0">
                        <a:solidFill>
                          <a:schemeClr val="tx1"/>
                        </a:solidFill>
                      </a:endParaRPr>
                    </a:p>
                  </a:txBody>
                  <a:tcPr/>
                </a:tc>
              </a:tr>
              <a:tr h="586234">
                <a:tc>
                  <a:txBody>
                    <a:bodyPr/>
                    <a:lstStyle/>
                    <a:p>
                      <a:pPr algn="ctr"/>
                      <a:endParaRPr lang="ru-RU" sz="2000" b="1" baseline="0" dirty="0">
                        <a:solidFill>
                          <a:schemeClr val="tx1"/>
                        </a:solidFill>
                      </a:endParaRPr>
                    </a:p>
                  </a:txBody>
                  <a:tcPr/>
                </a:tc>
                <a:tc>
                  <a:txBody>
                    <a:bodyPr/>
                    <a:lstStyle/>
                    <a:p>
                      <a:pPr algn="ctr"/>
                      <a:r>
                        <a:rPr lang="ru-RU" sz="2000" b="1" dirty="0" smtClean="0"/>
                        <a:t>2020</a:t>
                      </a:r>
                      <a:endParaRPr lang="ru-RU" sz="2000" b="1" dirty="0"/>
                    </a:p>
                  </a:txBody>
                  <a:tcPr/>
                </a:tc>
                <a:tc>
                  <a:txBody>
                    <a:bodyPr/>
                    <a:lstStyle/>
                    <a:p>
                      <a:pPr algn="ctr"/>
                      <a:r>
                        <a:rPr lang="ru-RU" sz="2000" b="1" dirty="0" smtClean="0"/>
                        <a:t>2021</a:t>
                      </a:r>
                      <a:endParaRPr lang="ru-RU" sz="2000" b="1" dirty="0"/>
                    </a:p>
                  </a:txBody>
                  <a:tcPr/>
                </a:tc>
                <a:tc>
                  <a:txBody>
                    <a:bodyPr/>
                    <a:lstStyle/>
                    <a:p>
                      <a:pPr algn="ctr"/>
                      <a:r>
                        <a:rPr lang="ru-RU" sz="2000" b="1" dirty="0" smtClean="0"/>
                        <a:t>2020</a:t>
                      </a:r>
                      <a:endParaRPr lang="ru-RU" sz="2000" b="1" dirty="0"/>
                    </a:p>
                  </a:txBody>
                  <a:tcPr/>
                </a:tc>
                <a:tc>
                  <a:txBody>
                    <a:bodyPr/>
                    <a:lstStyle/>
                    <a:p>
                      <a:pPr algn="ctr"/>
                      <a:r>
                        <a:rPr lang="ru-RU" sz="2000" b="1" dirty="0" smtClean="0"/>
                        <a:t>2021</a:t>
                      </a:r>
                      <a:endParaRPr lang="ru-RU" sz="2000" b="1" dirty="0"/>
                    </a:p>
                  </a:txBody>
                  <a:tcPr/>
                </a:tc>
              </a:tr>
              <a:tr h="586234">
                <a:tc>
                  <a:txBody>
                    <a:bodyPr/>
                    <a:lstStyle/>
                    <a:p>
                      <a:pPr algn="ctr"/>
                      <a:r>
                        <a:rPr lang="ru-RU" sz="2000" b="1" baseline="0" dirty="0" smtClean="0">
                          <a:solidFill>
                            <a:srgbClr val="C00000"/>
                          </a:solidFill>
                        </a:rPr>
                        <a:t>5</a:t>
                      </a:r>
                      <a:endParaRPr lang="ru-RU" sz="2000" b="1" baseline="0" dirty="0">
                        <a:solidFill>
                          <a:srgbClr val="C00000"/>
                        </a:solidFill>
                      </a:endParaRPr>
                    </a:p>
                  </a:txBody>
                  <a:tcPr/>
                </a:tc>
                <a:tc>
                  <a:txBody>
                    <a:bodyPr/>
                    <a:lstStyle/>
                    <a:p>
                      <a:pPr algn="ctr"/>
                      <a:r>
                        <a:rPr lang="ru-RU" sz="2000" b="1" dirty="0" smtClean="0">
                          <a:solidFill>
                            <a:srgbClr val="C00000"/>
                          </a:solidFill>
                        </a:rPr>
                        <a:t>18,6</a:t>
                      </a:r>
                      <a:endParaRPr lang="ru-RU" sz="2000" b="1" dirty="0">
                        <a:solidFill>
                          <a:srgbClr val="C00000"/>
                        </a:solidFill>
                      </a:endParaRPr>
                    </a:p>
                  </a:txBody>
                  <a:tcPr/>
                </a:tc>
                <a:tc>
                  <a:txBody>
                    <a:bodyPr/>
                    <a:lstStyle/>
                    <a:p>
                      <a:pPr algn="ctr"/>
                      <a:r>
                        <a:rPr lang="ru-RU" sz="2000" b="1" dirty="0" smtClean="0">
                          <a:solidFill>
                            <a:srgbClr val="C00000"/>
                          </a:solidFill>
                        </a:rPr>
                        <a:t>45</a:t>
                      </a:r>
                      <a:endParaRPr lang="ru-RU" sz="2000" b="1" dirty="0">
                        <a:solidFill>
                          <a:srgbClr val="C00000"/>
                        </a:solidFill>
                      </a:endParaRPr>
                    </a:p>
                  </a:txBody>
                  <a:tcPr/>
                </a:tc>
                <a:tc>
                  <a:txBody>
                    <a:bodyPr/>
                    <a:lstStyle/>
                    <a:p>
                      <a:pPr algn="ctr"/>
                      <a:r>
                        <a:rPr lang="ru-RU" sz="2000" b="1" dirty="0" smtClean="0">
                          <a:solidFill>
                            <a:srgbClr val="C00000"/>
                          </a:solidFill>
                        </a:rPr>
                        <a:t>81.4</a:t>
                      </a:r>
                      <a:endParaRPr lang="ru-RU" sz="2000" b="1" dirty="0">
                        <a:solidFill>
                          <a:srgbClr val="C00000"/>
                        </a:solidFill>
                      </a:endParaRPr>
                    </a:p>
                  </a:txBody>
                  <a:tcPr/>
                </a:tc>
                <a:tc>
                  <a:txBody>
                    <a:bodyPr/>
                    <a:lstStyle/>
                    <a:p>
                      <a:pPr algn="ctr"/>
                      <a:r>
                        <a:rPr lang="ru-RU" sz="2000" b="1" dirty="0" smtClean="0">
                          <a:solidFill>
                            <a:srgbClr val="C00000"/>
                          </a:solidFill>
                        </a:rPr>
                        <a:t>55</a:t>
                      </a:r>
                      <a:endParaRPr lang="ru-RU" sz="2000" b="1" dirty="0">
                        <a:solidFill>
                          <a:srgbClr val="C00000"/>
                        </a:solidFill>
                      </a:endParaRPr>
                    </a:p>
                  </a:txBody>
                  <a:tcPr/>
                </a:tc>
              </a:tr>
              <a:tr h="586234">
                <a:tc>
                  <a:txBody>
                    <a:bodyPr/>
                    <a:lstStyle/>
                    <a:p>
                      <a:pPr algn="ctr"/>
                      <a:r>
                        <a:rPr lang="ru-RU" sz="2000" b="1" baseline="0" dirty="0" smtClean="0">
                          <a:solidFill>
                            <a:srgbClr val="C00000"/>
                          </a:solidFill>
                        </a:rPr>
                        <a:t>11</a:t>
                      </a:r>
                      <a:endParaRPr lang="ru-RU" sz="2000" b="1" baseline="0" dirty="0">
                        <a:solidFill>
                          <a:srgbClr val="C00000"/>
                        </a:solidFill>
                      </a:endParaRPr>
                    </a:p>
                  </a:txBody>
                  <a:tcPr/>
                </a:tc>
                <a:tc>
                  <a:txBody>
                    <a:bodyPr/>
                    <a:lstStyle/>
                    <a:p>
                      <a:pPr algn="ctr"/>
                      <a:r>
                        <a:rPr lang="ru-RU" sz="2000" b="1" dirty="0" smtClean="0">
                          <a:solidFill>
                            <a:srgbClr val="C00000"/>
                          </a:solidFill>
                        </a:rPr>
                        <a:t>11,4</a:t>
                      </a:r>
                      <a:endParaRPr lang="ru-RU" sz="2000" b="1" dirty="0">
                        <a:solidFill>
                          <a:srgbClr val="C00000"/>
                        </a:solidFill>
                      </a:endParaRPr>
                    </a:p>
                  </a:txBody>
                  <a:tcPr/>
                </a:tc>
                <a:tc>
                  <a:txBody>
                    <a:bodyPr/>
                    <a:lstStyle/>
                    <a:p>
                      <a:pPr algn="ctr"/>
                      <a:r>
                        <a:rPr lang="ru-RU" sz="2000" b="1" dirty="0" smtClean="0">
                          <a:solidFill>
                            <a:srgbClr val="C00000"/>
                          </a:solidFill>
                        </a:rPr>
                        <a:t>61</a:t>
                      </a:r>
                      <a:endParaRPr lang="ru-RU" sz="2000" b="1" dirty="0">
                        <a:solidFill>
                          <a:srgbClr val="C00000"/>
                        </a:solidFill>
                      </a:endParaRPr>
                    </a:p>
                  </a:txBody>
                  <a:tcPr/>
                </a:tc>
                <a:tc>
                  <a:txBody>
                    <a:bodyPr/>
                    <a:lstStyle/>
                    <a:p>
                      <a:pPr algn="ctr"/>
                      <a:r>
                        <a:rPr lang="ru-RU" sz="2000" b="1" dirty="0" smtClean="0">
                          <a:solidFill>
                            <a:srgbClr val="C00000"/>
                          </a:solidFill>
                        </a:rPr>
                        <a:t>88,6</a:t>
                      </a:r>
                      <a:endParaRPr lang="ru-RU" sz="2000" b="1" dirty="0">
                        <a:solidFill>
                          <a:srgbClr val="C00000"/>
                        </a:solidFill>
                      </a:endParaRPr>
                    </a:p>
                  </a:txBody>
                  <a:tcPr/>
                </a:tc>
                <a:tc>
                  <a:txBody>
                    <a:bodyPr/>
                    <a:lstStyle/>
                    <a:p>
                      <a:pPr algn="ctr"/>
                      <a:r>
                        <a:rPr lang="ru-RU" sz="2000" b="1" dirty="0" smtClean="0">
                          <a:solidFill>
                            <a:srgbClr val="C00000"/>
                          </a:solidFill>
                        </a:rPr>
                        <a:t>39</a:t>
                      </a:r>
                      <a:endParaRPr lang="ru-RU" sz="2000" b="1" dirty="0">
                        <a:solidFill>
                          <a:srgbClr val="C00000"/>
                        </a:solidFill>
                      </a:endParaRPr>
                    </a:p>
                  </a:txBody>
                  <a:tcPr/>
                </a:tc>
              </a:tr>
              <a:tr h="586234">
                <a:tc>
                  <a:txBody>
                    <a:bodyPr/>
                    <a:lstStyle/>
                    <a:p>
                      <a:pPr algn="ctr"/>
                      <a:r>
                        <a:rPr lang="ru-RU" sz="2000" b="1" baseline="0" dirty="0" smtClean="0">
                          <a:solidFill>
                            <a:srgbClr val="C00000"/>
                          </a:solidFill>
                        </a:rPr>
                        <a:t>16</a:t>
                      </a:r>
                      <a:endParaRPr lang="ru-RU" sz="2000" b="1" baseline="0" dirty="0">
                        <a:solidFill>
                          <a:srgbClr val="C00000"/>
                        </a:solidFill>
                      </a:endParaRPr>
                    </a:p>
                  </a:txBody>
                  <a:tcPr/>
                </a:tc>
                <a:tc>
                  <a:txBody>
                    <a:bodyPr/>
                    <a:lstStyle/>
                    <a:p>
                      <a:pPr algn="ctr"/>
                      <a:r>
                        <a:rPr lang="ru-RU" sz="2000" b="1" dirty="0" smtClean="0">
                          <a:solidFill>
                            <a:srgbClr val="C00000"/>
                          </a:solidFill>
                        </a:rPr>
                        <a:t>8,6</a:t>
                      </a:r>
                      <a:endParaRPr lang="ru-RU" sz="2000" b="1" dirty="0">
                        <a:solidFill>
                          <a:srgbClr val="C00000"/>
                        </a:solidFill>
                      </a:endParaRPr>
                    </a:p>
                  </a:txBody>
                  <a:tcPr/>
                </a:tc>
                <a:tc>
                  <a:txBody>
                    <a:bodyPr/>
                    <a:lstStyle/>
                    <a:p>
                      <a:pPr algn="ctr"/>
                      <a:r>
                        <a:rPr lang="ru-RU" sz="2000" b="1" dirty="0" smtClean="0">
                          <a:solidFill>
                            <a:srgbClr val="C00000"/>
                          </a:solidFill>
                        </a:rPr>
                        <a:t> 61</a:t>
                      </a:r>
                      <a:endParaRPr lang="ru-RU" sz="2000" b="1" dirty="0">
                        <a:solidFill>
                          <a:srgbClr val="C00000"/>
                        </a:solidFill>
                      </a:endParaRPr>
                    </a:p>
                  </a:txBody>
                  <a:tcPr/>
                </a:tc>
                <a:tc>
                  <a:txBody>
                    <a:bodyPr/>
                    <a:lstStyle/>
                    <a:p>
                      <a:pPr algn="ctr"/>
                      <a:r>
                        <a:rPr lang="ru-RU" sz="2000" b="1" dirty="0" smtClean="0">
                          <a:solidFill>
                            <a:srgbClr val="C00000"/>
                          </a:solidFill>
                        </a:rPr>
                        <a:t>91.4</a:t>
                      </a:r>
                      <a:endParaRPr lang="ru-RU" sz="2000" b="1" dirty="0">
                        <a:solidFill>
                          <a:srgbClr val="C00000"/>
                        </a:solidFill>
                      </a:endParaRPr>
                    </a:p>
                  </a:txBody>
                  <a:tcPr/>
                </a:tc>
                <a:tc>
                  <a:txBody>
                    <a:bodyPr/>
                    <a:lstStyle/>
                    <a:p>
                      <a:pPr algn="ctr"/>
                      <a:r>
                        <a:rPr lang="ru-RU" sz="2000" b="1" dirty="0" smtClean="0">
                          <a:solidFill>
                            <a:srgbClr val="C00000"/>
                          </a:solidFill>
                        </a:rPr>
                        <a:t>39</a:t>
                      </a:r>
                      <a:endParaRPr lang="ru-RU" sz="2000" b="1" dirty="0">
                        <a:solidFill>
                          <a:srgbClr val="C00000"/>
                        </a:solidFill>
                      </a:endParaRPr>
                    </a:p>
                  </a:txBody>
                  <a:tcPr/>
                </a:tc>
              </a:tr>
              <a:tr h="586234">
                <a:tc>
                  <a:txBody>
                    <a:bodyPr/>
                    <a:lstStyle/>
                    <a:p>
                      <a:pPr algn="ctr"/>
                      <a:r>
                        <a:rPr lang="ru-RU" sz="2000" b="1" baseline="0" dirty="0" smtClean="0">
                          <a:solidFill>
                            <a:srgbClr val="00B050"/>
                          </a:solidFill>
                        </a:rPr>
                        <a:t>25</a:t>
                      </a:r>
                      <a:endParaRPr lang="ru-RU" sz="2000" b="1" baseline="0" dirty="0">
                        <a:solidFill>
                          <a:srgbClr val="00B050"/>
                        </a:solidFill>
                      </a:endParaRPr>
                    </a:p>
                  </a:txBody>
                  <a:tcPr/>
                </a:tc>
                <a:tc>
                  <a:txBody>
                    <a:bodyPr/>
                    <a:lstStyle/>
                    <a:p>
                      <a:pPr algn="ctr"/>
                      <a:r>
                        <a:rPr lang="ru-RU" sz="2000" b="1" dirty="0" smtClean="0">
                          <a:solidFill>
                            <a:srgbClr val="00B050"/>
                          </a:solidFill>
                        </a:rPr>
                        <a:t>78,6</a:t>
                      </a:r>
                      <a:endParaRPr lang="ru-RU" sz="2000" b="1" dirty="0">
                        <a:solidFill>
                          <a:srgbClr val="00B050"/>
                        </a:solidFill>
                      </a:endParaRPr>
                    </a:p>
                  </a:txBody>
                  <a:tcPr/>
                </a:tc>
                <a:tc>
                  <a:txBody>
                    <a:bodyPr/>
                    <a:lstStyle/>
                    <a:p>
                      <a:pPr algn="ctr"/>
                      <a:r>
                        <a:rPr lang="ru-RU" sz="2000" b="1" dirty="0" smtClean="0">
                          <a:solidFill>
                            <a:srgbClr val="00B050"/>
                          </a:solidFill>
                        </a:rPr>
                        <a:t>43</a:t>
                      </a:r>
                      <a:endParaRPr lang="ru-RU" sz="2000" b="1" dirty="0">
                        <a:solidFill>
                          <a:srgbClr val="00B050"/>
                        </a:solidFill>
                      </a:endParaRPr>
                    </a:p>
                  </a:txBody>
                  <a:tcPr/>
                </a:tc>
                <a:tc>
                  <a:txBody>
                    <a:bodyPr/>
                    <a:lstStyle/>
                    <a:p>
                      <a:pPr algn="ctr"/>
                      <a:r>
                        <a:rPr lang="ru-RU" sz="2000" b="1" dirty="0" smtClean="0">
                          <a:solidFill>
                            <a:srgbClr val="00B050"/>
                          </a:solidFill>
                        </a:rPr>
                        <a:t>21,4</a:t>
                      </a:r>
                      <a:endParaRPr lang="ru-RU" sz="2000" b="1" dirty="0">
                        <a:solidFill>
                          <a:srgbClr val="00B050"/>
                        </a:solidFill>
                      </a:endParaRPr>
                    </a:p>
                  </a:txBody>
                  <a:tcPr/>
                </a:tc>
                <a:tc>
                  <a:txBody>
                    <a:bodyPr/>
                    <a:lstStyle/>
                    <a:p>
                      <a:pPr algn="ctr"/>
                      <a:r>
                        <a:rPr lang="ru-RU" sz="2000" b="1" dirty="0" smtClean="0">
                          <a:solidFill>
                            <a:srgbClr val="00B050"/>
                          </a:solidFill>
                        </a:rPr>
                        <a:t>57</a:t>
                      </a:r>
                      <a:endParaRPr lang="ru-RU" sz="2000" b="1" dirty="0">
                        <a:solidFill>
                          <a:srgbClr val="00B050"/>
                        </a:solidFill>
                      </a:endParaRPr>
                    </a:p>
                  </a:txBody>
                  <a:tcPr/>
                </a:tc>
              </a:tr>
              <a:tr h="586234">
                <a:tc>
                  <a:txBody>
                    <a:bodyPr/>
                    <a:lstStyle/>
                    <a:p>
                      <a:pPr algn="ctr"/>
                      <a:r>
                        <a:rPr lang="ru-RU" sz="2000" b="1" baseline="0" dirty="0" smtClean="0">
                          <a:solidFill>
                            <a:srgbClr val="00B050"/>
                          </a:solidFill>
                        </a:rPr>
                        <a:t>26</a:t>
                      </a:r>
                      <a:endParaRPr lang="ru-RU" sz="2000" b="1" baseline="0" dirty="0">
                        <a:solidFill>
                          <a:srgbClr val="00B050"/>
                        </a:solidFill>
                      </a:endParaRPr>
                    </a:p>
                  </a:txBody>
                  <a:tcPr/>
                </a:tc>
                <a:tc>
                  <a:txBody>
                    <a:bodyPr/>
                    <a:lstStyle/>
                    <a:p>
                      <a:pPr algn="ctr"/>
                      <a:r>
                        <a:rPr lang="ru-RU" sz="2000" b="1" dirty="0" smtClean="0">
                          <a:solidFill>
                            <a:srgbClr val="00B050"/>
                          </a:solidFill>
                        </a:rPr>
                        <a:t>74,3</a:t>
                      </a:r>
                      <a:endParaRPr lang="ru-RU" sz="2000" b="1" dirty="0">
                        <a:solidFill>
                          <a:srgbClr val="00B050"/>
                        </a:solidFill>
                      </a:endParaRPr>
                    </a:p>
                  </a:txBody>
                  <a:tcPr/>
                </a:tc>
                <a:tc>
                  <a:txBody>
                    <a:bodyPr/>
                    <a:lstStyle/>
                    <a:p>
                      <a:pPr algn="ctr"/>
                      <a:r>
                        <a:rPr lang="ru-RU" sz="2000" b="1" dirty="0" smtClean="0">
                          <a:solidFill>
                            <a:srgbClr val="00B050"/>
                          </a:solidFill>
                        </a:rPr>
                        <a:t>60</a:t>
                      </a:r>
                      <a:endParaRPr lang="ru-RU" sz="2000" b="1" dirty="0">
                        <a:solidFill>
                          <a:srgbClr val="00B050"/>
                        </a:solidFill>
                      </a:endParaRPr>
                    </a:p>
                  </a:txBody>
                  <a:tcPr/>
                </a:tc>
                <a:tc>
                  <a:txBody>
                    <a:bodyPr/>
                    <a:lstStyle/>
                    <a:p>
                      <a:pPr algn="ctr"/>
                      <a:r>
                        <a:rPr lang="ru-RU" sz="2000" b="1" dirty="0" smtClean="0">
                          <a:solidFill>
                            <a:srgbClr val="00B050"/>
                          </a:solidFill>
                        </a:rPr>
                        <a:t>25,7</a:t>
                      </a:r>
                      <a:endParaRPr lang="ru-RU" sz="2000" b="1" dirty="0">
                        <a:solidFill>
                          <a:srgbClr val="00B050"/>
                        </a:solidFill>
                      </a:endParaRPr>
                    </a:p>
                  </a:txBody>
                  <a:tcPr/>
                </a:tc>
                <a:tc>
                  <a:txBody>
                    <a:bodyPr/>
                    <a:lstStyle/>
                    <a:p>
                      <a:pPr algn="ctr"/>
                      <a:r>
                        <a:rPr lang="ru-RU" sz="2000" b="1" dirty="0" smtClean="0">
                          <a:solidFill>
                            <a:srgbClr val="00B050"/>
                          </a:solidFill>
                        </a:rPr>
                        <a:t>40</a:t>
                      </a:r>
                      <a:endParaRPr lang="ru-RU" sz="2000" b="1" dirty="0">
                        <a:solidFill>
                          <a:srgbClr val="00B050"/>
                        </a:solidFill>
                      </a:endParaRPr>
                    </a:p>
                  </a:txBody>
                  <a:tcPr/>
                </a:tc>
              </a:tr>
              <a:tr h="581060">
                <a:tc>
                  <a:txBody>
                    <a:bodyPr/>
                    <a:lstStyle/>
                    <a:p>
                      <a:pPr algn="ctr"/>
                      <a:r>
                        <a:rPr lang="ru-RU" sz="2000" b="1" dirty="0" smtClean="0">
                          <a:solidFill>
                            <a:srgbClr val="C00000"/>
                          </a:solidFill>
                        </a:rPr>
                        <a:t>27</a:t>
                      </a:r>
                      <a:endParaRPr lang="ru-RU" sz="2000" b="1" dirty="0">
                        <a:solidFill>
                          <a:srgbClr val="C00000"/>
                        </a:solidFill>
                      </a:endParaRPr>
                    </a:p>
                  </a:txBody>
                  <a:tcPr/>
                </a:tc>
                <a:tc>
                  <a:txBody>
                    <a:bodyPr/>
                    <a:lstStyle/>
                    <a:p>
                      <a:pPr algn="ctr"/>
                      <a:r>
                        <a:rPr lang="ru-RU" sz="2000" b="1" dirty="0" smtClean="0">
                          <a:solidFill>
                            <a:srgbClr val="C00000"/>
                          </a:solidFill>
                        </a:rPr>
                        <a:t>60</a:t>
                      </a:r>
                      <a:endParaRPr lang="ru-RU" sz="2000" b="1" dirty="0">
                        <a:solidFill>
                          <a:srgbClr val="C00000"/>
                        </a:solidFill>
                      </a:endParaRPr>
                    </a:p>
                  </a:txBody>
                  <a:tcPr/>
                </a:tc>
                <a:tc>
                  <a:txBody>
                    <a:bodyPr/>
                    <a:lstStyle/>
                    <a:p>
                      <a:pPr algn="ctr"/>
                      <a:r>
                        <a:rPr lang="ru-RU" sz="2000" b="1" dirty="0" smtClean="0">
                          <a:solidFill>
                            <a:srgbClr val="C00000"/>
                          </a:solidFill>
                        </a:rPr>
                        <a:t>75</a:t>
                      </a:r>
                      <a:endParaRPr lang="ru-RU" sz="2000" b="1" dirty="0">
                        <a:solidFill>
                          <a:srgbClr val="C00000"/>
                        </a:solidFill>
                      </a:endParaRPr>
                    </a:p>
                  </a:txBody>
                  <a:tcPr/>
                </a:tc>
                <a:tc>
                  <a:txBody>
                    <a:bodyPr/>
                    <a:lstStyle/>
                    <a:p>
                      <a:pPr algn="ctr"/>
                      <a:r>
                        <a:rPr lang="ru-RU" sz="2000" b="1" dirty="0" smtClean="0">
                          <a:solidFill>
                            <a:srgbClr val="C00000"/>
                          </a:solidFill>
                        </a:rPr>
                        <a:t>40</a:t>
                      </a:r>
                      <a:endParaRPr lang="ru-RU" sz="2000" b="1" dirty="0">
                        <a:solidFill>
                          <a:srgbClr val="C00000"/>
                        </a:solidFill>
                      </a:endParaRPr>
                    </a:p>
                  </a:txBody>
                  <a:tcPr/>
                </a:tc>
                <a:tc>
                  <a:txBody>
                    <a:bodyPr/>
                    <a:lstStyle/>
                    <a:p>
                      <a:pPr algn="ctr"/>
                      <a:r>
                        <a:rPr lang="ru-RU" sz="2000" b="1" dirty="0" smtClean="0">
                          <a:solidFill>
                            <a:srgbClr val="C00000"/>
                          </a:solidFill>
                        </a:rPr>
                        <a:t>25</a:t>
                      </a:r>
                      <a:endParaRPr lang="ru-RU" sz="2000" b="1" dirty="0">
                        <a:solidFill>
                          <a:srgbClr val="C00000"/>
                        </a:solidFill>
                      </a:endParaRPr>
                    </a:p>
                  </a:txBody>
                  <a:tcPr/>
                </a:tc>
              </a:tr>
              <a:tr h="581060">
                <a:tc>
                  <a:txBody>
                    <a:bodyPr/>
                    <a:lstStyle/>
                    <a:p>
                      <a:pPr algn="ctr"/>
                      <a:r>
                        <a:rPr lang="ru-RU" sz="2000" b="1" dirty="0" smtClean="0">
                          <a:solidFill>
                            <a:srgbClr val="C00000"/>
                          </a:solidFill>
                        </a:rPr>
                        <a:t>28</a:t>
                      </a:r>
                      <a:endParaRPr lang="ru-RU" sz="2000" b="1" dirty="0">
                        <a:solidFill>
                          <a:srgbClr val="C00000"/>
                        </a:solidFill>
                      </a:endParaRPr>
                    </a:p>
                  </a:txBody>
                  <a:tcPr/>
                </a:tc>
                <a:tc>
                  <a:txBody>
                    <a:bodyPr/>
                    <a:lstStyle/>
                    <a:p>
                      <a:pPr algn="ctr"/>
                      <a:r>
                        <a:rPr lang="ru-RU" sz="2000" b="1" dirty="0" smtClean="0">
                          <a:solidFill>
                            <a:srgbClr val="C00000"/>
                          </a:solidFill>
                        </a:rPr>
                        <a:t>50</a:t>
                      </a:r>
                      <a:endParaRPr lang="ru-RU" sz="2000" b="1" dirty="0">
                        <a:solidFill>
                          <a:srgbClr val="C00000"/>
                        </a:solidFill>
                      </a:endParaRPr>
                    </a:p>
                  </a:txBody>
                  <a:tcPr/>
                </a:tc>
                <a:tc>
                  <a:txBody>
                    <a:bodyPr/>
                    <a:lstStyle/>
                    <a:p>
                      <a:pPr algn="ctr"/>
                      <a:r>
                        <a:rPr lang="ru-RU" sz="2000" b="1" dirty="0" smtClean="0">
                          <a:solidFill>
                            <a:srgbClr val="C00000"/>
                          </a:solidFill>
                        </a:rPr>
                        <a:t>89</a:t>
                      </a:r>
                      <a:endParaRPr lang="ru-RU" sz="2000" b="1" dirty="0">
                        <a:solidFill>
                          <a:srgbClr val="C00000"/>
                        </a:solidFill>
                      </a:endParaRPr>
                    </a:p>
                  </a:txBody>
                  <a:tcPr/>
                </a:tc>
                <a:tc>
                  <a:txBody>
                    <a:bodyPr/>
                    <a:lstStyle/>
                    <a:p>
                      <a:pPr algn="ctr"/>
                      <a:r>
                        <a:rPr lang="ru-RU" sz="2000" b="1" dirty="0" smtClean="0">
                          <a:solidFill>
                            <a:srgbClr val="C00000"/>
                          </a:solidFill>
                        </a:rPr>
                        <a:t>50</a:t>
                      </a:r>
                      <a:endParaRPr lang="ru-RU" sz="2000" b="1" dirty="0">
                        <a:solidFill>
                          <a:srgbClr val="C00000"/>
                        </a:solidFill>
                      </a:endParaRPr>
                    </a:p>
                  </a:txBody>
                  <a:tcPr/>
                </a:tc>
                <a:tc>
                  <a:txBody>
                    <a:bodyPr/>
                    <a:lstStyle/>
                    <a:p>
                      <a:pPr algn="ctr"/>
                      <a:r>
                        <a:rPr lang="ru-RU" sz="2000" b="1" dirty="0" smtClean="0">
                          <a:solidFill>
                            <a:srgbClr val="C00000"/>
                          </a:solidFill>
                        </a:rPr>
                        <a:t>11</a:t>
                      </a:r>
                      <a:endParaRPr lang="ru-RU" sz="2000" b="1" dirty="0">
                        <a:solidFill>
                          <a:srgbClr val="C00000"/>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06828"/>
            <a:ext cx="7886700" cy="1371599"/>
          </a:xfrm>
        </p:spPr>
        <p:txBody>
          <a:bodyPr>
            <a:normAutofit/>
          </a:bodyPr>
          <a:lstStyle/>
          <a:p>
            <a:pPr algn="ctr"/>
            <a:r>
              <a:rPr lang="ru-RU" sz="2400" b="1" dirty="0" smtClean="0">
                <a:latin typeface="Times New Roman" pitchFamily="18" charset="0"/>
                <a:cs typeface="Times New Roman" pitchFamily="18" charset="0"/>
              </a:rPr>
              <a:t>Диаграмма </a:t>
            </a:r>
            <a:r>
              <a:rPr lang="ru-RU" sz="2400" b="1" dirty="0" smtClean="0">
                <a:latin typeface="Times New Roman" pitchFamily="18" charset="0"/>
                <a:cs typeface="Times New Roman" pitchFamily="18" charset="0"/>
              </a:rPr>
              <a:t>результатов выполнения заданий ПУ</a:t>
            </a:r>
            <a:endParaRPr lang="ru-RU" sz="24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228601" y="1197430"/>
          <a:ext cx="8915399" cy="54210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t>Кодификатор заданий повышенного уровня сложности, вызвавшие затруднения у выпускников</a:t>
            </a:r>
            <a:endParaRPr lang="ru-RU" sz="2400" dirty="0"/>
          </a:p>
        </p:txBody>
      </p:sp>
      <p:graphicFrame>
        <p:nvGraphicFramePr>
          <p:cNvPr id="4" name="Содержимое 3"/>
          <p:cNvGraphicFramePr>
            <a:graphicFrameLocks noGrp="1"/>
          </p:cNvGraphicFramePr>
          <p:nvPr>
            <p:ph idx="1"/>
          </p:nvPr>
        </p:nvGraphicFramePr>
        <p:xfrm>
          <a:off x="620486" y="1426028"/>
          <a:ext cx="7894865" cy="4876800"/>
        </p:xfrm>
        <a:graphic>
          <a:graphicData uri="http://schemas.openxmlformats.org/drawingml/2006/table">
            <a:tbl>
              <a:tblPr firstRow="1" bandRow="1">
                <a:tableStyleId>{5C22544A-7EE6-4342-B048-85BDC9FD1C3A}</a:tableStyleId>
              </a:tblPr>
              <a:tblGrid>
                <a:gridCol w="1560993"/>
                <a:gridCol w="4761982"/>
                <a:gridCol w="1571890"/>
              </a:tblGrid>
              <a:tr h="1175628">
                <a:tc>
                  <a:txBody>
                    <a:bodyPr/>
                    <a:lstStyle/>
                    <a:p>
                      <a:pPr algn="ctr"/>
                      <a:r>
                        <a:rPr lang="ru-RU" sz="2000" baseline="0" dirty="0" smtClean="0">
                          <a:solidFill>
                            <a:schemeClr val="tx1"/>
                          </a:solidFill>
                        </a:rPr>
                        <a:t>№</a:t>
                      </a:r>
                      <a:endParaRPr lang="ru-RU" sz="2000" baseline="0" dirty="0">
                        <a:solidFill>
                          <a:schemeClr val="tx1"/>
                        </a:solidFill>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2000" baseline="0" dirty="0" smtClean="0">
                          <a:solidFill>
                            <a:schemeClr val="tx1"/>
                          </a:solidFill>
                        </a:rPr>
                        <a:t>Спецификация задания</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2000" baseline="0" dirty="0" smtClean="0">
                          <a:solidFill>
                            <a:schemeClr val="tx1"/>
                          </a:solidFill>
                        </a:rPr>
                        <a:t>%    не справившихся </a:t>
                      </a:r>
                    </a:p>
                    <a:p>
                      <a:pPr algn="ctr"/>
                      <a:endParaRPr lang="ru-RU" sz="2000" dirty="0"/>
                    </a:p>
                  </a:txBody>
                  <a:tcPr/>
                </a:tc>
              </a:tr>
              <a:tr h="1128496">
                <a:tc>
                  <a:txBody>
                    <a:bodyPr/>
                    <a:lstStyle/>
                    <a:p>
                      <a:pPr algn="ctr"/>
                      <a:r>
                        <a:rPr lang="ru-RU" sz="2400" b="1" dirty="0" smtClean="0">
                          <a:solidFill>
                            <a:srgbClr val="C00000"/>
                          </a:solidFill>
                        </a:rPr>
                        <a:t>5</a:t>
                      </a:r>
                      <a:endParaRPr lang="ru-RU" sz="2400" b="1" dirty="0">
                        <a:solidFill>
                          <a:srgbClr val="C00000"/>
                        </a:solidFill>
                      </a:endParaRPr>
                    </a:p>
                  </a:txBody>
                  <a:tcPr/>
                </a:tc>
                <a:tc>
                  <a:txBody>
                    <a:bodyPr/>
                    <a:lstStyle/>
                    <a:p>
                      <a:r>
                        <a:rPr lang="ru-RU" sz="1800" b="1" dirty="0" smtClean="0">
                          <a:solidFill>
                            <a:srgbClr val="C00000"/>
                          </a:solidFill>
                        </a:rPr>
                        <a:t>Механика (объяснение явлений, интерпретация результатов опытов, представленных в виде таблицы или графиков)</a:t>
                      </a:r>
                      <a:endParaRPr lang="ru-RU" sz="1800" b="1" dirty="0">
                        <a:solidFill>
                          <a:srgbClr val="C00000"/>
                        </a:solidFill>
                      </a:endParaRPr>
                    </a:p>
                  </a:txBody>
                  <a:tcPr/>
                </a:tc>
                <a:tc>
                  <a:txBody>
                    <a:bodyPr/>
                    <a:lstStyle/>
                    <a:p>
                      <a:pPr algn="ctr"/>
                      <a:r>
                        <a:rPr lang="ru-RU" sz="2000" dirty="0" smtClean="0">
                          <a:solidFill>
                            <a:srgbClr val="C00000"/>
                          </a:solidFill>
                        </a:rPr>
                        <a:t>45 (18,6)</a:t>
                      </a:r>
                      <a:endParaRPr lang="ru-RU" sz="2000" dirty="0">
                        <a:solidFill>
                          <a:srgbClr val="C00000"/>
                        </a:solidFill>
                      </a:endParaRPr>
                    </a:p>
                  </a:txBody>
                  <a:tcPr/>
                </a:tc>
              </a:tr>
              <a:tr h="1128496">
                <a:tc>
                  <a:txBody>
                    <a:bodyPr/>
                    <a:lstStyle/>
                    <a:p>
                      <a:pPr algn="ctr"/>
                      <a:r>
                        <a:rPr lang="ru-RU" sz="2400" b="1" dirty="0" smtClean="0">
                          <a:solidFill>
                            <a:srgbClr val="C00000"/>
                          </a:solidFill>
                        </a:rPr>
                        <a:t>11</a:t>
                      </a:r>
                      <a:endParaRPr lang="ru-RU" sz="2400" b="1" dirty="0">
                        <a:solidFill>
                          <a:srgbClr val="C00000"/>
                        </a:solidFill>
                      </a:endParaRPr>
                    </a:p>
                  </a:txBody>
                  <a:tcPr/>
                </a:tc>
                <a:tc>
                  <a:txBody>
                    <a:bodyPr/>
                    <a:lstStyle/>
                    <a:p>
                      <a:r>
                        <a:rPr lang="ru-RU" sz="1800" b="1" dirty="0" smtClean="0">
                          <a:solidFill>
                            <a:srgbClr val="C00000"/>
                          </a:solidFill>
                        </a:rPr>
                        <a:t>МКТ, термодинамика (объяснение явлений, интерпретация результатов опытов, представленных в виде таблицы или графиков</a:t>
                      </a:r>
                      <a:endParaRPr lang="ru-RU" sz="1800" b="1" dirty="0">
                        <a:solidFill>
                          <a:srgbClr val="C00000"/>
                        </a:solidFill>
                      </a:endParaRPr>
                    </a:p>
                  </a:txBody>
                  <a:tcPr/>
                </a:tc>
                <a:tc>
                  <a:txBody>
                    <a:bodyPr/>
                    <a:lstStyle/>
                    <a:p>
                      <a:pPr algn="ctr"/>
                      <a:r>
                        <a:rPr lang="ru-RU" sz="2000" dirty="0" smtClean="0">
                          <a:solidFill>
                            <a:srgbClr val="C00000"/>
                          </a:solidFill>
                        </a:rPr>
                        <a:t>41 (11)</a:t>
                      </a:r>
                      <a:endParaRPr lang="ru-RU" sz="2000" dirty="0">
                        <a:solidFill>
                          <a:srgbClr val="C00000"/>
                        </a:solidFill>
                      </a:endParaRPr>
                    </a:p>
                  </a:txBody>
                  <a:tcPr/>
                </a:tc>
              </a:tr>
              <a:tr h="1128496">
                <a:tc>
                  <a:txBody>
                    <a:bodyPr/>
                    <a:lstStyle/>
                    <a:p>
                      <a:pPr algn="ctr"/>
                      <a:r>
                        <a:rPr lang="ru-RU" sz="2400" b="1" dirty="0" smtClean="0">
                          <a:solidFill>
                            <a:srgbClr val="C00000"/>
                          </a:solidFill>
                        </a:rPr>
                        <a:t>16</a:t>
                      </a:r>
                      <a:endParaRPr lang="ru-RU" sz="2400" b="1" dirty="0">
                        <a:solidFill>
                          <a:srgbClr val="C00000"/>
                        </a:solidFill>
                      </a:endParaRPr>
                    </a:p>
                  </a:txBody>
                  <a:tcPr/>
                </a:tc>
                <a:tc>
                  <a:txBody>
                    <a:bodyPr/>
                    <a:lstStyle/>
                    <a:p>
                      <a:r>
                        <a:rPr lang="ru-RU" sz="1800" b="1" dirty="0" smtClean="0">
                          <a:solidFill>
                            <a:srgbClr val="C00000"/>
                          </a:solidFill>
                        </a:rPr>
                        <a:t>Электродинамика(объяснение явлений, интерпретация результатов опытов, представленных в виде таблицы или графиков</a:t>
                      </a:r>
                      <a:endParaRPr lang="ru-RU" sz="1800" b="1" dirty="0">
                        <a:solidFill>
                          <a:srgbClr val="C00000"/>
                        </a:solidFill>
                      </a:endParaRPr>
                    </a:p>
                  </a:txBody>
                  <a:tcPr/>
                </a:tc>
                <a:tc>
                  <a:txBody>
                    <a:bodyPr/>
                    <a:lstStyle/>
                    <a:p>
                      <a:pPr algn="ctr"/>
                      <a:r>
                        <a:rPr lang="ru-RU" sz="2000" dirty="0" smtClean="0">
                          <a:solidFill>
                            <a:srgbClr val="C00000"/>
                          </a:solidFill>
                        </a:rPr>
                        <a:t>43 (8,6)</a:t>
                      </a:r>
                      <a:endParaRPr lang="ru-RU" sz="2000" dirty="0">
                        <a:solidFill>
                          <a:srgbClr val="C00000"/>
                        </a:solidFill>
                      </a:endParaRPr>
                    </a:p>
                  </a:txBody>
                  <a:tcPr/>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400" b="1" dirty="0" smtClean="0"/>
              <a:t>Кодификатор заданий повышенного уровня сложности, вызвавшие затруднения у выпускников</a:t>
            </a:r>
            <a:endParaRPr lang="ru-RU" sz="2400" b="1" dirty="0"/>
          </a:p>
        </p:txBody>
      </p:sp>
      <p:graphicFrame>
        <p:nvGraphicFramePr>
          <p:cNvPr id="4" name="Содержимое 3"/>
          <p:cNvGraphicFramePr>
            <a:graphicFrameLocks noGrp="1"/>
          </p:cNvGraphicFramePr>
          <p:nvPr>
            <p:ph idx="1"/>
          </p:nvPr>
        </p:nvGraphicFramePr>
        <p:xfrm>
          <a:off x="498473" y="1828799"/>
          <a:ext cx="8412770" cy="3646713"/>
        </p:xfrm>
        <a:graphic>
          <a:graphicData uri="http://schemas.openxmlformats.org/drawingml/2006/table">
            <a:tbl>
              <a:tblPr firstRow="1" bandRow="1">
                <a:tableStyleId>{5C22544A-7EE6-4342-B048-85BDC9FD1C3A}</a:tableStyleId>
              </a:tblPr>
              <a:tblGrid>
                <a:gridCol w="1197323"/>
                <a:gridCol w="5386648"/>
                <a:gridCol w="1828799"/>
              </a:tblGrid>
              <a:tr h="1032041">
                <a:tc>
                  <a:txBody>
                    <a:bodyPr/>
                    <a:lstStyle/>
                    <a:p>
                      <a:pPr algn="ctr"/>
                      <a:r>
                        <a:rPr lang="ru-RU" sz="2000" baseline="0" dirty="0" smtClean="0">
                          <a:solidFill>
                            <a:schemeClr val="tx1"/>
                          </a:solidFill>
                        </a:rPr>
                        <a:t>№</a:t>
                      </a:r>
                      <a:endParaRPr lang="ru-RU" sz="2000" baseline="0" dirty="0">
                        <a:solidFill>
                          <a:schemeClr val="tx1"/>
                        </a:solidFill>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2000" baseline="0" dirty="0" smtClean="0">
                          <a:solidFill>
                            <a:schemeClr val="tx1"/>
                          </a:solidFill>
                        </a:rPr>
                        <a:t>Спецификация задания</a:t>
                      </a:r>
                    </a:p>
                  </a:txBody>
                  <a:tcPr/>
                </a:tc>
                <a:tc>
                  <a:txBody>
                    <a:bodyPr/>
                    <a:lstStyle/>
                    <a:p>
                      <a:pPr algn="ctr"/>
                      <a:r>
                        <a:rPr lang="ru-RU" sz="2000" baseline="0" dirty="0" smtClean="0">
                          <a:solidFill>
                            <a:schemeClr val="tx1"/>
                          </a:solidFill>
                        </a:rPr>
                        <a:t>%    не справившихся </a:t>
                      </a:r>
                      <a:endParaRPr lang="ru-RU" sz="2000" baseline="0" dirty="0">
                        <a:solidFill>
                          <a:schemeClr val="tx1"/>
                        </a:solidFill>
                      </a:endParaRPr>
                    </a:p>
                  </a:txBody>
                  <a:tcPr/>
                </a:tc>
              </a:tr>
              <a:tr h="715922">
                <a:tc>
                  <a:txBody>
                    <a:bodyPr/>
                    <a:lstStyle/>
                    <a:p>
                      <a:pPr algn="ctr"/>
                      <a:r>
                        <a:rPr lang="ru-RU" sz="2400" b="1" dirty="0" smtClean="0">
                          <a:solidFill>
                            <a:srgbClr val="00B050"/>
                          </a:solidFill>
                          <a:latin typeface="Times New Roman" pitchFamily="18" charset="0"/>
                          <a:cs typeface="Times New Roman" pitchFamily="18" charset="0"/>
                        </a:rPr>
                        <a:t>25</a:t>
                      </a:r>
                      <a:endParaRPr lang="ru-RU" sz="2400" b="1" dirty="0">
                        <a:solidFill>
                          <a:srgbClr val="00B050"/>
                        </a:solidFill>
                        <a:latin typeface="Times New Roman" pitchFamily="18" charset="0"/>
                        <a:cs typeface="Times New Roman" pitchFamily="18" charset="0"/>
                      </a:endParaRPr>
                    </a:p>
                  </a:txBody>
                  <a:tcPr/>
                </a:tc>
                <a:tc>
                  <a:txBody>
                    <a:bodyPr/>
                    <a:lstStyle/>
                    <a:p>
                      <a:r>
                        <a:rPr lang="ru-RU" sz="2000" dirty="0" smtClean="0">
                          <a:solidFill>
                            <a:srgbClr val="00B050"/>
                          </a:solidFill>
                          <a:latin typeface="Times New Roman" pitchFamily="18" charset="0"/>
                          <a:cs typeface="Times New Roman" pitchFamily="18" charset="0"/>
                        </a:rPr>
                        <a:t>Молекулярная физика, электродинамика (расчетная задача)</a:t>
                      </a:r>
                      <a:endParaRPr lang="ru-RU" sz="2000" dirty="0">
                        <a:solidFill>
                          <a:srgbClr val="00B050"/>
                        </a:solidFill>
                        <a:latin typeface="Times New Roman" pitchFamily="18" charset="0"/>
                        <a:cs typeface="Times New Roman" pitchFamily="18" charset="0"/>
                      </a:endParaRPr>
                    </a:p>
                  </a:txBody>
                  <a:tcPr/>
                </a:tc>
                <a:tc>
                  <a:txBody>
                    <a:bodyPr/>
                    <a:lstStyle/>
                    <a:p>
                      <a:pPr algn="ctr"/>
                      <a:r>
                        <a:rPr lang="ru-RU" sz="2400" b="1" dirty="0" smtClean="0">
                          <a:solidFill>
                            <a:srgbClr val="00B050"/>
                          </a:solidFill>
                          <a:latin typeface="Times New Roman" pitchFamily="18" charset="0"/>
                          <a:cs typeface="Times New Roman" pitchFamily="18" charset="0"/>
                        </a:rPr>
                        <a:t>50 (78,6)</a:t>
                      </a:r>
                      <a:endParaRPr lang="ru-RU" sz="2400" b="1" dirty="0">
                        <a:solidFill>
                          <a:srgbClr val="00B050"/>
                        </a:solidFill>
                        <a:latin typeface="Times New Roman" pitchFamily="18" charset="0"/>
                        <a:cs typeface="Times New Roman" pitchFamily="18" charset="0"/>
                      </a:endParaRPr>
                    </a:p>
                  </a:txBody>
                  <a:tcPr/>
                </a:tc>
              </a:tr>
              <a:tr h="466906">
                <a:tc>
                  <a:txBody>
                    <a:bodyPr/>
                    <a:lstStyle/>
                    <a:p>
                      <a:pPr algn="ctr"/>
                      <a:r>
                        <a:rPr lang="ru-RU" sz="2400" b="1" dirty="0" smtClean="0">
                          <a:solidFill>
                            <a:srgbClr val="00B050"/>
                          </a:solidFill>
                          <a:latin typeface="Times New Roman" pitchFamily="18" charset="0"/>
                          <a:cs typeface="Times New Roman" pitchFamily="18" charset="0"/>
                        </a:rPr>
                        <a:t>26</a:t>
                      </a:r>
                      <a:endParaRPr lang="ru-RU" sz="2400" b="1" dirty="0">
                        <a:solidFill>
                          <a:srgbClr val="00B050"/>
                        </a:solidFill>
                        <a:latin typeface="Times New Roman" pitchFamily="18" charset="0"/>
                        <a:cs typeface="Times New Roman" pitchFamily="18" charset="0"/>
                      </a:endParaRPr>
                    </a:p>
                  </a:txBody>
                  <a:tcPr/>
                </a:tc>
                <a:tc>
                  <a:txBody>
                    <a:bodyPr/>
                    <a:lstStyle/>
                    <a:p>
                      <a:r>
                        <a:rPr lang="ru-RU" sz="2000" dirty="0" smtClean="0">
                          <a:solidFill>
                            <a:srgbClr val="00B050"/>
                          </a:solidFill>
                          <a:latin typeface="Times New Roman" pitchFamily="18" charset="0"/>
                          <a:cs typeface="Times New Roman" pitchFamily="18" charset="0"/>
                        </a:rPr>
                        <a:t>Электродинамика, квантовая физика</a:t>
                      </a:r>
                      <a:endParaRPr lang="ru-RU" sz="2000" dirty="0">
                        <a:solidFill>
                          <a:srgbClr val="00B050"/>
                        </a:solidFill>
                        <a:latin typeface="Times New Roman" pitchFamily="18" charset="0"/>
                        <a:cs typeface="Times New Roman" pitchFamily="18" charset="0"/>
                      </a:endParaRPr>
                    </a:p>
                  </a:txBody>
                  <a:tcPr/>
                </a:tc>
                <a:tc>
                  <a:txBody>
                    <a:bodyPr/>
                    <a:lstStyle/>
                    <a:p>
                      <a:pPr algn="ctr"/>
                      <a:r>
                        <a:rPr lang="ru-RU" sz="2400" b="1" dirty="0" smtClean="0">
                          <a:solidFill>
                            <a:srgbClr val="00B050"/>
                          </a:solidFill>
                          <a:latin typeface="Times New Roman" pitchFamily="18" charset="0"/>
                          <a:cs typeface="Times New Roman" pitchFamily="18" charset="0"/>
                        </a:rPr>
                        <a:t>60 (74,3)</a:t>
                      </a:r>
                      <a:endParaRPr lang="ru-RU" sz="2400" b="1" dirty="0">
                        <a:solidFill>
                          <a:srgbClr val="00B050"/>
                        </a:solidFill>
                        <a:latin typeface="Times New Roman" pitchFamily="18" charset="0"/>
                        <a:cs typeface="Times New Roman" pitchFamily="18" charset="0"/>
                      </a:endParaRPr>
                    </a:p>
                  </a:txBody>
                  <a:tcPr/>
                </a:tc>
              </a:tr>
              <a:tr h="715922">
                <a:tc>
                  <a:txBody>
                    <a:bodyPr/>
                    <a:lstStyle/>
                    <a:p>
                      <a:pPr algn="ctr"/>
                      <a:r>
                        <a:rPr lang="ru-RU" sz="2400" b="1" dirty="0" smtClean="0">
                          <a:solidFill>
                            <a:srgbClr val="FF0000"/>
                          </a:solidFill>
                          <a:latin typeface="Times New Roman" pitchFamily="18" charset="0"/>
                          <a:cs typeface="Times New Roman" pitchFamily="18" charset="0"/>
                        </a:rPr>
                        <a:t>27</a:t>
                      </a:r>
                      <a:endParaRPr lang="ru-RU" sz="2400" b="1" dirty="0">
                        <a:solidFill>
                          <a:srgbClr val="FF0000"/>
                        </a:solidFill>
                        <a:latin typeface="Times New Roman" pitchFamily="18" charset="0"/>
                        <a:cs typeface="Times New Roman" pitchFamily="18" charset="0"/>
                      </a:endParaRPr>
                    </a:p>
                  </a:txBody>
                  <a:tcPr/>
                </a:tc>
                <a:tc>
                  <a:txBody>
                    <a:bodyPr/>
                    <a:lstStyle/>
                    <a:p>
                      <a:r>
                        <a:rPr lang="ru-RU" sz="2000" dirty="0" smtClean="0">
                          <a:solidFill>
                            <a:srgbClr val="FF0000"/>
                          </a:solidFill>
                          <a:latin typeface="Times New Roman" pitchFamily="18" charset="0"/>
                          <a:cs typeface="Times New Roman" pitchFamily="18" charset="0"/>
                        </a:rPr>
                        <a:t>Механика, квантовая физика (качественная задача)</a:t>
                      </a:r>
                      <a:endParaRPr lang="ru-RU" sz="2000" dirty="0">
                        <a:solidFill>
                          <a:srgbClr val="FF0000"/>
                        </a:solidFill>
                        <a:latin typeface="Times New Roman" pitchFamily="18" charset="0"/>
                        <a:cs typeface="Times New Roman" pitchFamily="18" charset="0"/>
                      </a:endParaRPr>
                    </a:p>
                  </a:txBody>
                  <a:tcPr/>
                </a:tc>
                <a:tc>
                  <a:txBody>
                    <a:bodyPr/>
                    <a:lstStyle/>
                    <a:p>
                      <a:pPr algn="ctr"/>
                      <a:r>
                        <a:rPr lang="ru-RU" sz="2400" b="1" dirty="0" smtClean="0">
                          <a:solidFill>
                            <a:srgbClr val="FF0000"/>
                          </a:solidFill>
                          <a:latin typeface="Times New Roman" pitchFamily="18" charset="0"/>
                          <a:cs typeface="Times New Roman" pitchFamily="18" charset="0"/>
                        </a:rPr>
                        <a:t>75 (60)</a:t>
                      </a:r>
                      <a:endParaRPr lang="ru-RU" sz="2400" b="1" dirty="0">
                        <a:solidFill>
                          <a:srgbClr val="FF0000"/>
                        </a:solidFill>
                        <a:latin typeface="Times New Roman" pitchFamily="18" charset="0"/>
                        <a:cs typeface="Times New Roman" pitchFamily="18" charset="0"/>
                      </a:endParaRPr>
                    </a:p>
                  </a:txBody>
                  <a:tcPr/>
                </a:tc>
              </a:tr>
              <a:tr h="715922">
                <a:tc>
                  <a:txBody>
                    <a:bodyPr/>
                    <a:lstStyle/>
                    <a:p>
                      <a:pPr algn="ctr"/>
                      <a:r>
                        <a:rPr lang="ru-RU" sz="2400" b="1" dirty="0" smtClean="0">
                          <a:solidFill>
                            <a:srgbClr val="FF0000"/>
                          </a:solidFill>
                          <a:latin typeface="Times New Roman" pitchFamily="18" charset="0"/>
                          <a:cs typeface="Times New Roman" pitchFamily="18" charset="0"/>
                        </a:rPr>
                        <a:t>28</a:t>
                      </a:r>
                      <a:endParaRPr lang="ru-RU" sz="2400" b="1" dirty="0">
                        <a:solidFill>
                          <a:srgbClr val="FF0000"/>
                        </a:solidFill>
                        <a:latin typeface="Times New Roman" pitchFamily="18" charset="0"/>
                        <a:cs typeface="Times New Roman" pitchFamily="18" charset="0"/>
                      </a:endParaRPr>
                    </a:p>
                  </a:txBody>
                  <a:tcPr/>
                </a:tc>
                <a:tc>
                  <a:txBody>
                    <a:bodyPr/>
                    <a:lstStyle/>
                    <a:p>
                      <a:r>
                        <a:rPr lang="ru-RU" sz="2000" dirty="0" smtClean="0">
                          <a:solidFill>
                            <a:srgbClr val="FF0000"/>
                          </a:solidFill>
                          <a:latin typeface="Times New Roman" pitchFamily="18" charset="0"/>
                          <a:cs typeface="Times New Roman" pitchFamily="18" charset="0"/>
                        </a:rPr>
                        <a:t>Механика, молекулярная физика (расчетная задача)</a:t>
                      </a:r>
                      <a:endParaRPr lang="ru-RU" sz="2000" dirty="0">
                        <a:solidFill>
                          <a:srgbClr val="FF0000"/>
                        </a:solidFill>
                        <a:latin typeface="Times New Roman" pitchFamily="18" charset="0"/>
                        <a:cs typeface="Times New Roman" pitchFamily="18" charset="0"/>
                      </a:endParaRPr>
                    </a:p>
                  </a:txBody>
                  <a:tcPr/>
                </a:tc>
                <a:tc>
                  <a:txBody>
                    <a:bodyPr/>
                    <a:lstStyle/>
                    <a:p>
                      <a:pPr algn="ctr"/>
                      <a:r>
                        <a:rPr lang="ru-RU" sz="2400" b="1" dirty="0" smtClean="0">
                          <a:solidFill>
                            <a:srgbClr val="FF0000"/>
                          </a:solidFill>
                          <a:latin typeface="Times New Roman" pitchFamily="18" charset="0"/>
                          <a:cs typeface="Times New Roman" pitchFamily="18" charset="0"/>
                        </a:rPr>
                        <a:t>89 (50)</a:t>
                      </a:r>
                      <a:endParaRPr lang="ru-RU" sz="2400" b="1" dirty="0">
                        <a:solidFill>
                          <a:srgbClr val="FF0000"/>
                        </a:solidFill>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dirty="0" smtClean="0"/>
              <a:t>ВЫСОКИЙ УРОВЕНЬ</a:t>
            </a:r>
            <a:br>
              <a:rPr lang="ru-RU" sz="3600" b="1" dirty="0" smtClean="0"/>
            </a:br>
            <a:r>
              <a:rPr lang="ru-RU" sz="3600" b="1" dirty="0" smtClean="0"/>
              <a:t>Номера заданий:</a:t>
            </a:r>
            <a:br>
              <a:rPr lang="ru-RU" sz="3600" b="1" dirty="0" smtClean="0"/>
            </a:br>
            <a:endParaRPr lang="ru-RU" dirty="0"/>
          </a:p>
        </p:txBody>
      </p:sp>
      <p:sp>
        <p:nvSpPr>
          <p:cNvPr id="3" name="Содержимое 2"/>
          <p:cNvSpPr>
            <a:spLocks noGrp="1"/>
          </p:cNvSpPr>
          <p:nvPr>
            <p:ph idx="1"/>
          </p:nvPr>
        </p:nvSpPr>
        <p:spPr/>
        <p:txBody>
          <a:bodyPr/>
          <a:lstStyle/>
          <a:p>
            <a:endParaRPr lang="ru-RU" dirty="0" smtClean="0"/>
          </a:p>
          <a:p>
            <a:endParaRPr lang="ru-RU" dirty="0" smtClean="0"/>
          </a:p>
          <a:p>
            <a:endParaRPr lang="ru-RU" dirty="0" smtClean="0"/>
          </a:p>
          <a:p>
            <a:pPr algn="ctr">
              <a:buNone/>
            </a:pPr>
            <a:r>
              <a:rPr lang="ru-RU" sz="6000" b="1" dirty="0" smtClean="0">
                <a:latin typeface="Times New Roman" pitchFamily="18" charset="0"/>
                <a:cs typeface="Times New Roman" pitchFamily="18" charset="0"/>
              </a:rPr>
              <a:t>29, 30, 31, 32</a:t>
            </a:r>
            <a:endParaRPr lang="ru-RU" sz="60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Спецификация</a:t>
            </a:r>
            <a:endParaRPr lang="ru-RU" dirty="0"/>
          </a:p>
        </p:txBody>
      </p:sp>
      <p:graphicFrame>
        <p:nvGraphicFramePr>
          <p:cNvPr id="5" name="Таблица 4"/>
          <p:cNvGraphicFramePr>
            <a:graphicFrameLocks noGrp="1"/>
          </p:cNvGraphicFramePr>
          <p:nvPr/>
        </p:nvGraphicFramePr>
        <p:xfrm>
          <a:off x="1310185" y="2743199"/>
          <a:ext cx="6032310" cy="3200402"/>
        </p:xfrm>
        <a:graphic>
          <a:graphicData uri="http://schemas.openxmlformats.org/drawingml/2006/table">
            <a:tbl>
              <a:tblPr firstRow="1" bandRow="1">
                <a:tableStyleId>{5C22544A-7EE6-4342-B048-85BDC9FD1C3A}</a:tableStyleId>
              </a:tblPr>
              <a:tblGrid>
                <a:gridCol w="1206462"/>
                <a:gridCol w="1206462"/>
                <a:gridCol w="1206462"/>
                <a:gridCol w="1321104"/>
                <a:gridCol w="1091820"/>
              </a:tblGrid>
              <a:tr h="1089812">
                <a:tc>
                  <a:txBody>
                    <a:bodyPr/>
                    <a:lstStyle/>
                    <a:p>
                      <a:r>
                        <a:rPr lang="ru-RU" sz="2000" baseline="0" dirty="0" smtClean="0">
                          <a:solidFill>
                            <a:schemeClr val="tx1"/>
                          </a:solidFill>
                        </a:rPr>
                        <a:t>Всего заданий  </a:t>
                      </a:r>
                      <a:endParaRPr lang="ru-RU" sz="2000" baseline="0" dirty="0">
                        <a:solidFill>
                          <a:schemeClr val="tx1"/>
                        </a:solidFill>
                      </a:endParaRPr>
                    </a:p>
                  </a:txBody>
                  <a:tcPr/>
                </a:tc>
                <a:tc>
                  <a:txBody>
                    <a:bodyPr/>
                    <a:lstStyle/>
                    <a:p>
                      <a:r>
                        <a:rPr lang="ru-RU" sz="2000" baseline="0" dirty="0" smtClean="0">
                          <a:solidFill>
                            <a:schemeClr val="tx1"/>
                          </a:solidFill>
                        </a:rPr>
                        <a:t>Базовый уровень</a:t>
                      </a:r>
                      <a:endParaRPr lang="ru-RU" sz="2000" baseline="0" dirty="0">
                        <a:solidFill>
                          <a:schemeClr val="tx1"/>
                        </a:solidFill>
                      </a:endParaRPr>
                    </a:p>
                  </a:txBody>
                  <a:tcPr/>
                </a:tc>
                <a:tc>
                  <a:txBody>
                    <a:bodyPr/>
                    <a:lstStyle/>
                    <a:p>
                      <a:r>
                        <a:rPr lang="ru-RU" sz="2000" baseline="0" dirty="0" smtClean="0">
                          <a:solidFill>
                            <a:schemeClr val="tx1"/>
                          </a:solidFill>
                        </a:rPr>
                        <a:t>Повышенный уровень</a:t>
                      </a:r>
                      <a:endParaRPr lang="ru-RU" sz="2000" baseline="0" dirty="0">
                        <a:solidFill>
                          <a:schemeClr val="tx1"/>
                        </a:solidFill>
                      </a:endParaRPr>
                    </a:p>
                  </a:txBody>
                  <a:tcPr/>
                </a:tc>
                <a:tc>
                  <a:txBody>
                    <a:bodyPr/>
                    <a:lstStyle/>
                    <a:p>
                      <a:r>
                        <a:rPr lang="ru-RU" sz="2000" baseline="0" dirty="0" smtClean="0">
                          <a:solidFill>
                            <a:schemeClr val="tx1"/>
                          </a:solidFill>
                        </a:rPr>
                        <a:t>Высокий уровень</a:t>
                      </a:r>
                      <a:endParaRPr lang="ru-RU" sz="2000" baseline="0" dirty="0">
                        <a:solidFill>
                          <a:schemeClr val="tx1"/>
                        </a:solidFill>
                      </a:endParaRPr>
                    </a:p>
                  </a:txBody>
                  <a:tcPr/>
                </a:tc>
                <a:tc>
                  <a:txBody>
                    <a:bodyPr/>
                    <a:lstStyle/>
                    <a:p>
                      <a:endParaRPr lang="ru-RU" sz="2000"/>
                    </a:p>
                  </a:txBody>
                  <a:tcPr/>
                </a:tc>
              </a:tr>
              <a:tr h="675512">
                <a:tc>
                  <a:txBody>
                    <a:bodyPr/>
                    <a:lstStyle/>
                    <a:p>
                      <a:pPr algn="ctr"/>
                      <a:r>
                        <a:rPr lang="ru-RU" sz="2000" b="1" baseline="0" dirty="0" smtClean="0">
                          <a:solidFill>
                            <a:schemeClr val="tx1"/>
                          </a:solidFill>
                        </a:rPr>
                        <a:t>32</a:t>
                      </a:r>
                      <a:endParaRPr lang="ru-RU" sz="2000" b="1" baseline="0" dirty="0">
                        <a:solidFill>
                          <a:schemeClr val="tx1"/>
                        </a:solidFill>
                      </a:endParaRPr>
                    </a:p>
                  </a:txBody>
                  <a:tcPr/>
                </a:tc>
                <a:tc>
                  <a:txBody>
                    <a:bodyPr/>
                    <a:lstStyle/>
                    <a:p>
                      <a:pPr algn="ctr"/>
                      <a:r>
                        <a:rPr lang="ru-RU" sz="2000" b="1" baseline="0" dirty="0" smtClean="0">
                          <a:solidFill>
                            <a:schemeClr val="tx1"/>
                          </a:solidFill>
                        </a:rPr>
                        <a:t>21</a:t>
                      </a:r>
                      <a:endParaRPr lang="ru-RU" sz="2000" b="1" baseline="0" dirty="0">
                        <a:solidFill>
                          <a:schemeClr val="tx1"/>
                        </a:solidFill>
                      </a:endParaRPr>
                    </a:p>
                  </a:txBody>
                  <a:tcPr/>
                </a:tc>
                <a:tc>
                  <a:txBody>
                    <a:bodyPr/>
                    <a:lstStyle/>
                    <a:p>
                      <a:pPr algn="ctr"/>
                      <a:r>
                        <a:rPr lang="ru-RU" sz="2000" b="1" baseline="0" dirty="0" smtClean="0">
                          <a:solidFill>
                            <a:schemeClr val="tx1"/>
                          </a:solidFill>
                        </a:rPr>
                        <a:t>7</a:t>
                      </a:r>
                      <a:endParaRPr lang="ru-RU" sz="2000" b="1" baseline="0" dirty="0">
                        <a:solidFill>
                          <a:schemeClr val="tx1"/>
                        </a:solidFill>
                      </a:endParaRPr>
                    </a:p>
                  </a:txBody>
                  <a:tcPr/>
                </a:tc>
                <a:tc>
                  <a:txBody>
                    <a:bodyPr/>
                    <a:lstStyle/>
                    <a:p>
                      <a:pPr algn="ctr"/>
                      <a:r>
                        <a:rPr lang="ru-RU" sz="2000" b="1" baseline="0" dirty="0" smtClean="0">
                          <a:solidFill>
                            <a:schemeClr val="tx1"/>
                          </a:solidFill>
                        </a:rPr>
                        <a:t>4</a:t>
                      </a:r>
                      <a:endParaRPr lang="ru-RU" sz="2000" b="1" baseline="0" dirty="0">
                        <a:solidFill>
                          <a:schemeClr val="tx1"/>
                        </a:solidFill>
                      </a:endParaRPr>
                    </a:p>
                  </a:txBody>
                  <a:tcPr/>
                </a:tc>
                <a:tc>
                  <a:txBody>
                    <a:bodyPr/>
                    <a:lstStyle/>
                    <a:p>
                      <a:pPr algn="ctr"/>
                      <a:endParaRPr lang="ru-RU" sz="2000" baseline="0" dirty="0">
                        <a:solidFill>
                          <a:schemeClr val="tx1"/>
                        </a:solidFill>
                      </a:endParaRPr>
                    </a:p>
                  </a:txBody>
                  <a:tcPr/>
                </a:tc>
              </a:tr>
              <a:tr h="759566">
                <a:tc>
                  <a:txBody>
                    <a:bodyPr/>
                    <a:lstStyle/>
                    <a:p>
                      <a:pPr algn="ctr"/>
                      <a:r>
                        <a:rPr lang="ru-RU" sz="2000" b="1" dirty="0" smtClean="0"/>
                        <a:t>Макс.</a:t>
                      </a:r>
                    </a:p>
                    <a:p>
                      <a:pPr algn="ctr"/>
                      <a:r>
                        <a:rPr lang="ru-RU" sz="2000" b="1" dirty="0" smtClean="0"/>
                        <a:t>балл</a:t>
                      </a:r>
                      <a:endParaRPr lang="ru-RU" sz="2000" b="1" dirty="0"/>
                    </a:p>
                  </a:txBody>
                  <a:tcPr/>
                </a:tc>
                <a:tc>
                  <a:txBody>
                    <a:bodyPr/>
                    <a:lstStyle/>
                    <a:p>
                      <a:pPr algn="ctr"/>
                      <a:endParaRPr lang="ru-RU" sz="2000" dirty="0"/>
                    </a:p>
                  </a:txBody>
                  <a:tcPr/>
                </a:tc>
                <a:tc>
                  <a:txBody>
                    <a:bodyPr/>
                    <a:lstStyle/>
                    <a:p>
                      <a:pPr algn="ctr"/>
                      <a:endParaRPr lang="ru-RU" sz="2000" dirty="0"/>
                    </a:p>
                  </a:txBody>
                  <a:tcPr/>
                </a:tc>
                <a:tc>
                  <a:txBody>
                    <a:bodyPr/>
                    <a:lstStyle/>
                    <a:p>
                      <a:pPr algn="ctr"/>
                      <a:endParaRPr lang="ru-RU" sz="2000" dirty="0"/>
                    </a:p>
                  </a:txBody>
                  <a:tcPr/>
                </a:tc>
                <a:tc>
                  <a:txBody>
                    <a:bodyPr/>
                    <a:lstStyle/>
                    <a:p>
                      <a:pPr algn="ctr"/>
                      <a:endParaRPr lang="ru-RU" sz="2000" dirty="0"/>
                    </a:p>
                  </a:txBody>
                  <a:tcPr/>
                </a:tc>
              </a:tr>
              <a:tr h="675512">
                <a:tc>
                  <a:txBody>
                    <a:bodyPr/>
                    <a:lstStyle/>
                    <a:p>
                      <a:pPr algn="ctr"/>
                      <a:r>
                        <a:rPr lang="ru-RU" sz="2000" b="1" dirty="0" smtClean="0"/>
                        <a:t>53</a:t>
                      </a:r>
                      <a:endParaRPr lang="ru-RU" sz="2000" b="1" dirty="0"/>
                    </a:p>
                  </a:txBody>
                  <a:tcPr/>
                </a:tc>
                <a:tc>
                  <a:txBody>
                    <a:bodyPr/>
                    <a:lstStyle/>
                    <a:p>
                      <a:pPr algn="ctr"/>
                      <a:r>
                        <a:rPr lang="ru-RU" sz="2000" b="1" dirty="0" smtClean="0"/>
                        <a:t>28</a:t>
                      </a:r>
                      <a:endParaRPr lang="ru-RU" sz="2000" b="1" dirty="0"/>
                    </a:p>
                  </a:txBody>
                  <a:tcPr/>
                </a:tc>
                <a:tc>
                  <a:txBody>
                    <a:bodyPr/>
                    <a:lstStyle/>
                    <a:p>
                      <a:pPr algn="ctr"/>
                      <a:r>
                        <a:rPr lang="ru-RU" sz="2000" b="1" dirty="0" smtClean="0"/>
                        <a:t>16</a:t>
                      </a:r>
                      <a:endParaRPr lang="ru-RU" sz="2000" b="1" dirty="0"/>
                    </a:p>
                  </a:txBody>
                  <a:tcPr/>
                </a:tc>
                <a:tc>
                  <a:txBody>
                    <a:bodyPr/>
                    <a:lstStyle/>
                    <a:p>
                      <a:pPr algn="ctr"/>
                      <a:r>
                        <a:rPr lang="ru-RU" sz="2000" b="1" dirty="0" smtClean="0"/>
                        <a:t>12</a:t>
                      </a:r>
                      <a:endParaRPr lang="ru-RU" sz="2000" b="1" dirty="0"/>
                    </a:p>
                  </a:txBody>
                  <a:tcPr/>
                </a:tc>
                <a:tc>
                  <a:txBody>
                    <a:bodyPr/>
                    <a:lstStyle/>
                    <a:p>
                      <a:pPr algn="ctr"/>
                      <a:endParaRPr lang="ru-RU" sz="2000" dirty="0"/>
                    </a:p>
                  </a:txBody>
                  <a:tcPr/>
                </a:tc>
              </a:tr>
            </a:tbl>
          </a:graphicData>
        </a:graphic>
      </p:graphicFrame>
      <p:sp>
        <p:nvSpPr>
          <p:cNvPr id="6" name="Прямоугольник 5"/>
          <p:cNvSpPr/>
          <p:nvPr/>
        </p:nvSpPr>
        <p:spPr>
          <a:xfrm rot="10800000" flipV="1">
            <a:off x="2146531" y="1667204"/>
            <a:ext cx="4321166" cy="369332"/>
          </a:xfrm>
          <a:prstGeom prst="rect">
            <a:avLst/>
          </a:prstGeom>
        </p:spPr>
        <p:txBody>
          <a:bodyPr wrap="square">
            <a:spAutoFit/>
          </a:bodyPr>
          <a:lstStyle/>
          <a:p>
            <a:r>
              <a:rPr lang="en-US" dirty="0" smtClean="0"/>
              <a:t>fi-ege-2021\</a:t>
            </a:r>
            <a:r>
              <a:rPr lang="ru-RU" dirty="0" smtClean="0"/>
              <a:t>ФИ-11 ЕГЭ 2021 СПЕЦ.</a:t>
            </a:r>
            <a:r>
              <a:rPr lang="en-US" dirty="0" err="1" smtClean="0"/>
              <a:t>pdf</a:t>
            </a:r>
            <a:endParaRPr lang="ru-RU"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b="1" dirty="0" err="1" smtClean="0">
                <a:latin typeface="Times New Roman" pitchFamily="18" charset="0"/>
                <a:cs typeface="Times New Roman" pitchFamily="18" charset="0"/>
              </a:rPr>
              <a:t>Диаграммма</a:t>
            </a:r>
            <a:r>
              <a:rPr lang="ru-RU" sz="3600" b="1" dirty="0" smtClean="0">
                <a:latin typeface="Times New Roman" pitchFamily="18" charset="0"/>
                <a:cs typeface="Times New Roman" pitchFamily="18" charset="0"/>
              </a:rPr>
              <a:t> результатов выполнения заданий ВУ</a:t>
            </a:r>
            <a:endParaRPr lang="ru-RU" dirty="0"/>
          </a:p>
        </p:txBody>
      </p:sp>
      <p:graphicFrame>
        <p:nvGraphicFramePr>
          <p:cNvPr id="4" name="Содержимое 3"/>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latin typeface="Times New Roman" pitchFamily="18" charset="0"/>
                <a:cs typeface="Times New Roman" pitchFamily="18" charset="0"/>
              </a:rPr>
              <a:t>Кодификатор заданий высокого уровня сложности , вызвавшие затруднения у выпускников</a:t>
            </a:r>
            <a:endParaRPr lang="ru-RU"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628650" y="1695795"/>
          <a:ext cx="8216091" cy="3627120"/>
        </p:xfrm>
        <a:graphic>
          <a:graphicData uri="http://schemas.openxmlformats.org/drawingml/2006/table">
            <a:tbl>
              <a:tblPr firstRow="1" bandRow="1">
                <a:tableStyleId>{5C22544A-7EE6-4342-B048-85BDC9FD1C3A}</a:tableStyleId>
              </a:tblPr>
              <a:tblGrid>
                <a:gridCol w="1100397"/>
                <a:gridCol w="5336771"/>
                <a:gridCol w="1778923"/>
              </a:tblGrid>
              <a:tr h="396806">
                <a:tc>
                  <a:txBody>
                    <a:bodyPr/>
                    <a:lstStyle/>
                    <a:p>
                      <a:pPr algn="ctr"/>
                      <a:r>
                        <a:rPr lang="ru-RU" sz="2000" baseline="0" dirty="0" smtClean="0">
                          <a:solidFill>
                            <a:schemeClr val="tx1"/>
                          </a:solidFill>
                        </a:rPr>
                        <a:t>№</a:t>
                      </a:r>
                      <a:endParaRPr lang="ru-RU" sz="2000" baseline="0" dirty="0">
                        <a:solidFill>
                          <a:schemeClr val="tx1"/>
                        </a:solidFill>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2000" baseline="0" dirty="0" smtClean="0">
                          <a:solidFill>
                            <a:schemeClr val="tx1"/>
                          </a:solidFill>
                        </a:rPr>
                        <a:t>Спецификация задания</a:t>
                      </a:r>
                    </a:p>
                  </a:txBody>
                  <a:tcPr/>
                </a:tc>
                <a:tc>
                  <a:txBody>
                    <a:bodyPr/>
                    <a:lstStyle/>
                    <a:p>
                      <a:pPr algn="ctr"/>
                      <a:r>
                        <a:rPr lang="ru-RU" sz="2000" baseline="0" dirty="0" smtClean="0">
                          <a:solidFill>
                            <a:schemeClr val="tx1"/>
                          </a:solidFill>
                        </a:rPr>
                        <a:t>%    не справившихся </a:t>
                      </a:r>
                      <a:endParaRPr lang="ru-RU" sz="2000" baseline="0" dirty="0">
                        <a:solidFill>
                          <a:schemeClr val="tx1"/>
                        </a:solidFill>
                      </a:endParaRPr>
                    </a:p>
                  </a:txBody>
                  <a:tcPr/>
                </a:tc>
              </a:tr>
              <a:tr h="396806">
                <a:tc>
                  <a:txBody>
                    <a:bodyPr/>
                    <a:lstStyle/>
                    <a:p>
                      <a:pPr algn="ctr"/>
                      <a:r>
                        <a:rPr lang="ru-RU" sz="2400" b="1" dirty="0" smtClean="0">
                          <a:solidFill>
                            <a:srgbClr val="FF0000"/>
                          </a:solidFill>
                          <a:latin typeface="Times New Roman" pitchFamily="18" charset="0"/>
                          <a:cs typeface="Times New Roman" pitchFamily="18" charset="0"/>
                        </a:rPr>
                        <a:t>29</a:t>
                      </a:r>
                      <a:endParaRPr lang="ru-RU" sz="2400" b="1" dirty="0">
                        <a:solidFill>
                          <a:srgbClr val="FF0000"/>
                        </a:solidFill>
                        <a:latin typeface="Times New Roman" pitchFamily="18" charset="0"/>
                        <a:cs typeface="Times New Roman" pitchFamily="18" charset="0"/>
                      </a:endParaRPr>
                    </a:p>
                  </a:txBody>
                  <a:tcPr/>
                </a:tc>
                <a:tc>
                  <a:txBody>
                    <a:bodyPr/>
                    <a:lstStyle/>
                    <a:p>
                      <a:pPr algn="l"/>
                      <a:r>
                        <a:rPr lang="ru-RU" sz="2400" b="1" dirty="0" smtClean="0">
                          <a:solidFill>
                            <a:srgbClr val="FF0000"/>
                          </a:solidFill>
                          <a:latin typeface="Times New Roman" pitchFamily="18" charset="0"/>
                          <a:cs typeface="Times New Roman" pitchFamily="18" charset="0"/>
                        </a:rPr>
                        <a:t>Механика (расчетная задача)</a:t>
                      </a:r>
                      <a:endParaRPr lang="ru-RU" sz="2400" b="1" dirty="0">
                        <a:solidFill>
                          <a:srgbClr val="FF0000"/>
                        </a:solidFill>
                        <a:latin typeface="Times New Roman" pitchFamily="18" charset="0"/>
                        <a:cs typeface="Times New Roman" pitchFamily="18" charset="0"/>
                      </a:endParaRPr>
                    </a:p>
                  </a:txBody>
                  <a:tcPr/>
                </a:tc>
                <a:tc>
                  <a:txBody>
                    <a:bodyPr/>
                    <a:lstStyle/>
                    <a:p>
                      <a:pPr algn="ctr"/>
                      <a:r>
                        <a:rPr lang="ru-RU" sz="2400" b="1" dirty="0" smtClean="0">
                          <a:solidFill>
                            <a:srgbClr val="FF0000"/>
                          </a:solidFill>
                          <a:latin typeface="Times New Roman" pitchFamily="18" charset="0"/>
                          <a:cs typeface="Times New Roman" pitchFamily="18" charset="0"/>
                        </a:rPr>
                        <a:t>97 (90)</a:t>
                      </a:r>
                      <a:endParaRPr lang="ru-RU" sz="2400" b="1" dirty="0">
                        <a:solidFill>
                          <a:srgbClr val="FF0000"/>
                        </a:solidFill>
                        <a:latin typeface="Times New Roman" pitchFamily="18" charset="0"/>
                        <a:cs typeface="Times New Roman" pitchFamily="18" charset="0"/>
                      </a:endParaRPr>
                    </a:p>
                  </a:txBody>
                  <a:tcPr/>
                </a:tc>
              </a:tr>
              <a:tr h="396806">
                <a:tc>
                  <a:txBody>
                    <a:bodyPr/>
                    <a:lstStyle/>
                    <a:p>
                      <a:pPr algn="ctr"/>
                      <a:r>
                        <a:rPr lang="ru-RU" sz="2400" b="1" dirty="0" smtClean="0">
                          <a:solidFill>
                            <a:srgbClr val="FF0000"/>
                          </a:solidFill>
                          <a:latin typeface="Times New Roman" pitchFamily="18" charset="0"/>
                          <a:cs typeface="Times New Roman" pitchFamily="18" charset="0"/>
                        </a:rPr>
                        <a:t>30</a:t>
                      </a:r>
                      <a:endParaRPr lang="ru-RU" sz="2400" b="1" dirty="0">
                        <a:solidFill>
                          <a:srgbClr val="FF0000"/>
                        </a:solidFill>
                        <a:latin typeface="Times New Roman" pitchFamily="18" charset="0"/>
                        <a:cs typeface="Times New Roman" pitchFamily="18" charset="0"/>
                      </a:endParaRPr>
                    </a:p>
                  </a:txBody>
                  <a:tcPr/>
                </a:tc>
                <a:tc>
                  <a:txBody>
                    <a:bodyPr/>
                    <a:lstStyle/>
                    <a:p>
                      <a:pPr algn="l"/>
                      <a:r>
                        <a:rPr lang="ru-RU" sz="2400" b="1" dirty="0" smtClean="0">
                          <a:solidFill>
                            <a:srgbClr val="FF0000"/>
                          </a:solidFill>
                          <a:latin typeface="Times New Roman" pitchFamily="18" charset="0"/>
                          <a:cs typeface="Times New Roman" pitchFamily="18" charset="0"/>
                        </a:rPr>
                        <a:t>Молекулярная физика (расчетная задача)</a:t>
                      </a:r>
                      <a:endParaRPr lang="ru-RU" sz="2400" b="1" dirty="0">
                        <a:solidFill>
                          <a:srgbClr val="FF0000"/>
                        </a:solidFill>
                        <a:latin typeface="Times New Roman" pitchFamily="18" charset="0"/>
                        <a:cs typeface="Times New Roman" pitchFamily="18" charset="0"/>
                      </a:endParaRPr>
                    </a:p>
                  </a:txBody>
                  <a:tcPr/>
                </a:tc>
                <a:tc>
                  <a:txBody>
                    <a:bodyPr/>
                    <a:lstStyle/>
                    <a:p>
                      <a:pPr algn="ctr"/>
                      <a:r>
                        <a:rPr lang="ru-RU" sz="2400" b="1" dirty="0" smtClean="0">
                          <a:solidFill>
                            <a:srgbClr val="FF0000"/>
                          </a:solidFill>
                          <a:latin typeface="Times New Roman" pitchFamily="18" charset="0"/>
                          <a:cs typeface="Times New Roman" pitchFamily="18" charset="0"/>
                        </a:rPr>
                        <a:t>95 (90)</a:t>
                      </a:r>
                      <a:endParaRPr lang="ru-RU" sz="2400" b="1" dirty="0">
                        <a:solidFill>
                          <a:srgbClr val="FF0000"/>
                        </a:solidFill>
                        <a:latin typeface="Times New Roman" pitchFamily="18" charset="0"/>
                        <a:cs typeface="Times New Roman" pitchFamily="18" charset="0"/>
                      </a:endParaRPr>
                    </a:p>
                  </a:txBody>
                  <a:tcPr/>
                </a:tc>
              </a:tr>
              <a:tr h="396806">
                <a:tc>
                  <a:txBody>
                    <a:bodyPr/>
                    <a:lstStyle/>
                    <a:p>
                      <a:pPr algn="ctr"/>
                      <a:r>
                        <a:rPr lang="ru-RU" sz="2400" b="1" dirty="0" smtClean="0">
                          <a:solidFill>
                            <a:srgbClr val="FF0000"/>
                          </a:solidFill>
                          <a:latin typeface="Times New Roman" pitchFamily="18" charset="0"/>
                          <a:cs typeface="Times New Roman" pitchFamily="18" charset="0"/>
                        </a:rPr>
                        <a:t>31</a:t>
                      </a:r>
                      <a:endParaRPr lang="ru-RU" sz="2400" b="1" dirty="0">
                        <a:solidFill>
                          <a:srgbClr val="FF0000"/>
                        </a:solidFill>
                        <a:latin typeface="Times New Roman" pitchFamily="18" charset="0"/>
                        <a:cs typeface="Times New Roman" pitchFamily="18" charset="0"/>
                      </a:endParaRPr>
                    </a:p>
                  </a:txBody>
                  <a:tcPr/>
                </a:tc>
                <a:tc>
                  <a:txBody>
                    <a:bodyPr/>
                    <a:lstStyle/>
                    <a:p>
                      <a:pPr algn="l"/>
                      <a:r>
                        <a:rPr lang="ru-RU" sz="2400" b="1" dirty="0" smtClean="0">
                          <a:solidFill>
                            <a:srgbClr val="FF0000"/>
                          </a:solidFill>
                          <a:latin typeface="Times New Roman" pitchFamily="18" charset="0"/>
                          <a:cs typeface="Times New Roman" pitchFamily="18" charset="0"/>
                        </a:rPr>
                        <a:t>Электродинамика (расчетная задача)</a:t>
                      </a:r>
                      <a:endParaRPr lang="ru-RU" sz="2400" b="1" dirty="0">
                        <a:solidFill>
                          <a:srgbClr val="FF0000"/>
                        </a:solidFill>
                        <a:latin typeface="Times New Roman" pitchFamily="18" charset="0"/>
                        <a:cs typeface="Times New Roman" pitchFamily="18" charset="0"/>
                      </a:endParaRPr>
                    </a:p>
                  </a:txBody>
                  <a:tcPr/>
                </a:tc>
                <a:tc>
                  <a:txBody>
                    <a:bodyPr/>
                    <a:lstStyle/>
                    <a:p>
                      <a:pPr algn="ctr"/>
                      <a:r>
                        <a:rPr lang="ru-RU" sz="2400" b="1" dirty="0" smtClean="0">
                          <a:solidFill>
                            <a:srgbClr val="FF0000"/>
                          </a:solidFill>
                          <a:latin typeface="Times New Roman" pitchFamily="18" charset="0"/>
                          <a:cs typeface="Times New Roman" pitchFamily="18" charset="0"/>
                        </a:rPr>
                        <a:t>93 (88,6)</a:t>
                      </a:r>
                      <a:endParaRPr lang="ru-RU" sz="2400" b="1" dirty="0">
                        <a:solidFill>
                          <a:srgbClr val="FF0000"/>
                        </a:solidFill>
                        <a:latin typeface="Times New Roman" pitchFamily="18" charset="0"/>
                        <a:cs typeface="Times New Roman" pitchFamily="18" charset="0"/>
                      </a:endParaRPr>
                    </a:p>
                  </a:txBody>
                  <a:tcPr/>
                </a:tc>
              </a:tr>
              <a:tr h="396806">
                <a:tc>
                  <a:txBody>
                    <a:bodyPr/>
                    <a:lstStyle/>
                    <a:p>
                      <a:pPr algn="ctr"/>
                      <a:r>
                        <a:rPr lang="ru-RU" sz="2400" b="1" dirty="0" smtClean="0">
                          <a:solidFill>
                            <a:srgbClr val="FF0000"/>
                          </a:solidFill>
                          <a:latin typeface="Times New Roman" pitchFamily="18" charset="0"/>
                          <a:cs typeface="Times New Roman" pitchFamily="18" charset="0"/>
                        </a:rPr>
                        <a:t>32</a:t>
                      </a:r>
                      <a:endParaRPr lang="ru-RU" sz="2400" b="1" dirty="0">
                        <a:solidFill>
                          <a:srgbClr val="FF0000"/>
                        </a:solidFill>
                        <a:latin typeface="Times New Roman" pitchFamily="18" charset="0"/>
                        <a:cs typeface="Times New Roman" pitchFamily="18" charset="0"/>
                      </a:endParaRPr>
                    </a:p>
                  </a:txBody>
                  <a:tcPr/>
                </a:tc>
                <a:tc>
                  <a:txBody>
                    <a:bodyPr/>
                    <a:lstStyle/>
                    <a:p>
                      <a:pPr algn="l"/>
                      <a:r>
                        <a:rPr lang="ru-RU" sz="2400" b="1" dirty="0" smtClean="0">
                          <a:solidFill>
                            <a:srgbClr val="FF0000"/>
                          </a:solidFill>
                          <a:latin typeface="Times New Roman" pitchFamily="18" charset="0"/>
                          <a:cs typeface="Times New Roman" pitchFamily="18" charset="0"/>
                        </a:rPr>
                        <a:t>Электродинамика, квантовая физика (расчетная задача)</a:t>
                      </a:r>
                      <a:endParaRPr lang="ru-RU" sz="2400" b="1" dirty="0">
                        <a:solidFill>
                          <a:srgbClr val="FF0000"/>
                        </a:solidFill>
                        <a:latin typeface="Times New Roman" pitchFamily="18" charset="0"/>
                        <a:cs typeface="Times New Roman" pitchFamily="18" charset="0"/>
                      </a:endParaRPr>
                    </a:p>
                  </a:txBody>
                  <a:tcPr/>
                </a:tc>
                <a:tc>
                  <a:txBody>
                    <a:bodyPr/>
                    <a:lstStyle/>
                    <a:p>
                      <a:pPr algn="ctr"/>
                      <a:r>
                        <a:rPr lang="ru-RU" sz="2400" b="1" dirty="0" smtClean="0">
                          <a:solidFill>
                            <a:srgbClr val="FF0000"/>
                          </a:solidFill>
                          <a:latin typeface="Times New Roman" pitchFamily="18" charset="0"/>
                          <a:cs typeface="Times New Roman" pitchFamily="18" charset="0"/>
                        </a:rPr>
                        <a:t>70 (92,9)</a:t>
                      </a:r>
                      <a:endParaRPr lang="ru-RU" sz="2400" b="1" dirty="0">
                        <a:solidFill>
                          <a:srgbClr val="FF0000"/>
                        </a:solidFill>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Задание 27</a:t>
            </a:r>
            <a:endParaRPr lang="ru-RU" dirty="0"/>
          </a:p>
        </p:txBody>
      </p:sp>
      <p:sp>
        <p:nvSpPr>
          <p:cNvPr id="3" name="Содержимое 2"/>
          <p:cNvSpPr>
            <a:spLocks noGrp="1"/>
          </p:cNvSpPr>
          <p:nvPr>
            <p:ph idx="1"/>
          </p:nvPr>
        </p:nvSpPr>
        <p:spPr>
          <a:xfrm>
            <a:off x="653143" y="1441904"/>
            <a:ext cx="7886700" cy="4351338"/>
          </a:xfrm>
        </p:spPr>
        <p:txBody>
          <a:bodyPr/>
          <a:lstStyle/>
          <a:p>
            <a:pPr algn="just"/>
            <a:r>
              <a:rPr lang="ru-RU" dirty="0" smtClean="0"/>
              <a:t>В сосуд наливают воду при комнатной температуре. В сосуд погружают нагревательные элементы с сопротивлениями R1 и R2, подключенные к источнику постоянного напряжения. Приведенный рисунок а показывает, что при положении ключа 1 электрический ток протекает только через нагреватель R1. Оставив ключ в положении 1, воду доводят до кипения. Затем кипяток выливают, сосуд охлаждают до комнатной температуры, вновь наполняют таким же количеством воды при комнатной температуре. Затем ключ поворачивают в положение 2 (приведенный рисунок б показывает, что при данном положении ключа электрический ток протекает через нагреватели R1 и R2 включенные последовательно), и повторяют опыт. Напряжение источника в опытах одинаково. Необходимо объяснить, в каком из опытов быстрее закипит вода</a:t>
            </a:r>
            <a:endParaRPr lang="ru-RU"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ru-RU" dirty="0" smtClean="0"/>
              <a:t>Процент решаемости задания  27: 0 баллов 68,63%; 1 балл 8,70%; 2 балла 10,25%; 3 балла 12,42%. В сумме баллы от 1 до 3 получили 31,37% решавших это задание (процент выполнения - 14,81%). ГО Верхняя Пышма – 25%.  Это максимальные показатели для заданий с развернутым ответом за этот год.</a:t>
            </a:r>
            <a:endParaRPr lang="ru-RU"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Задание 28</a:t>
            </a:r>
            <a:endParaRPr lang="ru-RU" dirty="0"/>
          </a:p>
        </p:txBody>
      </p:sp>
      <p:sp>
        <p:nvSpPr>
          <p:cNvPr id="3" name="Содержимое 2"/>
          <p:cNvSpPr>
            <a:spLocks noGrp="1"/>
          </p:cNvSpPr>
          <p:nvPr>
            <p:ph idx="1"/>
          </p:nvPr>
        </p:nvSpPr>
        <p:spPr>
          <a:xfrm>
            <a:off x="644979" y="1556204"/>
            <a:ext cx="7886700" cy="4351338"/>
          </a:xfrm>
        </p:spPr>
        <p:txBody>
          <a:bodyPr/>
          <a:lstStyle/>
          <a:p>
            <a:pPr algn="just"/>
            <a:r>
              <a:rPr lang="ru-RU" dirty="0" smtClean="0"/>
              <a:t>Деревянная линейка длиной 60 см выдвинута вправо за край стола на 1/4 часть своей длины. При этом она не опрокидывается, если на ее правом конце лежит груз массой 250 грамм. На какое расстояние можно выдвинуть вправо за край стола эту линейку, если на ее правом конце лежит груз 125 г. </a:t>
            </a:r>
          </a:p>
          <a:p>
            <a:pPr algn="just"/>
            <a:endParaRPr lang="ru-RU" dirty="0" smtClean="0"/>
          </a:p>
          <a:p>
            <a:pPr algn="just"/>
            <a:endParaRPr lang="ru-RU" dirty="0" smtClean="0"/>
          </a:p>
          <a:p>
            <a:pPr algn="just"/>
            <a:r>
              <a:rPr lang="ru-RU" dirty="0" smtClean="0"/>
              <a:t>Процент решаемости задания 28: 0 баллов - 8,82%; 1 балл - 4,04%; 2 балла - 7,14%. Баллы за задание получили всего 11,18% решавших это задание. Это минимальный показатель из заданий с развернутым ответом. Процент выполнения задания 9,66%. ГО Верхняя Пышма – 11% </a:t>
            </a:r>
            <a:endParaRPr lang="ru-RU"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Задание 29</a:t>
            </a:r>
            <a:endParaRPr lang="ru-RU" dirty="0"/>
          </a:p>
        </p:txBody>
      </p:sp>
      <p:sp>
        <p:nvSpPr>
          <p:cNvPr id="3" name="Содержимое 2"/>
          <p:cNvSpPr>
            <a:spLocks noGrp="1"/>
          </p:cNvSpPr>
          <p:nvPr>
            <p:ph idx="1"/>
          </p:nvPr>
        </p:nvSpPr>
        <p:spPr>
          <a:xfrm>
            <a:off x="693964" y="1450068"/>
            <a:ext cx="7886700" cy="4351338"/>
          </a:xfrm>
        </p:spPr>
        <p:txBody>
          <a:bodyPr/>
          <a:lstStyle/>
          <a:p>
            <a:pPr algn="just"/>
            <a:r>
              <a:rPr lang="ru-RU" dirty="0" smtClean="0"/>
              <a:t>Два шарика подвешены на вертикальных тонких нитях разной длины так, что шарики находятся на одной высоте. Между шариками находится сжатая и связанная нитью пружина. При пережигании связывающей нити пружина распрямляется, расталкивает шарики и падает вниз. В результате нити с шариками отклоняются в разные стороны на одинаковые углы. Во сколько раз одна нить длиннее другой, если отношение масс шариков равно 1,5.</a:t>
            </a:r>
          </a:p>
          <a:p>
            <a:pPr algn="just"/>
            <a:endParaRPr lang="ru-RU" dirty="0" smtClean="0"/>
          </a:p>
          <a:p>
            <a:pPr algn="just"/>
            <a:r>
              <a:rPr lang="ru-RU" dirty="0" smtClean="0"/>
              <a:t>Процент решаемости задания 29: 0 баллов - 87,58%; 1 балл - 7,76%; 2 балла - 0,62%; 3 балла- 4,04%. Баллы за задание получили всего 12,42% решавших это задание (процент выполнения 5,90%). ГО Верхняя Пышма – 3%</a:t>
            </a:r>
            <a:endParaRPr lang="ru-RU"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Задание 30</a:t>
            </a:r>
            <a:endParaRPr lang="ru-RU" dirty="0"/>
          </a:p>
        </p:txBody>
      </p:sp>
      <p:sp>
        <p:nvSpPr>
          <p:cNvPr id="3" name="Содержимое 2"/>
          <p:cNvSpPr>
            <a:spLocks noGrp="1"/>
          </p:cNvSpPr>
          <p:nvPr>
            <p:ph idx="1"/>
          </p:nvPr>
        </p:nvSpPr>
        <p:spPr>
          <a:xfrm>
            <a:off x="661307" y="1458232"/>
            <a:ext cx="7886700" cy="4351338"/>
          </a:xfrm>
        </p:spPr>
        <p:txBody>
          <a:bodyPr/>
          <a:lstStyle/>
          <a:p>
            <a:pPr algn="just"/>
            <a:r>
              <a:rPr lang="ru-RU" dirty="0" smtClean="0"/>
              <a:t>Для воздушного полета изобретатель массой 60 кг решил использовать 5000 воздушных шаров, наполненных гелием. До какого объема необходимо надуть каждый  шар, чтобы изобретатель смог подняться в воздух при нормальном атмосферном давлении и температуре 27  0С. </a:t>
            </a:r>
          </a:p>
          <a:p>
            <a:pPr algn="just"/>
            <a:endParaRPr lang="ru-RU" dirty="0" smtClean="0"/>
          </a:p>
          <a:p>
            <a:pPr algn="just"/>
            <a:endParaRPr lang="ru-RU" dirty="0" smtClean="0"/>
          </a:p>
          <a:p>
            <a:pPr algn="just">
              <a:buNone/>
            </a:pPr>
            <a:r>
              <a:rPr lang="ru-RU" dirty="0" smtClean="0"/>
              <a:t>Процент решаемости задания 30: 0 баллов - 84,16%; 1 балл - 8,07%; 2 балла - 2,48%; 3 балла - 5,28%. Баллы за задание получили всего 15,84% решавших (процент выполнения 8,83%). </a:t>
            </a:r>
          </a:p>
          <a:p>
            <a:pPr algn="just">
              <a:buNone/>
            </a:pPr>
            <a:r>
              <a:rPr lang="ru-RU" dirty="0" smtClean="0"/>
              <a:t>ГО Верхняя Пышма – 5%</a:t>
            </a:r>
            <a:endParaRPr lang="ru-RU"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Задание 31</a:t>
            </a:r>
            <a:endParaRPr lang="ru-RU" dirty="0"/>
          </a:p>
        </p:txBody>
      </p:sp>
      <p:sp>
        <p:nvSpPr>
          <p:cNvPr id="3" name="Содержимое 2"/>
          <p:cNvSpPr>
            <a:spLocks noGrp="1"/>
          </p:cNvSpPr>
          <p:nvPr>
            <p:ph idx="1"/>
          </p:nvPr>
        </p:nvSpPr>
        <p:spPr/>
        <p:txBody>
          <a:bodyPr/>
          <a:lstStyle/>
          <a:p>
            <a:pPr algn="just"/>
            <a:r>
              <a:rPr lang="ru-RU" dirty="0" smtClean="0"/>
              <a:t>Между обкладками плоского конденсатора висит заряженная капелька ртути. Какова разность потенциалов обкладок, если расстояние между ними 2 см, заряд капельки 5,44·10-18 Кл, а объем капли 2·10-18м 3 ? </a:t>
            </a:r>
          </a:p>
          <a:p>
            <a:pPr algn="just"/>
            <a:endParaRPr lang="ru-RU" dirty="0" smtClean="0"/>
          </a:p>
          <a:p>
            <a:pPr algn="just"/>
            <a:endParaRPr lang="ru-RU" dirty="0" smtClean="0"/>
          </a:p>
          <a:p>
            <a:pPr algn="just"/>
            <a:r>
              <a:rPr lang="ru-RU" dirty="0" smtClean="0"/>
              <a:t>Процент решаемости задания 31: 0 баллов - 85,71%; 1 балл - 2,48%; 2 балла - 1,86%; 3 балла - 9,94%. Баллы за задание получили всего 14,29% решавших (средний процент выполнения 10,70%). ГО Верхняя Пышма – 7%</a:t>
            </a:r>
            <a:endParaRPr lang="ru-RU"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Задание 32</a:t>
            </a:r>
            <a:endParaRPr lang="ru-RU" dirty="0"/>
          </a:p>
        </p:txBody>
      </p:sp>
      <p:sp>
        <p:nvSpPr>
          <p:cNvPr id="3" name="Содержимое 2"/>
          <p:cNvSpPr>
            <a:spLocks noGrp="1"/>
          </p:cNvSpPr>
          <p:nvPr>
            <p:ph idx="1"/>
          </p:nvPr>
        </p:nvSpPr>
        <p:spPr>
          <a:xfrm>
            <a:off x="636814" y="1556204"/>
            <a:ext cx="7886700" cy="4351338"/>
          </a:xfrm>
        </p:spPr>
        <p:txBody>
          <a:bodyPr/>
          <a:lstStyle/>
          <a:p>
            <a:pPr algn="just"/>
            <a:r>
              <a:rPr lang="ru-RU" dirty="0" smtClean="0"/>
              <a:t>Фототок с литиевого фотокатода, освещаемого монохроматическим излучением с длиной волны λ0, прекращается при некотором значении запирающего напряжения. Если длину волны изменить в 1,5 раза, то для прекращения фототока необходимо увеличить запирающее напряжение в 2 раза. Работа выхода 2,39 эВ. Определите λ0</a:t>
            </a:r>
          </a:p>
          <a:p>
            <a:pPr algn="just"/>
            <a:endParaRPr lang="ru-RU" dirty="0" smtClean="0"/>
          </a:p>
          <a:p>
            <a:pPr algn="just">
              <a:buNone/>
            </a:pPr>
            <a:r>
              <a:rPr lang="ru-RU" dirty="0" smtClean="0"/>
              <a:t>   Процент решаемости задания 32: 0 баллов - 74,22% 1 балл - 11,49% 2 балла - 4,66% 3 балла - 9,63% Баллы за задание получили всего 25,78% решавших (средний процент выполнения 19,54%). Го Верхняя Пышма – 30%</a:t>
            </a:r>
            <a:endParaRPr lang="ru-RU"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itchFamily="18" charset="0"/>
                <a:cs typeface="Times New Roman" pitchFamily="18" charset="0"/>
              </a:rPr>
              <a:t>Шкала перевода баллов ЕГЭ по физике в оценку в 2021 году</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a:xfrm>
            <a:off x="997526" y="2562842"/>
            <a:ext cx="7517823" cy="3932527"/>
          </a:xfrm>
        </p:spPr>
        <p:txBody>
          <a:bodyPr>
            <a:normAutofit/>
          </a:bodyPr>
          <a:lstStyle/>
          <a:p>
            <a:pPr>
              <a:buNone/>
            </a:pPr>
            <a:r>
              <a:rPr lang="ru-RU" sz="4000" b="1" dirty="0" smtClean="0">
                <a:latin typeface="Times New Roman" pitchFamily="18" charset="0"/>
                <a:cs typeface="Times New Roman" pitchFamily="18" charset="0"/>
              </a:rPr>
              <a:t>       0-35   - «2»</a:t>
            </a:r>
          </a:p>
          <a:p>
            <a:pPr>
              <a:buNone/>
            </a:pPr>
            <a:r>
              <a:rPr lang="ru-RU" sz="4000" b="1" dirty="0" smtClean="0">
                <a:latin typeface="Times New Roman" pitchFamily="18" charset="0"/>
                <a:cs typeface="Times New Roman" pitchFamily="18" charset="0"/>
              </a:rPr>
              <a:t>       36 – 52 – «3»</a:t>
            </a:r>
          </a:p>
          <a:p>
            <a:pPr>
              <a:buNone/>
            </a:pPr>
            <a:r>
              <a:rPr lang="ru-RU" sz="4000" b="1" dirty="0" smtClean="0">
                <a:latin typeface="Times New Roman" pitchFamily="18" charset="0"/>
                <a:cs typeface="Times New Roman" pitchFamily="18" charset="0"/>
              </a:rPr>
              <a:t>       53 – 67 – «4»</a:t>
            </a:r>
          </a:p>
          <a:p>
            <a:pPr>
              <a:buNone/>
            </a:pPr>
            <a:r>
              <a:rPr lang="ru-RU" sz="4000" b="1" dirty="0" smtClean="0">
                <a:latin typeface="Times New Roman" pitchFamily="18" charset="0"/>
                <a:cs typeface="Times New Roman" pitchFamily="18" charset="0"/>
              </a:rPr>
              <a:t>       68 и более – «5»</a:t>
            </a:r>
          </a:p>
          <a:p>
            <a:pPr>
              <a:buNone/>
            </a:pPr>
            <a:endParaRPr lang="ru-RU" sz="40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Доля заданий различного уровня</a:t>
            </a:r>
            <a:endParaRPr lang="ru-RU" dirty="0"/>
          </a:p>
        </p:txBody>
      </p:sp>
      <p:graphicFrame>
        <p:nvGraphicFramePr>
          <p:cNvPr id="4" name="Содержимое 3"/>
          <p:cNvGraphicFramePr>
            <a:graphicFrameLocks noGrp="1"/>
          </p:cNvGraphicFramePr>
          <p:nvPr>
            <p:ph idx="1"/>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49" y="365126"/>
            <a:ext cx="8041821" cy="1325563"/>
          </a:xfrm>
        </p:spPr>
        <p:txBody>
          <a:bodyPr/>
          <a:lstStyle/>
          <a:p>
            <a:pPr algn="ctr"/>
            <a:r>
              <a:rPr lang="ru-RU" b="1" dirty="0" smtClean="0">
                <a:latin typeface="Times New Roman" pitchFamily="18" charset="0"/>
                <a:cs typeface="Times New Roman" pitchFamily="18" charset="0"/>
              </a:rPr>
              <a:t>Средний балл ЕГЭ по пятибалльной шкале</a:t>
            </a:r>
            <a:endParaRPr lang="ru-RU"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600518680"/>
              </p:ext>
            </p:extLst>
          </p:nvPr>
        </p:nvGraphicFramePr>
        <p:xfrm>
          <a:off x="2043793" y="2024289"/>
          <a:ext cx="5641522" cy="3291840"/>
        </p:xfrm>
        <a:graphic>
          <a:graphicData uri="http://schemas.openxmlformats.org/drawingml/2006/table">
            <a:tbl>
              <a:tblPr firstRow="1" bandRow="1">
                <a:tableStyleId>{5C22544A-7EE6-4342-B048-85BDC9FD1C3A}</a:tableStyleId>
              </a:tblPr>
              <a:tblGrid>
                <a:gridCol w="1123243"/>
                <a:gridCol w="2196901"/>
                <a:gridCol w="2321378"/>
              </a:tblGrid>
              <a:tr h="370840">
                <a:tc>
                  <a:txBody>
                    <a:bodyPr/>
                    <a:lstStyle/>
                    <a:p>
                      <a:pPr algn="ctr"/>
                      <a:r>
                        <a:rPr lang="ru-RU" sz="1800" dirty="0" smtClean="0">
                          <a:solidFill>
                            <a:schemeClr val="tx1"/>
                          </a:solidFill>
                        </a:rPr>
                        <a:t>Оценка</a:t>
                      </a:r>
                      <a:endParaRPr lang="ru-RU" sz="1800" dirty="0">
                        <a:solidFill>
                          <a:schemeClr val="tx1"/>
                        </a:solidFill>
                      </a:endParaRPr>
                    </a:p>
                  </a:txBody>
                  <a:tcPr/>
                </a:tc>
                <a:tc>
                  <a:txBody>
                    <a:bodyPr/>
                    <a:lstStyle/>
                    <a:p>
                      <a:pPr algn="ctr"/>
                      <a:r>
                        <a:rPr lang="ru-RU" sz="1800" dirty="0" smtClean="0">
                          <a:solidFill>
                            <a:schemeClr val="tx1"/>
                          </a:solidFill>
                        </a:rPr>
                        <a:t>Количество по результатам года</a:t>
                      </a:r>
                      <a:endParaRPr lang="ru-RU" sz="1800" dirty="0">
                        <a:solidFill>
                          <a:schemeClr val="tx1"/>
                        </a:solidFill>
                      </a:endParaRPr>
                    </a:p>
                  </a:txBody>
                  <a:tcPr/>
                </a:tc>
                <a:tc>
                  <a:txBody>
                    <a:bodyPr/>
                    <a:lstStyle/>
                    <a:p>
                      <a:pPr algn="ctr"/>
                      <a:r>
                        <a:rPr lang="ru-RU" sz="1800" dirty="0" smtClean="0">
                          <a:solidFill>
                            <a:schemeClr val="tx1"/>
                          </a:solidFill>
                        </a:rPr>
                        <a:t>Количество по результатам ЕГЭ 2021</a:t>
                      </a:r>
                      <a:endParaRPr lang="ru-RU" sz="1800" dirty="0">
                        <a:solidFill>
                          <a:schemeClr val="tx1"/>
                        </a:solidFill>
                      </a:endParaRPr>
                    </a:p>
                  </a:txBody>
                  <a:tcPr/>
                </a:tc>
              </a:tr>
              <a:tr h="370840">
                <a:tc>
                  <a:txBody>
                    <a:bodyPr/>
                    <a:lstStyle/>
                    <a:p>
                      <a:pPr algn="ctr"/>
                      <a:r>
                        <a:rPr lang="ru-RU" sz="2800" dirty="0" smtClean="0">
                          <a:latin typeface="Times New Roman" pitchFamily="18" charset="0"/>
                          <a:cs typeface="Times New Roman" pitchFamily="18" charset="0"/>
                        </a:rPr>
                        <a:t>5</a:t>
                      </a:r>
                      <a:endParaRPr lang="ru-RU" sz="2800" dirty="0">
                        <a:latin typeface="Times New Roman" pitchFamily="18" charset="0"/>
                        <a:cs typeface="Times New Roman" pitchFamily="18" charset="0"/>
                      </a:endParaRPr>
                    </a:p>
                  </a:txBody>
                  <a:tcPr/>
                </a:tc>
                <a:tc>
                  <a:txBody>
                    <a:bodyPr/>
                    <a:lstStyle/>
                    <a:p>
                      <a:pPr algn="ct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txBody>
                  <a:tcPr/>
                </a:tc>
                <a:tc>
                  <a:txBody>
                    <a:bodyPr/>
                    <a:lstStyle/>
                    <a:p>
                      <a:pPr algn="ctr"/>
                      <a:r>
                        <a:rPr lang="ru-RU" sz="2800" dirty="0" smtClean="0">
                          <a:latin typeface="Times New Roman" pitchFamily="18" charset="0"/>
                          <a:cs typeface="Times New Roman" pitchFamily="18" charset="0"/>
                        </a:rPr>
                        <a:t>11</a:t>
                      </a:r>
                      <a:endParaRPr lang="ru-RU" sz="2800" dirty="0">
                        <a:latin typeface="Times New Roman" pitchFamily="18" charset="0"/>
                        <a:cs typeface="Times New Roman" pitchFamily="18" charset="0"/>
                      </a:endParaRPr>
                    </a:p>
                  </a:txBody>
                  <a:tcPr/>
                </a:tc>
              </a:tr>
              <a:tr h="370840">
                <a:tc>
                  <a:txBody>
                    <a:bodyPr/>
                    <a:lstStyle/>
                    <a:p>
                      <a:pPr algn="ctr"/>
                      <a:r>
                        <a:rPr lang="ru-RU" sz="2800" dirty="0" smtClean="0">
                          <a:latin typeface="Times New Roman" pitchFamily="18" charset="0"/>
                          <a:cs typeface="Times New Roman" pitchFamily="18" charset="0"/>
                        </a:rPr>
                        <a:t>4</a:t>
                      </a:r>
                      <a:endParaRPr lang="ru-RU" sz="2800" dirty="0">
                        <a:latin typeface="Times New Roman" pitchFamily="18" charset="0"/>
                        <a:cs typeface="Times New Roman" pitchFamily="18" charset="0"/>
                      </a:endParaRPr>
                    </a:p>
                  </a:txBody>
                  <a:tcPr/>
                </a:tc>
                <a:tc>
                  <a:txBody>
                    <a:bodyPr/>
                    <a:lstStyle/>
                    <a:p>
                      <a:pPr algn="ct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txBody>
                  <a:tcPr/>
                </a:tc>
                <a:tc>
                  <a:txBody>
                    <a:bodyPr/>
                    <a:lstStyle/>
                    <a:p>
                      <a:pPr algn="ctr"/>
                      <a:r>
                        <a:rPr lang="ru-RU" sz="2800" dirty="0" smtClean="0">
                          <a:latin typeface="Times New Roman" pitchFamily="18" charset="0"/>
                          <a:cs typeface="Times New Roman" pitchFamily="18" charset="0"/>
                        </a:rPr>
                        <a:t>26</a:t>
                      </a:r>
                      <a:endParaRPr lang="ru-RU" sz="2800" dirty="0">
                        <a:latin typeface="Times New Roman" pitchFamily="18" charset="0"/>
                        <a:cs typeface="Times New Roman" pitchFamily="18" charset="0"/>
                      </a:endParaRPr>
                    </a:p>
                  </a:txBody>
                  <a:tcPr/>
                </a:tc>
              </a:tr>
              <a:tr h="370840">
                <a:tc>
                  <a:txBody>
                    <a:bodyPr/>
                    <a:lstStyle/>
                    <a:p>
                      <a:pPr algn="ctr"/>
                      <a:r>
                        <a:rPr lang="ru-RU" sz="2800" dirty="0" smtClean="0">
                          <a:latin typeface="Times New Roman" pitchFamily="18" charset="0"/>
                          <a:cs typeface="Times New Roman" pitchFamily="18" charset="0"/>
                        </a:rPr>
                        <a:t>3</a:t>
                      </a:r>
                      <a:endParaRPr lang="ru-RU" sz="2800" dirty="0">
                        <a:latin typeface="Times New Roman" pitchFamily="18" charset="0"/>
                        <a:cs typeface="Times New Roman" pitchFamily="18" charset="0"/>
                      </a:endParaRPr>
                    </a:p>
                  </a:txBody>
                  <a:tcPr/>
                </a:tc>
                <a:tc>
                  <a:txBody>
                    <a:bodyPr/>
                    <a:lstStyle/>
                    <a:p>
                      <a:pPr algn="ct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txBody>
                  <a:tcPr/>
                </a:tc>
                <a:tc>
                  <a:txBody>
                    <a:bodyPr/>
                    <a:lstStyle/>
                    <a:p>
                      <a:pPr algn="ctr"/>
                      <a:r>
                        <a:rPr lang="ru-RU" sz="2800" dirty="0" smtClean="0">
                          <a:latin typeface="Times New Roman" pitchFamily="18" charset="0"/>
                          <a:cs typeface="Times New Roman" pitchFamily="18" charset="0"/>
                        </a:rPr>
                        <a:t>23</a:t>
                      </a:r>
                      <a:endParaRPr lang="ru-RU" sz="2800" dirty="0">
                        <a:latin typeface="Times New Roman" pitchFamily="18" charset="0"/>
                        <a:cs typeface="Times New Roman" pitchFamily="18" charset="0"/>
                      </a:endParaRPr>
                    </a:p>
                  </a:txBody>
                  <a:tcPr/>
                </a:tc>
              </a:tr>
              <a:tr h="370840">
                <a:tc>
                  <a:txBody>
                    <a:bodyPr/>
                    <a:lstStyle/>
                    <a:p>
                      <a:pPr algn="ctr"/>
                      <a:r>
                        <a:rPr lang="ru-RU" sz="2800" dirty="0" smtClean="0">
                          <a:latin typeface="Times New Roman" pitchFamily="18" charset="0"/>
                          <a:cs typeface="Times New Roman" pitchFamily="18" charset="0"/>
                        </a:rPr>
                        <a:t>2</a:t>
                      </a:r>
                      <a:endParaRPr lang="ru-RU" sz="2800" dirty="0">
                        <a:latin typeface="Times New Roman" pitchFamily="18" charset="0"/>
                        <a:cs typeface="Times New Roman" pitchFamily="18" charset="0"/>
                      </a:endParaRPr>
                    </a:p>
                  </a:txBody>
                  <a:tcPr/>
                </a:tc>
                <a:tc>
                  <a:txBody>
                    <a:bodyPr/>
                    <a:lstStyle/>
                    <a:p>
                      <a:pPr algn="ct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txBody>
                  <a:tcPr/>
                </a:tc>
                <a:tc>
                  <a:txBody>
                    <a:bodyPr/>
                    <a:lstStyle/>
                    <a:p>
                      <a:pPr algn="ctr"/>
                      <a:r>
                        <a:rPr lang="ru-RU" sz="2800" dirty="0" smtClean="0">
                          <a:latin typeface="Times New Roman" pitchFamily="18" charset="0"/>
                          <a:cs typeface="Times New Roman" pitchFamily="18" charset="0"/>
                        </a:rPr>
                        <a:t> 2 (-2)</a:t>
                      </a:r>
                      <a:endParaRPr lang="ru-RU" sz="2800" dirty="0">
                        <a:latin typeface="Times New Roman" pitchFamily="18" charset="0"/>
                        <a:cs typeface="Times New Roman" pitchFamily="18" charset="0"/>
                      </a:endParaRPr>
                    </a:p>
                  </a:txBody>
                  <a:tcPr/>
                </a:tc>
              </a:tr>
              <a:tr h="370840">
                <a:tc>
                  <a:txBody>
                    <a:bodyPr/>
                    <a:lstStyle/>
                    <a:p>
                      <a:pPr algn="ctr"/>
                      <a:r>
                        <a:rPr lang="ru-RU" sz="1600" dirty="0" smtClean="0">
                          <a:solidFill>
                            <a:srgbClr val="FF0000"/>
                          </a:solidFill>
                          <a:latin typeface="Times New Roman" pitchFamily="18" charset="0"/>
                          <a:cs typeface="Times New Roman" pitchFamily="18" charset="0"/>
                        </a:rPr>
                        <a:t>Средняя оценка</a:t>
                      </a:r>
                      <a:endParaRPr lang="ru-RU" sz="1600" dirty="0">
                        <a:solidFill>
                          <a:srgbClr val="FF0000"/>
                        </a:solidFill>
                        <a:latin typeface="Times New Roman" pitchFamily="18" charset="0"/>
                        <a:cs typeface="Times New Roman" pitchFamily="18" charset="0"/>
                      </a:endParaRPr>
                    </a:p>
                  </a:txBody>
                  <a:tcPr/>
                </a:tc>
                <a:tc>
                  <a:txBody>
                    <a:bodyPr/>
                    <a:lstStyle/>
                    <a:p>
                      <a:pPr algn="ctr"/>
                      <a:r>
                        <a:rPr lang="ru-RU" sz="2800" dirty="0" smtClean="0">
                          <a:solidFill>
                            <a:srgbClr val="FF0000"/>
                          </a:solidFill>
                          <a:latin typeface="Times New Roman" pitchFamily="18" charset="0"/>
                          <a:cs typeface="Times New Roman" pitchFamily="18" charset="0"/>
                        </a:rPr>
                        <a:t>-</a:t>
                      </a:r>
                      <a:endParaRPr lang="ru-RU" sz="2800" dirty="0">
                        <a:solidFill>
                          <a:srgbClr val="FF0000"/>
                        </a:solidFill>
                        <a:latin typeface="Times New Roman" pitchFamily="18" charset="0"/>
                        <a:cs typeface="Times New Roman" pitchFamily="18" charset="0"/>
                      </a:endParaRPr>
                    </a:p>
                  </a:txBody>
                  <a:tcPr/>
                </a:tc>
                <a:tc>
                  <a:txBody>
                    <a:bodyPr/>
                    <a:lstStyle/>
                    <a:p>
                      <a:pPr algn="ctr"/>
                      <a:r>
                        <a:rPr lang="ru-RU" sz="2800" dirty="0" smtClean="0">
                          <a:solidFill>
                            <a:srgbClr val="FF0000"/>
                          </a:solidFill>
                          <a:latin typeface="Times New Roman" pitchFamily="18" charset="0"/>
                          <a:cs typeface="Times New Roman" pitchFamily="18" charset="0"/>
                        </a:rPr>
                        <a:t>3,7   (3,6)</a:t>
                      </a:r>
                      <a:endParaRPr lang="ru-RU" sz="2800" dirty="0">
                        <a:solidFill>
                          <a:srgbClr val="FF0000"/>
                        </a:solidFill>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itchFamily="18" charset="0"/>
                <a:cs typeface="Times New Roman" pitchFamily="18" charset="0"/>
              </a:rPr>
              <a:t>Итоги ЕГЭ 2021 по школам города</a:t>
            </a:r>
            <a:endParaRPr lang="ru-RU" b="1" dirty="0"/>
          </a:p>
        </p:txBody>
      </p:sp>
      <p:graphicFrame>
        <p:nvGraphicFramePr>
          <p:cNvPr id="4" name="Содержимое 3"/>
          <p:cNvGraphicFramePr>
            <a:graphicFrameLocks noGrp="1"/>
          </p:cNvGraphicFramePr>
          <p:nvPr>
            <p:ph idx="1"/>
          </p:nvPr>
        </p:nvGraphicFramePr>
        <p:xfrm>
          <a:off x="185058" y="1360114"/>
          <a:ext cx="8763000" cy="5273040"/>
        </p:xfrm>
        <a:graphic>
          <a:graphicData uri="http://schemas.openxmlformats.org/drawingml/2006/table">
            <a:tbl>
              <a:tblPr firstRow="1" bandRow="1">
                <a:tableStyleId>{5C22544A-7EE6-4342-B048-85BDC9FD1C3A}</a:tableStyleId>
              </a:tblPr>
              <a:tblGrid>
                <a:gridCol w="1152256"/>
                <a:gridCol w="1174417"/>
                <a:gridCol w="1983213"/>
                <a:gridCol w="1999530"/>
                <a:gridCol w="2453584"/>
              </a:tblGrid>
              <a:tr h="370840">
                <a:tc>
                  <a:txBody>
                    <a:bodyPr/>
                    <a:lstStyle/>
                    <a:p>
                      <a:pPr algn="ctr"/>
                      <a:r>
                        <a:rPr lang="ru-RU" sz="2400" dirty="0" smtClean="0">
                          <a:latin typeface="Times New Roman" pitchFamily="18" charset="0"/>
                          <a:cs typeface="Times New Roman" pitchFamily="18" charset="0"/>
                        </a:rPr>
                        <a:t>ОУ №</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Всего</a:t>
                      </a:r>
                      <a:endParaRPr lang="ru-RU" sz="2400" dirty="0">
                        <a:latin typeface="Times New Roman" pitchFamily="18" charset="0"/>
                        <a:cs typeface="Times New Roman" pitchFamily="18" charset="0"/>
                      </a:endParaRPr>
                    </a:p>
                  </a:txBody>
                  <a:tcPr/>
                </a:tc>
                <a:tc>
                  <a:txBody>
                    <a:bodyPr/>
                    <a:lstStyle/>
                    <a:p>
                      <a:pPr algn="ctr"/>
                      <a:r>
                        <a:rPr lang="ru-RU" sz="1800" dirty="0" smtClean="0">
                          <a:latin typeface="Times New Roman" pitchFamily="18" charset="0"/>
                          <a:cs typeface="Times New Roman" pitchFamily="18" charset="0"/>
                        </a:rPr>
                        <a:t>Средняя оценка по 5-ти балльной шкале</a:t>
                      </a:r>
                      <a:endParaRPr lang="ru-RU" sz="18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Средний балл ЕГЭ</a:t>
                      </a:r>
                      <a:endParaRPr lang="ru-RU" sz="2400" dirty="0">
                        <a:latin typeface="Times New Roman" pitchFamily="18" charset="0"/>
                        <a:cs typeface="Times New Roman" pitchFamily="18" charset="0"/>
                      </a:endParaRPr>
                    </a:p>
                  </a:txBody>
                  <a:tcPr/>
                </a:tc>
                <a:tc>
                  <a:txBody>
                    <a:bodyPr/>
                    <a:lstStyle/>
                    <a:p>
                      <a:pPr algn="ctr"/>
                      <a:endParaRPr lang="ru-RU" sz="2800" dirty="0">
                        <a:latin typeface="Times New Roman" pitchFamily="18" charset="0"/>
                        <a:cs typeface="Times New Roman" pitchFamily="18" charset="0"/>
                      </a:endParaRPr>
                    </a:p>
                  </a:txBody>
                  <a:tcPr/>
                </a:tc>
              </a:tr>
              <a:tr h="370840">
                <a:tc>
                  <a:txBody>
                    <a:bodyPr/>
                    <a:lstStyle/>
                    <a:p>
                      <a:pPr algn="ctr"/>
                      <a:r>
                        <a:rPr lang="ru-RU" sz="2000" baseline="0" dirty="0" smtClean="0">
                          <a:latin typeface="Times New Roman" pitchFamily="18" charset="0"/>
                          <a:cs typeface="Times New Roman" pitchFamily="18" charset="0"/>
                        </a:rPr>
                        <a:t>1</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4</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3,25 </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43,8</a:t>
                      </a:r>
                      <a:endParaRPr lang="ru-RU" sz="2000" baseline="0" dirty="0">
                        <a:latin typeface="Times New Roman" pitchFamily="18" charset="0"/>
                        <a:cs typeface="Times New Roman" pitchFamily="18" charset="0"/>
                      </a:endParaRPr>
                    </a:p>
                  </a:txBody>
                  <a:tcPr/>
                </a:tc>
                <a:tc>
                  <a:txBody>
                    <a:bodyPr/>
                    <a:lstStyle/>
                    <a:p>
                      <a:pPr algn="ctr"/>
                      <a:endParaRPr lang="ru-RU" sz="2000" baseline="0" dirty="0">
                        <a:latin typeface="Times New Roman" pitchFamily="18" charset="0"/>
                        <a:cs typeface="Times New Roman" pitchFamily="18" charset="0"/>
                      </a:endParaRPr>
                    </a:p>
                  </a:txBody>
                  <a:tcPr/>
                </a:tc>
              </a:tr>
              <a:tr h="370840">
                <a:tc>
                  <a:txBody>
                    <a:bodyPr/>
                    <a:lstStyle/>
                    <a:p>
                      <a:pPr algn="ctr"/>
                      <a:r>
                        <a:rPr lang="ru-RU" sz="2000" baseline="0" dirty="0" smtClean="0">
                          <a:solidFill>
                            <a:srgbClr val="C00000"/>
                          </a:solidFill>
                          <a:latin typeface="Times New Roman" pitchFamily="18" charset="0"/>
                          <a:cs typeface="Times New Roman" pitchFamily="18" charset="0"/>
                        </a:rPr>
                        <a:t>2</a:t>
                      </a:r>
                      <a:endParaRPr lang="ru-RU" sz="2000" baseline="0" dirty="0">
                        <a:solidFill>
                          <a:srgbClr val="C00000"/>
                        </a:solidFill>
                        <a:latin typeface="Times New Roman" pitchFamily="18" charset="0"/>
                        <a:cs typeface="Times New Roman" pitchFamily="18" charset="0"/>
                      </a:endParaRPr>
                    </a:p>
                  </a:txBody>
                  <a:tcPr/>
                </a:tc>
                <a:tc>
                  <a:txBody>
                    <a:bodyPr/>
                    <a:lstStyle/>
                    <a:p>
                      <a:pPr algn="ctr"/>
                      <a:r>
                        <a:rPr lang="ru-RU" sz="2000" baseline="0" dirty="0" smtClean="0">
                          <a:solidFill>
                            <a:srgbClr val="C00000"/>
                          </a:solidFill>
                          <a:latin typeface="Times New Roman" pitchFamily="18" charset="0"/>
                          <a:cs typeface="Times New Roman" pitchFamily="18" charset="0"/>
                        </a:rPr>
                        <a:t>19</a:t>
                      </a:r>
                      <a:endParaRPr lang="ru-RU" sz="2000" baseline="0" dirty="0">
                        <a:solidFill>
                          <a:srgbClr val="C00000"/>
                        </a:solidFill>
                        <a:latin typeface="Times New Roman" pitchFamily="18" charset="0"/>
                        <a:cs typeface="Times New Roman" pitchFamily="18" charset="0"/>
                      </a:endParaRPr>
                    </a:p>
                  </a:txBody>
                  <a:tcPr/>
                </a:tc>
                <a:tc>
                  <a:txBody>
                    <a:bodyPr/>
                    <a:lstStyle/>
                    <a:p>
                      <a:pPr algn="ctr"/>
                      <a:r>
                        <a:rPr lang="ru-RU" sz="2000" baseline="0" dirty="0" smtClean="0">
                          <a:solidFill>
                            <a:srgbClr val="C00000"/>
                          </a:solidFill>
                          <a:latin typeface="Times New Roman" pitchFamily="18" charset="0"/>
                          <a:cs typeface="Times New Roman" pitchFamily="18" charset="0"/>
                        </a:rPr>
                        <a:t>4,1 </a:t>
                      </a:r>
                      <a:endParaRPr lang="ru-RU" sz="2000" baseline="0" dirty="0">
                        <a:solidFill>
                          <a:srgbClr val="C00000"/>
                        </a:solidFill>
                        <a:latin typeface="Times New Roman" pitchFamily="18" charset="0"/>
                        <a:cs typeface="Times New Roman" pitchFamily="18" charset="0"/>
                      </a:endParaRPr>
                    </a:p>
                  </a:txBody>
                  <a:tcPr/>
                </a:tc>
                <a:tc>
                  <a:txBody>
                    <a:bodyPr/>
                    <a:lstStyle/>
                    <a:p>
                      <a:pPr algn="ctr"/>
                      <a:r>
                        <a:rPr lang="ru-RU" sz="2000" baseline="0" dirty="0" smtClean="0">
                          <a:solidFill>
                            <a:srgbClr val="C00000"/>
                          </a:solidFill>
                          <a:latin typeface="Times New Roman" pitchFamily="18" charset="0"/>
                          <a:cs typeface="Times New Roman" pitchFamily="18" charset="0"/>
                        </a:rPr>
                        <a:t>58,9</a:t>
                      </a:r>
                      <a:endParaRPr lang="ru-RU" sz="2000" baseline="0" dirty="0">
                        <a:solidFill>
                          <a:srgbClr val="C00000"/>
                        </a:solidFill>
                        <a:latin typeface="Times New Roman" pitchFamily="18" charset="0"/>
                        <a:cs typeface="Times New Roman" pitchFamily="18" charset="0"/>
                      </a:endParaRPr>
                    </a:p>
                  </a:txBody>
                  <a:tcPr/>
                </a:tc>
                <a:tc>
                  <a:txBody>
                    <a:bodyPr/>
                    <a:lstStyle/>
                    <a:p>
                      <a:pPr algn="ctr"/>
                      <a:endParaRPr lang="ru-RU" sz="2000" baseline="0" dirty="0">
                        <a:latin typeface="Times New Roman" pitchFamily="18" charset="0"/>
                        <a:cs typeface="Times New Roman" pitchFamily="18" charset="0"/>
                      </a:endParaRPr>
                    </a:p>
                  </a:txBody>
                  <a:tcPr/>
                </a:tc>
              </a:tr>
              <a:tr h="370840">
                <a:tc>
                  <a:txBody>
                    <a:bodyPr/>
                    <a:lstStyle/>
                    <a:p>
                      <a:pPr algn="ctr"/>
                      <a:r>
                        <a:rPr lang="ru-RU" sz="2000" baseline="0" dirty="0" smtClean="0">
                          <a:latin typeface="Times New Roman" pitchFamily="18" charset="0"/>
                          <a:cs typeface="Times New Roman" pitchFamily="18" charset="0"/>
                        </a:rPr>
                        <a:t>3</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5</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3,4</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49,2</a:t>
                      </a:r>
                      <a:endParaRPr lang="ru-RU" sz="2000" baseline="0" dirty="0">
                        <a:latin typeface="Times New Roman" pitchFamily="18" charset="0"/>
                        <a:cs typeface="Times New Roman" pitchFamily="18" charset="0"/>
                      </a:endParaRPr>
                    </a:p>
                  </a:txBody>
                  <a:tcPr/>
                </a:tc>
                <a:tc>
                  <a:txBody>
                    <a:bodyPr/>
                    <a:lstStyle/>
                    <a:p>
                      <a:pPr algn="ctr"/>
                      <a:endParaRPr lang="ru-RU" sz="2000" baseline="0" dirty="0">
                        <a:latin typeface="Times New Roman" pitchFamily="18" charset="0"/>
                        <a:cs typeface="Times New Roman" pitchFamily="18" charset="0"/>
                      </a:endParaRPr>
                    </a:p>
                  </a:txBody>
                  <a:tcPr/>
                </a:tc>
              </a:tr>
              <a:tr h="370840">
                <a:tc>
                  <a:txBody>
                    <a:bodyPr/>
                    <a:lstStyle/>
                    <a:p>
                      <a:pPr algn="ctr"/>
                      <a:r>
                        <a:rPr lang="ru-RU" sz="2000" baseline="0" dirty="0" smtClean="0">
                          <a:latin typeface="Times New Roman" pitchFamily="18" charset="0"/>
                          <a:cs typeface="Times New Roman" pitchFamily="18" charset="0"/>
                        </a:rPr>
                        <a:t>4</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5</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3,4</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46,5</a:t>
                      </a:r>
                      <a:endParaRPr lang="ru-RU" sz="2000" baseline="0" dirty="0">
                        <a:latin typeface="Times New Roman" pitchFamily="18" charset="0"/>
                        <a:cs typeface="Times New Roman" pitchFamily="18" charset="0"/>
                      </a:endParaRPr>
                    </a:p>
                  </a:txBody>
                  <a:tcPr/>
                </a:tc>
                <a:tc>
                  <a:txBody>
                    <a:bodyPr/>
                    <a:lstStyle/>
                    <a:p>
                      <a:pPr algn="ctr"/>
                      <a:endParaRPr lang="ru-RU" sz="2000" baseline="0" dirty="0">
                        <a:latin typeface="Times New Roman" pitchFamily="18" charset="0"/>
                        <a:cs typeface="Times New Roman" pitchFamily="18" charset="0"/>
                      </a:endParaRPr>
                    </a:p>
                  </a:txBody>
                  <a:tcPr/>
                </a:tc>
              </a:tr>
              <a:tr h="370840">
                <a:tc>
                  <a:txBody>
                    <a:bodyPr/>
                    <a:lstStyle/>
                    <a:p>
                      <a:pPr algn="ctr"/>
                      <a:r>
                        <a:rPr lang="ru-RU" sz="2000" baseline="0" dirty="0" smtClean="0">
                          <a:latin typeface="Times New Roman" pitchFamily="18" charset="0"/>
                          <a:cs typeface="Times New Roman" pitchFamily="18" charset="0"/>
                        </a:rPr>
                        <a:t>7</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0</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0</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0</a:t>
                      </a:r>
                      <a:endParaRPr lang="ru-RU" sz="2000" baseline="0" dirty="0">
                        <a:latin typeface="Times New Roman" pitchFamily="18" charset="0"/>
                        <a:cs typeface="Times New Roman" pitchFamily="18" charset="0"/>
                      </a:endParaRPr>
                    </a:p>
                  </a:txBody>
                  <a:tcPr/>
                </a:tc>
                <a:tc>
                  <a:txBody>
                    <a:bodyPr/>
                    <a:lstStyle/>
                    <a:p>
                      <a:pPr algn="ctr"/>
                      <a:endParaRPr lang="ru-RU" sz="2000" baseline="0" dirty="0">
                        <a:latin typeface="Times New Roman" pitchFamily="18" charset="0"/>
                        <a:cs typeface="Times New Roman" pitchFamily="18" charset="0"/>
                      </a:endParaRPr>
                    </a:p>
                  </a:txBody>
                  <a:tcPr/>
                </a:tc>
              </a:tr>
              <a:tr h="370840">
                <a:tc>
                  <a:txBody>
                    <a:bodyPr/>
                    <a:lstStyle/>
                    <a:p>
                      <a:pPr algn="ctr"/>
                      <a:r>
                        <a:rPr lang="ru-RU" sz="2000" baseline="0" dirty="0" smtClean="0">
                          <a:latin typeface="Times New Roman" pitchFamily="18" charset="0"/>
                          <a:cs typeface="Times New Roman" pitchFamily="18" charset="0"/>
                        </a:rPr>
                        <a:t>9</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0</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0</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0</a:t>
                      </a:r>
                      <a:endParaRPr lang="ru-RU" sz="2000" baseline="0" dirty="0">
                        <a:latin typeface="Times New Roman" pitchFamily="18" charset="0"/>
                        <a:cs typeface="Times New Roman" pitchFamily="18" charset="0"/>
                      </a:endParaRPr>
                    </a:p>
                  </a:txBody>
                  <a:tcPr/>
                </a:tc>
                <a:tc>
                  <a:txBody>
                    <a:bodyPr/>
                    <a:lstStyle/>
                    <a:p>
                      <a:pPr algn="ctr"/>
                      <a:endParaRPr lang="ru-RU" sz="2000" baseline="0" dirty="0">
                        <a:latin typeface="Times New Roman" pitchFamily="18" charset="0"/>
                        <a:cs typeface="Times New Roman" pitchFamily="18" charset="0"/>
                      </a:endParaRPr>
                    </a:p>
                  </a:txBody>
                  <a:tcPr/>
                </a:tc>
              </a:tr>
              <a:tr h="370840">
                <a:tc>
                  <a:txBody>
                    <a:bodyPr/>
                    <a:lstStyle/>
                    <a:p>
                      <a:pPr algn="ctr"/>
                      <a:r>
                        <a:rPr lang="ru-RU" sz="2000" baseline="0" dirty="0" smtClean="0">
                          <a:solidFill>
                            <a:srgbClr val="C00000"/>
                          </a:solidFill>
                          <a:latin typeface="Times New Roman" pitchFamily="18" charset="0"/>
                          <a:cs typeface="Times New Roman" pitchFamily="18" charset="0"/>
                        </a:rPr>
                        <a:t>22</a:t>
                      </a:r>
                      <a:endParaRPr lang="ru-RU" sz="2000" baseline="0" dirty="0">
                        <a:solidFill>
                          <a:srgbClr val="C00000"/>
                        </a:solidFill>
                        <a:latin typeface="Times New Roman" pitchFamily="18" charset="0"/>
                        <a:cs typeface="Times New Roman" pitchFamily="18" charset="0"/>
                      </a:endParaRPr>
                    </a:p>
                  </a:txBody>
                  <a:tcPr/>
                </a:tc>
                <a:tc>
                  <a:txBody>
                    <a:bodyPr/>
                    <a:lstStyle/>
                    <a:p>
                      <a:pPr algn="ctr"/>
                      <a:r>
                        <a:rPr lang="ru-RU" sz="2000" baseline="0" dirty="0" smtClean="0">
                          <a:solidFill>
                            <a:srgbClr val="C00000"/>
                          </a:solidFill>
                          <a:latin typeface="Times New Roman" pitchFamily="18" charset="0"/>
                          <a:cs typeface="Times New Roman" pitchFamily="18" charset="0"/>
                        </a:rPr>
                        <a:t>13</a:t>
                      </a:r>
                      <a:endParaRPr lang="ru-RU" sz="2000" baseline="0" dirty="0">
                        <a:solidFill>
                          <a:srgbClr val="C00000"/>
                        </a:solidFill>
                        <a:latin typeface="Times New Roman" pitchFamily="18" charset="0"/>
                        <a:cs typeface="Times New Roman" pitchFamily="18" charset="0"/>
                      </a:endParaRPr>
                    </a:p>
                  </a:txBody>
                  <a:tcPr/>
                </a:tc>
                <a:tc>
                  <a:txBody>
                    <a:bodyPr/>
                    <a:lstStyle/>
                    <a:p>
                      <a:pPr algn="ctr"/>
                      <a:r>
                        <a:rPr lang="ru-RU" sz="2000" baseline="0" dirty="0" smtClean="0">
                          <a:solidFill>
                            <a:srgbClr val="C00000"/>
                          </a:solidFill>
                          <a:latin typeface="Times New Roman" pitchFamily="18" charset="0"/>
                          <a:cs typeface="Times New Roman" pitchFamily="18" charset="0"/>
                        </a:rPr>
                        <a:t>4,23</a:t>
                      </a:r>
                      <a:endParaRPr lang="ru-RU" sz="2000" baseline="0" dirty="0">
                        <a:solidFill>
                          <a:srgbClr val="C00000"/>
                        </a:solidFill>
                        <a:latin typeface="Times New Roman" pitchFamily="18" charset="0"/>
                        <a:cs typeface="Times New Roman" pitchFamily="18" charset="0"/>
                      </a:endParaRPr>
                    </a:p>
                  </a:txBody>
                  <a:tcPr/>
                </a:tc>
                <a:tc>
                  <a:txBody>
                    <a:bodyPr/>
                    <a:lstStyle/>
                    <a:p>
                      <a:pPr algn="ctr"/>
                      <a:r>
                        <a:rPr lang="ru-RU" sz="2000" baseline="0" dirty="0" smtClean="0">
                          <a:solidFill>
                            <a:srgbClr val="C00000"/>
                          </a:solidFill>
                          <a:latin typeface="Times New Roman" pitchFamily="18" charset="0"/>
                          <a:cs typeface="Times New Roman" pitchFamily="18" charset="0"/>
                        </a:rPr>
                        <a:t>63,9</a:t>
                      </a:r>
                      <a:endParaRPr lang="ru-RU" sz="2000" baseline="0" dirty="0">
                        <a:solidFill>
                          <a:srgbClr val="C00000"/>
                        </a:solidFill>
                        <a:latin typeface="Times New Roman" pitchFamily="18" charset="0"/>
                        <a:cs typeface="Times New Roman" pitchFamily="18" charset="0"/>
                      </a:endParaRPr>
                    </a:p>
                  </a:txBody>
                  <a:tcPr/>
                </a:tc>
                <a:tc>
                  <a:txBody>
                    <a:bodyPr/>
                    <a:lstStyle/>
                    <a:p>
                      <a:pPr algn="ctr"/>
                      <a:endParaRPr lang="ru-RU" sz="2000" baseline="0" dirty="0">
                        <a:latin typeface="Times New Roman" pitchFamily="18" charset="0"/>
                        <a:cs typeface="Times New Roman" pitchFamily="18" charset="0"/>
                      </a:endParaRPr>
                    </a:p>
                  </a:txBody>
                  <a:tcPr/>
                </a:tc>
              </a:tr>
              <a:tr h="370840">
                <a:tc>
                  <a:txBody>
                    <a:bodyPr/>
                    <a:lstStyle/>
                    <a:p>
                      <a:pPr algn="ctr"/>
                      <a:r>
                        <a:rPr lang="ru-RU" sz="2000" baseline="0" dirty="0" smtClean="0">
                          <a:latin typeface="Times New Roman" pitchFamily="18" charset="0"/>
                          <a:cs typeface="Times New Roman" pitchFamily="18" charset="0"/>
                        </a:rPr>
                        <a:t>24</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3</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3,0</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43,7</a:t>
                      </a:r>
                      <a:endParaRPr lang="ru-RU" sz="2000" baseline="0" dirty="0">
                        <a:latin typeface="Times New Roman" pitchFamily="18" charset="0"/>
                        <a:cs typeface="Times New Roman" pitchFamily="18" charset="0"/>
                      </a:endParaRPr>
                    </a:p>
                  </a:txBody>
                  <a:tcPr/>
                </a:tc>
                <a:tc>
                  <a:txBody>
                    <a:bodyPr/>
                    <a:lstStyle/>
                    <a:p>
                      <a:pPr algn="ctr"/>
                      <a:endParaRPr lang="ru-RU" sz="2000" baseline="0" dirty="0">
                        <a:latin typeface="Times New Roman" pitchFamily="18" charset="0"/>
                        <a:cs typeface="Times New Roman" pitchFamily="18" charset="0"/>
                      </a:endParaRPr>
                    </a:p>
                  </a:txBody>
                  <a:tcPr/>
                </a:tc>
              </a:tr>
              <a:tr h="370840">
                <a:tc>
                  <a:txBody>
                    <a:bodyPr/>
                    <a:lstStyle/>
                    <a:p>
                      <a:pPr algn="ctr"/>
                      <a:r>
                        <a:rPr lang="ru-RU" sz="2000" baseline="0" dirty="0" smtClean="0">
                          <a:latin typeface="Times New Roman" pitchFamily="18" charset="0"/>
                          <a:cs typeface="Times New Roman" pitchFamily="18" charset="0"/>
                        </a:rPr>
                        <a:t>25</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6</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3,67</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52,9</a:t>
                      </a:r>
                      <a:endParaRPr lang="ru-RU" sz="2000" baseline="0" dirty="0">
                        <a:latin typeface="Times New Roman" pitchFamily="18" charset="0"/>
                        <a:cs typeface="Times New Roman" pitchFamily="18" charset="0"/>
                      </a:endParaRPr>
                    </a:p>
                  </a:txBody>
                  <a:tcPr/>
                </a:tc>
                <a:tc>
                  <a:txBody>
                    <a:bodyPr/>
                    <a:lstStyle/>
                    <a:p>
                      <a:pPr algn="ctr"/>
                      <a:endParaRPr lang="ru-RU" sz="2000" baseline="0" dirty="0">
                        <a:latin typeface="Times New Roman" pitchFamily="18" charset="0"/>
                        <a:cs typeface="Times New Roman" pitchFamily="18" charset="0"/>
                      </a:endParaRPr>
                    </a:p>
                  </a:txBody>
                  <a:tcPr/>
                </a:tc>
              </a:tr>
              <a:tr h="370840">
                <a:tc>
                  <a:txBody>
                    <a:bodyPr/>
                    <a:lstStyle/>
                    <a:p>
                      <a:pPr algn="ctr"/>
                      <a:r>
                        <a:rPr lang="ru-RU" sz="2000" baseline="0" dirty="0" smtClean="0">
                          <a:latin typeface="Times New Roman" pitchFamily="18" charset="0"/>
                          <a:cs typeface="Times New Roman" pitchFamily="18" charset="0"/>
                        </a:rPr>
                        <a:t>33</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7</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3,14</a:t>
                      </a:r>
                      <a:endParaRPr lang="ru-RU" sz="2000" baseline="0" dirty="0">
                        <a:latin typeface="Times New Roman" pitchFamily="18" charset="0"/>
                        <a:cs typeface="Times New Roman" pitchFamily="18" charset="0"/>
                      </a:endParaRPr>
                    </a:p>
                  </a:txBody>
                  <a:tcPr/>
                </a:tc>
                <a:tc>
                  <a:txBody>
                    <a:bodyPr/>
                    <a:lstStyle/>
                    <a:p>
                      <a:pPr algn="ctr"/>
                      <a:r>
                        <a:rPr lang="ru-RU" sz="2000" baseline="0" dirty="0" smtClean="0">
                          <a:latin typeface="Times New Roman" pitchFamily="18" charset="0"/>
                          <a:cs typeface="Times New Roman" pitchFamily="18" charset="0"/>
                        </a:rPr>
                        <a:t>47.0</a:t>
                      </a:r>
                      <a:endParaRPr lang="ru-RU" sz="2000" baseline="0" dirty="0">
                        <a:latin typeface="Times New Roman" pitchFamily="18" charset="0"/>
                        <a:cs typeface="Times New Roman" pitchFamily="18" charset="0"/>
                      </a:endParaRPr>
                    </a:p>
                  </a:txBody>
                  <a:tcPr/>
                </a:tc>
                <a:tc>
                  <a:txBody>
                    <a:bodyPr/>
                    <a:lstStyle/>
                    <a:p>
                      <a:pPr algn="ctr"/>
                      <a:endParaRPr lang="ru-RU" sz="2000" baseline="0" dirty="0">
                        <a:latin typeface="Times New Roman" pitchFamily="18" charset="0"/>
                        <a:cs typeface="Times New Roman" pitchFamily="18" charset="0"/>
                      </a:endParaRPr>
                    </a:p>
                  </a:txBody>
                  <a:tcPr/>
                </a:tc>
              </a:tr>
              <a:tr h="370840">
                <a:tc>
                  <a:txBody>
                    <a:bodyPr/>
                    <a:lstStyle/>
                    <a:p>
                      <a:pPr algn="ctr"/>
                      <a:r>
                        <a:rPr lang="ru-RU" sz="2000" b="1" baseline="0" dirty="0" smtClean="0">
                          <a:latin typeface="Times New Roman" pitchFamily="18" charset="0"/>
                          <a:cs typeface="Times New Roman" pitchFamily="18" charset="0"/>
                        </a:rPr>
                        <a:t>итого</a:t>
                      </a:r>
                      <a:endParaRPr lang="ru-RU" sz="2000" b="1" baseline="0" dirty="0">
                        <a:latin typeface="Times New Roman" pitchFamily="18" charset="0"/>
                        <a:cs typeface="Times New Roman" pitchFamily="18" charset="0"/>
                      </a:endParaRPr>
                    </a:p>
                  </a:txBody>
                  <a:tcPr/>
                </a:tc>
                <a:tc>
                  <a:txBody>
                    <a:bodyPr/>
                    <a:lstStyle/>
                    <a:p>
                      <a:pPr algn="ctr"/>
                      <a:r>
                        <a:rPr lang="ru-RU" sz="2000" b="1" baseline="0" dirty="0" smtClean="0">
                          <a:latin typeface="Times New Roman" pitchFamily="18" charset="0"/>
                          <a:cs typeface="Times New Roman" pitchFamily="18" charset="0"/>
                        </a:rPr>
                        <a:t>62</a:t>
                      </a:r>
                      <a:endParaRPr lang="ru-RU" sz="2000" b="1" baseline="0" dirty="0">
                        <a:latin typeface="Times New Roman" pitchFamily="18" charset="0"/>
                        <a:cs typeface="Times New Roman" pitchFamily="18" charset="0"/>
                      </a:endParaRPr>
                    </a:p>
                  </a:txBody>
                  <a:tcPr/>
                </a:tc>
                <a:tc>
                  <a:txBody>
                    <a:bodyPr/>
                    <a:lstStyle/>
                    <a:p>
                      <a:pPr algn="ctr"/>
                      <a:r>
                        <a:rPr lang="ru-RU" sz="2000" b="1" baseline="0" dirty="0" smtClean="0">
                          <a:latin typeface="Times New Roman" pitchFamily="18" charset="0"/>
                          <a:cs typeface="Times New Roman" pitchFamily="18" charset="0"/>
                        </a:rPr>
                        <a:t>Среднее -3,7   </a:t>
                      </a:r>
                      <a:endParaRPr lang="ru-RU" sz="2000" b="1" baseline="0" dirty="0">
                        <a:latin typeface="Times New Roman" pitchFamily="18" charset="0"/>
                        <a:cs typeface="Times New Roman" pitchFamily="18" charset="0"/>
                      </a:endParaRPr>
                    </a:p>
                  </a:txBody>
                  <a:tcPr/>
                </a:tc>
                <a:tc>
                  <a:txBody>
                    <a:bodyPr/>
                    <a:lstStyle/>
                    <a:p>
                      <a:pPr algn="ctr"/>
                      <a:r>
                        <a:rPr lang="ru-RU" sz="2000" b="1" baseline="0" dirty="0" smtClean="0">
                          <a:latin typeface="Times New Roman" pitchFamily="18" charset="0"/>
                          <a:cs typeface="Times New Roman" pitchFamily="18" charset="0"/>
                        </a:rPr>
                        <a:t>Среднее - 54,4</a:t>
                      </a:r>
                      <a:endParaRPr lang="ru-RU" sz="2000" b="1" baseline="0" dirty="0">
                        <a:latin typeface="Times New Roman" pitchFamily="18" charset="0"/>
                        <a:cs typeface="Times New Roman" pitchFamily="18" charset="0"/>
                      </a:endParaRPr>
                    </a:p>
                  </a:txBody>
                  <a:tcPr/>
                </a:tc>
                <a:tc>
                  <a:txBody>
                    <a:bodyPr/>
                    <a:lstStyle/>
                    <a:p>
                      <a:pPr algn="ctr"/>
                      <a:endParaRPr lang="ru-RU" sz="2000" b="1" baseline="0" dirty="0">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itchFamily="18" charset="0"/>
                <a:cs typeface="Times New Roman" pitchFamily="18" charset="0"/>
              </a:rPr>
              <a:t>Средний балл по физике в 2021 году по ГО Верхняя Пышма</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ctr">
              <a:buNone/>
            </a:pPr>
            <a:r>
              <a:rPr lang="ru-RU" sz="9600" dirty="0" smtClean="0">
                <a:latin typeface="Times New Roman" pitchFamily="18" charset="0"/>
                <a:cs typeface="Times New Roman" pitchFamily="18" charset="0"/>
              </a:rPr>
              <a:t>54,4</a:t>
            </a:r>
            <a:endParaRPr lang="ru-RU" sz="9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415003"/>
            <a:ext cx="7886700" cy="1325563"/>
          </a:xfrm>
        </p:spPr>
        <p:txBody>
          <a:bodyPr/>
          <a:lstStyle/>
          <a:p>
            <a:pPr algn="ctr"/>
            <a:r>
              <a:rPr lang="ru-RU" b="1" dirty="0" smtClean="0">
                <a:latin typeface="Times New Roman" pitchFamily="18" charset="0"/>
                <a:cs typeface="Times New Roman" pitchFamily="18" charset="0"/>
              </a:rPr>
              <a:t>Средние баллы ЕГЭ по физике за последние три года</a:t>
            </a:r>
            <a:endParaRPr lang="ru-RU"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13656" y="1948541"/>
          <a:ext cx="8414657" cy="3712032"/>
        </p:xfrm>
        <a:graphic>
          <a:graphicData uri="http://schemas.openxmlformats.org/drawingml/2006/table">
            <a:tbl>
              <a:tblPr firstRow="1" bandRow="1">
                <a:tableStyleId>{5C22544A-7EE6-4342-B048-85BDC9FD1C3A}</a:tableStyleId>
              </a:tblPr>
              <a:tblGrid>
                <a:gridCol w="1331014"/>
                <a:gridCol w="1867601"/>
                <a:gridCol w="1850180"/>
                <a:gridCol w="1682931"/>
                <a:gridCol w="1682931"/>
              </a:tblGrid>
              <a:tr h="928008">
                <a:tc>
                  <a:txBody>
                    <a:bodyPr/>
                    <a:lstStyle/>
                    <a:p>
                      <a:pPr algn="ctr"/>
                      <a:endParaRPr lang="ru-RU" sz="4000" dirty="0">
                        <a:solidFill>
                          <a:srgbClr val="FF0000"/>
                        </a:solidFill>
                        <a:latin typeface="Times New Roman" pitchFamily="18" charset="0"/>
                        <a:cs typeface="Times New Roman" pitchFamily="18" charset="0"/>
                      </a:endParaRPr>
                    </a:p>
                  </a:txBody>
                  <a:tcPr/>
                </a:tc>
                <a:tc>
                  <a:txBody>
                    <a:bodyPr/>
                    <a:lstStyle/>
                    <a:p>
                      <a:pPr algn="ctr"/>
                      <a:r>
                        <a:rPr lang="ru-RU" sz="4000" dirty="0" smtClean="0">
                          <a:solidFill>
                            <a:srgbClr val="FF0000"/>
                          </a:solidFill>
                          <a:latin typeface="Times New Roman" pitchFamily="18" charset="0"/>
                          <a:cs typeface="Times New Roman" pitchFamily="18" charset="0"/>
                        </a:rPr>
                        <a:t>2018</a:t>
                      </a:r>
                      <a:endParaRPr lang="ru-RU" sz="4000" dirty="0">
                        <a:solidFill>
                          <a:srgbClr val="FF0000"/>
                        </a:solidFill>
                        <a:latin typeface="Times New Roman" pitchFamily="18" charset="0"/>
                        <a:cs typeface="Times New Roman" pitchFamily="18" charset="0"/>
                      </a:endParaRPr>
                    </a:p>
                  </a:txBody>
                  <a:tcPr/>
                </a:tc>
                <a:tc>
                  <a:txBody>
                    <a:bodyPr/>
                    <a:lstStyle/>
                    <a:p>
                      <a:pPr algn="ctr"/>
                      <a:r>
                        <a:rPr lang="ru-RU" sz="4000" dirty="0" smtClean="0">
                          <a:solidFill>
                            <a:srgbClr val="FF0000"/>
                          </a:solidFill>
                          <a:latin typeface="Times New Roman" pitchFamily="18" charset="0"/>
                          <a:cs typeface="Times New Roman" pitchFamily="18" charset="0"/>
                        </a:rPr>
                        <a:t>2019</a:t>
                      </a:r>
                      <a:endParaRPr lang="ru-RU" sz="4000" dirty="0">
                        <a:solidFill>
                          <a:srgbClr val="FF0000"/>
                        </a:solidFill>
                        <a:latin typeface="Times New Roman" pitchFamily="18" charset="0"/>
                        <a:cs typeface="Times New Roman" pitchFamily="18" charset="0"/>
                      </a:endParaRPr>
                    </a:p>
                  </a:txBody>
                  <a:tcPr/>
                </a:tc>
                <a:tc>
                  <a:txBody>
                    <a:bodyPr/>
                    <a:lstStyle/>
                    <a:p>
                      <a:pPr algn="ctr"/>
                      <a:r>
                        <a:rPr lang="ru-RU" sz="4000" smtClean="0">
                          <a:solidFill>
                            <a:srgbClr val="FF0000"/>
                          </a:solidFill>
                          <a:latin typeface="Times New Roman" pitchFamily="18" charset="0"/>
                          <a:cs typeface="Times New Roman" pitchFamily="18" charset="0"/>
                        </a:rPr>
                        <a:t>2020</a:t>
                      </a:r>
                      <a:endParaRPr lang="ru-RU" sz="4000" dirty="0">
                        <a:solidFill>
                          <a:srgbClr val="FF0000"/>
                        </a:solidFill>
                        <a:latin typeface="Times New Roman" pitchFamily="18" charset="0"/>
                        <a:cs typeface="Times New Roman" pitchFamily="18" charset="0"/>
                      </a:endParaRPr>
                    </a:p>
                  </a:txBody>
                  <a:tcPr/>
                </a:tc>
                <a:tc>
                  <a:txBody>
                    <a:bodyPr/>
                    <a:lstStyle/>
                    <a:p>
                      <a:pPr algn="ctr"/>
                      <a:r>
                        <a:rPr lang="ru-RU" sz="4000" dirty="0" smtClean="0">
                          <a:solidFill>
                            <a:srgbClr val="FF0000"/>
                          </a:solidFill>
                          <a:latin typeface="Times New Roman" pitchFamily="18" charset="0"/>
                          <a:cs typeface="Times New Roman" pitchFamily="18" charset="0"/>
                        </a:rPr>
                        <a:t>2021</a:t>
                      </a:r>
                      <a:endParaRPr lang="ru-RU" sz="4000" dirty="0">
                        <a:solidFill>
                          <a:srgbClr val="FF0000"/>
                        </a:solidFill>
                        <a:latin typeface="Times New Roman" pitchFamily="18" charset="0"/>
                        <a:cs typeface="Times New Roman" pitchFamily="18" charset="0"/>
                      </a:endParaRPr>
                    </a:p>
                  </a:txBody>
                  <a:tcPr/>
                </a:tc>
              </a:tr>
              <a:tr h="928008">
                <a:tc>
                  <a:txBody>
                    <a:bodyPr/>
                    <a:lstStyle/>
                    <a:p>
                      <a:pPr algn="ctr"/>
                      <a:r>
                        <a:rPr lang="ru-RU" sz="4000" dirty="0" smtClean="0">
                          <a:solidFill>
                            <a:srgbClr val="002060"/>
                          </a:solidFill>
                          <a:latin typeface="Times New Roman" pitchFamily="18" charset="0"/>
                          <a:cs typeface="Times New Roman" pitchFamily="18" charset="0"/>
                        </a:rPr>
                        <a:t>РФ</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53,2</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54,4</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54,7 </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55,1</a:t>
                      </a:r>
                      <a:endParaRPr lang="ru-RU" sz="4000" dirty="0">
                        <a:solidFill>
                          <a:srgbClr val="002060"/>
                        </a:solidFill>
                        <a:latin typeface="Times New Roman" pitchFamily="18" charset="0"/>
                        <a:cs typeface="Times New Roman" pitchFamily="18" charset="0"/>
                      </a:endParaRPr>
                    </a:p>
                  </a:txBody>
                  <a:tcPr/>
                </a:tc>
              </a:tr>
              <a:tr h="928008">
                <a:tc>
                  <a:txBody>
                    <a:bodyPr/>
                    <a:lstStyle/>
                    <a:p>
                      <a:pPr algn="ctr"/>
                      <a:r>
                        <a:rPr lang="ru-RU" sz="4000" dirty="0" smtClean="0">
                          <a:solidFill>
                            <a:srgbClr val="002060"/>
                          </a:solidFill>
                          <a:latin typeface="Times New Roman" pitchFamily="18" charset="0"/>
                          <a:cs typeface="Times New Roman" pitchFamily="18" charset="0"/>
                        </a:rPr>
                        <a:t>СО</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54,12</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55,28</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55,12</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54,3</a:t>
                      </a:r>
                      <a:endParaRPr lang="ru-RU" sz="4000" dirty="0">
                        <a:solidFill>
                          <a:srgbClr val="002060"/>
                        </a:solidFill>
                        <a:latin typeface="Times New Roman" pitchFamily="18" charset="0"/>
                        <a:cs typeface="Times New Roman" pitchFamily="18" charset="0"/>
                      </a:endParaRPr>
                    </a:p>
                  </a:txBody>
                  <a:tcPr/>
                </a:tc>
              </a:tr>
              <a:tr h="928008">
                <a:tc>
                  <a:txBody>
                    <a:bodyPr/>
                    <a:lstStyle/>
                    <a:p>
                      <a:pPr algn="ctr"/>
                      <a:r>
                        <a:rPr lang="ru-RU" sz="4000" dirty="0" smtClean="0">
                          <a:solidFill>
                            <a:srgbClr val="002060"/>
                          </a:solidFill>
                          <a:latin typeface="Times New Roman" pitchFamily="18" charset="0"/>
                          <a:cs typeface="Times New Roman" pitchFamily="18" charset="0"/>
                        </a:rPr>
                        <a:t>ГО</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57,69</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55,95</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54,66</a:t>
                      </a:r>
                      <a:endParaRPr lang="ru-RU" sz="4000" dirty="0">
                        <a:solidFill>
                          <a:srgbClr val="002060"/>
                        </a:solidFill>
                        <a:latin typeface="Times New Roman" pitchFamily="18" charset="0"/>
                        <a:cs typeface="Times New Roman" pitchFamily="18" charset="0"/>
                      </a:endParaRPr>
                    </a:p>
                  </a:txBody>
                  <a:tcPr/>
                </a:tc>
                <a:tc>
                  <a:txBody>
                    <a:bodyPr/>
                    <a:lstStyle/>
                    <a:p>
                      <a:pPr algn="ctr"/>
                      <a:r>
                        <a:rPr lang="ru-RU" sz="4000" dirty="0" smtClean="0">
                          <a:solidFill>
                            <a:srgbClr val="002060"/>
                          </a:solidFill>
                          <a:latin typeface="Times New Roman" pitchFamily="18" charset="0"/>
                          <a:cs typeface="Times New Roman" pitchFamily="18" charset="0"/>
                        </a:rPr>
                        <a:t>54,4</a:t>
                      </a:r>
                      <a:endParaRPr lang="ru-RU" sz="4000" dirty="0">
                        <a:solidFill>
                          <a:srgbClr val="002060"/>
                        </a:solidFill>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171" y="365126"/>
            <a:ext cx="8074479" cy="1325563"/>
          </a:xfrm>
        </p:spPr>
        <p:txBody>
          <a:bodyPr/>
          <a:lstStyle/>
          <a:p>
            <a:pPr algn="ctr"/>
            <a:r>
              <a:rPr lang="ru-RU" b="1" dirty="0" smtClean="0"/>
              <a:t>Средние баллы ЕГЭ по физике в 2020, 2021 г (в сравнении</a:t>
            </a:r>
            <a:r>
              <a:rPr lang="ru-RU" dirty="0" smtClean="0"/>
              <a:t>)</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455843879"/>
              </p:ext>
            </p:extLst>
          </p:nvPr>
        </p:nvGraphicFramePr>
        <p:xfrm>
          <a:off x="628650" y="1567543"/>
          <a:ext cx="8145236" cy="447402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Выводы областной комиссии</a:t>
            </a:r>
            <a:endParaRPr lang="ru-RU" dirty="0"/>
          </a:p>
        </p:txBody>
      </p:sp>
      <p:sp>
        <p:nvSpPr>
          <p:cNvPr id="3" name="Содержимое 2"/>
          <p:cNvSpPr>
            <a:spLocks noGrp="1"/>
          </p:cNvSpPr>
          <p:nvPr>
            <p:ph idx="1"/>
          </p:nvPr>
        </p:nvSpPr>
        <p:spPr>
          <a:xfrm>
            <a:off x="832757" y="1466398"/>
            <a:ext cx="7707086" cy="4351338"/>
          </a:xfrm>
        </p:spPr>
        <p:txBody>
          <a:bodyPr>
            <a:normAutofit fontScale="92500" lnSpcReduction="10000"/>
          </a:bodyPr>
          <a:lstStyle/>
          <a:p>
            <a:pPr algn="just"/>
            <a:r>
              <a:rPr lang="ru-RU" dirty="0" smtClean="0"/>
              <a:t>Продолжилась </a:t>
            </a:r>
            <a:r>
              <a:rPr lang="ru-RU" dirty="0" smtClean="0"/>
              <a:t>тенденция уменьшения числа выпускников, сдающих физику. Основная причина этого в том, что на многие специальности, где раньше нужно было предъявлять результат по физике, сейчас требуют результат ЕГЭ по информатике. Возможно, на число сдающих экзамены повлияла и   эпидемиологическая ситуация. Чаще всего ЕГЭ по физике выбирают учащиеся крупных городов и административных центров с высоким образовательным цензом населения. Выпускники в этих АТЕ чаще связывают перспективы своего развития с получением высшего технического образования. Больше 2% от участников экзамена в городах Екатеринбург (от 3% в Железнодорожном районе до 11% в Кировском районе областного центра), г. Нижний Тагил (6,5%), Каменск-Уральский (4,5%), г. Первоуральск (2,5%), г. В.Пышма (2,5%), г. Полевской (2%), г. </a:t>
            </a:r>
            <a:r>
              <a:rPr lang="ru-RU" dirty="0" err="1" smtClean="0"/>
              <a:t>Новоуральск</a:t>
            </a:r>
            <a:r>
              <a:rPr lang="ru-RU" dirty="0" smtClean="0"/>
              <a:t> (2%), г. Лесной (2%). Выявить какую-либо закономерность в изменении количества сдающих физику в разные годы сложно, так как по различным АТЕ наблюдается разнонаправленная динамика изменения числа участников ЕГЭ, но все изменения укладываются в 0,5%-1% от их общего числа.</a:t>
            </a:r>
            <a:endParaRPr lang="ru-RU"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atin typeface="Times New Roman" pitchFamily="18" charset="0"/>
                <a:cs typeface="Times New Roman" pitchFamily="18" charset="0"/>
              </a:rPr>
              <a:t>Итоговый результат </a:t>
            </a:r>
            <a:r>
              <a:rPr lang="ru-RU" b="1" dirty="0" smtClean="0">
                <a:latin typeface="Times New Roman" pitchFamily="18" charset="0"/>
                <a:cs typeface="Times New Roman" pitchFamily="18" charset="0"/>
              </a:rPr>
              <a:t>ЕГЭ </a:t>
            </a:r>
            <a:r>
              <a:rPr lang="ru-RU" b="1" dirty="0" smtClean="0">
                <a:latin typeface="Times New Roman" pitchFamily="18" charset="0"/>
                <a:cs typeface="Times New Roman" pitchFamily="18" charset="0"/>
              </a:rPr>
              <a:t>по физике в 2021 году</a:t>
            </a:r>
            <a:endParaRPr lang="ru-RU" b="1"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2612873979"/>
              </p:ext>
            </p:extLst>
          </p:nvPr>
        </p:nvGraphicFramePr>
        <p:xfrm>
          <a:off x="957942" y="1825625"/>
          <a:ext cx="7475765" cy="3486604"/>
        </p:xfrm>
        <a:graphic>
          <a:graphicData uri="http://schemas.openxmlformats.org/drawingml/2006/table">
            <a:tbl>
              <a:tblPr firstRow="1" bandRow="1">
                <a:tableStyleId>{5C22544A-7EE6-4342-B048-85BDC9FD1C3A}</a:tableStyleId>
              </a:tblPr>
              <a:tblGrid>
                <a:gridCol w="2289875"/>
                <a:gridCol w="2565310"/>
                <a:gridCol w="2620580"/>
              </a:tblGrid>
              <a:tr h="1120694">
                <a:tc>
                  <a:txBody>
                    <a:bodyPr/>
                    <a:lstStyle/>
                    <a:p>
                      <a:r>
                        <a:rPr lang="ru-RU" sz="2400" dirty="0" smtClean="0">
                          <a:latin typeface="Times New Roman" pitchFamily="18" charset="0"/>
                          <a:cs typeface="Times New Roman" pitchFamily="18" charset="0"/>
                        </a:rPr>
                        <a:t>Уровень</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Средний</a:t>
                      </a:r>
                      <a:r>
                        <a:rPr lang="ru-RU" sz="2400" baseline="0" dirty="0" smtClean="0">
                          <a:latin typeface="Times New Roman" pitchFamily="18" charset="0"/>
                          <a:cs typeface="Times New Roman" pitchFamily="18" charset="0"/>
                        </a:rPr>
                        <a:t> балл выше в №ОУ</a:t>
                      </a:r>
                      <a:endParaRPr lang="ru-RU" sz="2400" dirty="0">
                        <a:latin typeface="Times New Roman" pitchFamily="18" charset="0"/>
                        <a:cs typeface="Times New Roman" pitchFamily="18" charset="0"/>
                      </a:endParaRPr>
                    </a:p>
                  </a:txBody>
                  <a:tcPr/>
                </a:tc>
                <a:tc>
                  <a:txBody>
                    <a:bodyPr/>
                    <a:lstStyle/>
                    <a:p>
                      <a:r>
                        <a:rPr lang="ru-RU" sz="2400" dirty="0" smtClean="0">
                          <a:latin typeface="Times New Roman" pitchFamily="18" charset="0"/>
                          <a:cs typeface="Times New Roman" pitchFamily="18" charset="0"/>
                        </a:rPr>
                        <a:t>Средний балл ниже в №ОУ</a:t>
                      </a:r>
                      <a:endParaRPr lang="ru-RU" sz="2400" dirty="0">
                        <a:latin typeface="Times New Roman" pitchFamily="18" charset="0"/>
                        <a:cs typeface="Times New Roman" pitchFamily="18" charset="0"/>
                      </a:endParaRPr>
                    </a:p>
                  </a:txBody>
                  <a:tcPr/>
                </a:tc>
              </a:tr>
              <a:tr h="622608">
                <a:tc>
                  <a:txBody>
                    <a:bodyPr/>
                    <a:lstStyle/>
                    <a:p>
                      <a:pPr algn="ctr"/>
                      <a:r>
                        <a:rPr lang="ru-RU" sz="2400" b="1" dirty="0" smtClean="0">
                          <a:latin typeface="Times New Roman" pitchFamily="18" charset="0"/>
                          <a:cs typeface="Times New Roman" pitchFamily="18" charset="0"/>
                        </a:rPr>
                        <a:t>РФ</a:t>
                      </a:r>
                      <a:endParaRPr lang="ru-RU" sz="2400" b="1" dirty="0">
                        <a:latin typeface="Times New Roman" pitchFamily="18" charset="0"/>
                        <a:cs typeface="Times New Roman" pitchFamily="18" charset="0"/>
                      </a:endParaRPr>
                    </a:p>
                  </a:txBody>
                  <a:tcPr/>
                </a:tc>
                <a:tc>
                  <a:txBody>
                    <a:bodyPr/>
                    <a:lstStyle/>
                    <a:p>
                      <a:pPr algn="ctr"/>
                      <a:r>
                        <a:rPr lang="ru-RU" sz="2400" b="1" dirty="0" smtClean="0"/>
                        <a:t>  2, 22 </a:t>
                      </a:r>
                      <a:endParaRPr lang="ru-RU" sz="2400" b="1" dirty="0"/>
                    </a:p>
                  </a:txBody>
                  <a:tcPr/>
                </a:tc>
                <a:tc>
                  <a:txBody>
                    <a:bodyPr/>
                    <a:lstStyle/>
                    <a:p>
                      <a:r>
                        <a:rPr lang="ru-RU" sz="2400" b="1" dirty="0" smtClean="0"/>
                        <a:t>1, 3, 4, 24, 25, 33</a:t>
                      </a:r>
                      <a:endParaRPr lang="ru-RU" sz="2400" b="1" dirty="0"/>
                    </a:p>
                  </a:txBody>
                  <a:tcPr/>
                </a:tc>
              </a:tr>
              <a:tr h="622608">
                <a:tc>
                  <a:txBody>
                    <a:bodyPr/>
                    <a:lstStyle/>
                    <a:p>
                      <a:pPr algn="ctr"/>
                      <a:r>
                        <a:rPr lang="ru-RU" sz="2400" b="1" dirty="0" smtClean="0">
                          <a:latin typeface="Times New Roman" pitchFamily="18" charset="0"/>
                          <a:cs typeface="Times New Roman" pitchFamily="18" charset="0"/>
                        </a:rPr>
                        <a:t>СО</a:t>
                      </a:r>
                      <a:endParaRPr lang="ru-RU" sz="2400" b="1" dirty="0">
                        <a:latin typeface="Times New Roman" pitchFamily="18" charset="0"/>
                        <a:cs typeface="Times New Roman" pitchFamily="18" charset="0"/>
                      </a:endParaRPr>
                    </a:p>
                  </a:txBody>
                  <a:tcPr/>
                </a:tc>
                <a:tc>
                  <a:txBody>
                    <a:bodyPr/>
                    <a:lstStyle/>
                    <a:p>
                      <a:pPr algn="ctr"/>
                      <a:r>
                        <a:rPr lang="ru-RU" sz="2400" b="1" dirty="0" smtClean="0"/>
                        <a:t>  2, 22 </a:t>
                      </a:r>
                      <a:endParaRPr lang="ru-RU" sz="2400" b="1" dirty="0"/>
                    </a:p>
                  </a:txBody>
                  <a:tcPr/>
                </a:tc>
                <a:tc>
                  <a:txBody>
                    <a:bodyPr/>
                    <a:lstStyle/>
                    <a:p>
                      <a:r>
                        <a:rPr lang="ru-RU" sz="2400" b="1" dirty="0" smtClean="0"/>
                        <a:t>1, 3, 4, 24, 25, 33</a:t>
                      </a:r>
                      <a:endParaRPr lang="ru-RU" sz="2400" b="1" dirty="0"/>
                    </a:p>
                  </a:txBody>
                  <a:tcPr/>
                </a:tc>
              </a:tr>
              <a:tr h="1120694">
                <a:tc>
                  <a:txBody>
                    <a:bodyPr/>
                    <a:lstStyle/>
                    <a:p>
                      <a:pPr algn="ctr"/>
                      <a:r>
                        <a:rPr lang="ru-RU" sz="2400" b="1" dirty="0" smtClean="0">
                          <a:latin typeface="Times New Roman" pitchFamily="18" charset="0"/>
                          <a:cs typeface="Times New Roman" pitchFamily="18" charset="0"/>
                        </a:rPr>
                        <a:t>ГО Верхняя Пышма</a:t>
                      </a:r>
                      <a:endParaRPr lang="ru-RU" sz="2400" b="1" dirty="0">
                        <a:latin typeface="Times New Roman" pitchFamily="18" charset="0"/>
                        <a:cs typeface="Times New Roman" pitchFamily="18" charset="0"/>
                      </a:endParaRPr>
                    </a:p>
                  </a:txBody>
                  <a:tcPr/>
                </a:tc>
                <a:tc>
                  <a:txBody>
                    <a:bodyPr/>
                    <a:lstStyle/>
                    <a:p>
                      <a:pPr algn="ctr"/>
                      <a:r>
                        <a:rPr lang="ru-RU" sz="2400" b="1" dirty="0" smtClean="0"/>
                        <a:t>  2, 22 </a:t>
                      </a:r>
                      <a:endParaRPr lang="ru-RU" sz="2400" b="1" dirty="0"/>
                    </a:p>
                  </a:txBody>
                  <a:tcPr/>
                </a:tc>
                <a:tc>
                  <a:txBody>
                    <a:bodyPr/>
                    <a:lstStyle/>
                    <a:p>
                      <a:r>
                        <a:rPr lang="ru-RU" sz="2400" b="1" dirty="0" smtClean="0"/>
                        <a:t>1, 3, 4, 24, 25, 33</a:t>
                      </a:r>
                      <a:endParaRPr lang="ru-RU" sz="2400" b="1" dirty="0"/>
                    </a:p>
                  </a:txBody>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latin typeface="Times New Roman" pitchFamily="18" charset="0"/>
                <a:cs typeface="Times New Roman" pitchFamily="18" charset="0"/>
              </a:rPr>
              <a:t>Методическое сопровождение  ФИПИ результатов ЕГЭ по физике 2021 года</a:t>
            </a:r>
            <a:endParaRPr lang="ru-RU" b="1"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pPr algn="ctr"/>
            <a:r>
              <a:rPr lang="ru-RU" b="1" dirty="0" smtClean="0">
                <a:latin typeface="Times New Roman" pitchFamily="18" charset="0"/>
                <a:cs typeface="Times New Roman" pitchFamily="18" charset="0"/>
              </a:rPr>
              <a:t>Предлагаемые материалы помогут учителю проанализировать результаты экзамена 2021 года и подготовить выпускников к успешной сдаче ЕГЭ в 2022 году</a:t>
            </a:r>
            <a:endParaRPr lang="ru-RU" b="1" dirty="0">
              <a:latin typeface="Times New Roman" pitchFamily="18" charset="0"/>
              <a:cs typeface="Times New Roman" pitchFamily="18" charset="0"/>
            </a:endParaRPr>
          </a:p>
        </p:txBody>
      </p:sp>
      <p:graphicFrame>
        <p:nvGraphicFramePr>
          <p:cNvPr id="27651" name="Object 3"/>
          <p:cNvGraphicFramePr>
            <a:graphicFrameLocks noChangeAspect="1"/>
          </p:cNvGraphicFramePr>
          <p:nvPr>
            <p:extLst>
              <p:ext uri="{D42A27DB-BD31-4B8C-83A1-F6EECF244321}">
                <p14:modId xmlns:p14="http://schemas.microsoft.com/office/powerpoint/2010/main" val="2812294337"/>
              </p:ext>
            </p:extLst>
          </p:nvPr>
        </p:nvGraphicFramePr>
        <p:xfrm>
          <a:off x="457827" y="3210753"/>
          <a:ext cx="8450366" cy="2015981"/>
        </p:xfrm>
        <a:graphic>
          <a:graphicData uri="http://schemas.openxmlformats.org/presentationml/2006/ole">
            <mc:AlternateContent xmlns:mc="http://schemas.openxmlformats.org/markup-compatibility/2006">
              <mc:Choice xmlns:v="urn:schemas-microsoft-com:vml" Requires="v">
                <p:oleObj spid="_x0000_s27657" name="Объект упаковщика для оболочки" showAsIcon="1" r:id="rId3" imgW="2880720" imgH="686880" progId="Package">
                  <p:embed/>
                </p:oleObj>
              </mc:Choice>
              <mc:Fallback>
                <p:oleObj name="Объект упаковщика для оболочки" showAsIcon="1" r:id="rId3" imgW="2880720" imgH="686880" progId="Package">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827" y="3210753"/>
                        <a:ext cx="8450366" cy="201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2196" y="1378424"/>
            <a:ext cx="6973153" cy="2483892"/>
          </a:xfrm>
        </p:spPr>
        <p:txBody>
          <a:bodyPr/>
          <a:lstStyle/>
          <a:p>
            <a:endParaRPr lang="ru-RU" dirty="0">
              <a:latin typeface="Times New Roman" pitchFamily="18" charset="0"/>
              <a:cs typeface="Times New Roman" pitchFamily="18" charset="0"/>
            </a:endParaRPr>
          </a:p>
        </p:txBody>
      </p:sp>
      <p:sp>
        <p:nvSpPr>
          <p:cNvPr id="4" name="Прямоугольник 3"/>
          <p:cNvSpPr/>
          <p:nvPr/>
        </p:nvSpPr>
        <p:spPr>
          <a:xfrm>
            <a:off x="415636" y="1762299"/>
            <a:ext cx="8537295" cy="2585323"/>
          </a:xfrm>
          <a:prstGeom prst="rect">
            <a:avLst/>
          </a:prstGeom>
        </p:spPr>
        <p:txBody>
          <a:bodyPr wrap="square">
            <a:spAutoFit/>
          </a:bodyPr>
          <a:lstStyle/>
          <a:p>
            <a:pPr algn="ctr"/>
            <a:r>
              <a:rPr lang="ru-RU" sz="5400" b="1" dirty="0" smtClean="0">
                <a:latin typeface="Times New Roman" pitchFamily="18" charset="0"/>
                <a:cs typeface="Times New Roman" pitchFamily="18" charset="0"/>
              </a:rPr>
              <a:t>Экзамен сдавали </a:t>
            </a:r>
          </a:p>
          <a:p>
            <a:pPr algn="ctr"/>
            <a:r>
              <a:rPr lang="ru-RU" sz="5400" b="1" dirty="0" smtClean="0">
                <a:latin typeface="Times New Roman" pitchFamily="18" charset="0"/>
                <a:cs typeface="Times New Roman" pitchFamily="18" charset="0"/>
              </a:rPr>
              <a:t>62 (70 - 8)</a:t>
            </a:r>
          </a:p>
          <a:p>
            <a:pPr algn="ctr"/>
            <a:r>
              <a:rPr lang="ru-RU" sz="5400" b="1" dirty="0" smtClean="0">
                <a:latin typeface="Times New Roman" pitchFamily="18" charset="0"/>
                <a:cs typeface="Times New Roman" pitchFamily="18" charset="0"/>
              </a:rPr>
              <a:t>выпускников 11 классов</a:t>
            </a:r>
            <a:endParaRPr lang="ru-RU" sz="5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Заголовок 1"/>
          <p:cNvSpPr>
            <a:spLocks noGrp="1"/>
          </p:cNvSpPr>
          <p:nvPr>
            <p:ph idx="1"/>
          </p:nvPr>
        </p:nvSpPr>
        <p:spPr>
          <a:xfrm>
            <a:off x="299258" y="914401"/>
            <a:ext cx="8478982" cy="5943600"/>
          </a:xfrm>
        </p:spPr>
        <p:txBody>
          <a:bodyPr>
            <a:normAutofit fontScale="97500"/>
          </a:bodyPr>
          <a:lstStyle/>
          <a:p>
            <a:pPr algn="ctr">
              <a:buNone/>
            </a:pPr>
            <a:r>
              <a:rPr lang="ru-RU" sz="4000" b="1" dirty="0" smtClean="0"/>
              <a:t>Распределение заданий по типу сложности и результат их выполнения</a:t>
            </a:r>
          </a:p>
          <a:p>
            <a:pPr algn="ctr">
              <a:buNone/>
            </a:pPr>
            <a:endParaRPr lang="ru-RU" sz="4000" b="1" dirty="0" smtClean="0"/>
          </a:p>
          <a:p>
            <a:pPr algn="ctr">
              <a:buNone/>
            </a:pPr>
            <a:r>
              <a:rPr lang="ru-RU" sz="4000" b="1" dirty="0" smtClean="0"/>
              <a:t>БАЗОВЫЙ УРОВЕНЬ</a:t>
            </a:r>
          </a:p>
          <a:p>
            <a:pPr algn="ctr">
              <a:buNone/>
            </a:pPr>
            <a:r>
              <a:rPr lang="ru-RU" sz="4000" b="1" dirty="0" smtClean="0"/>
              <a:t>Номера заданий:</a:t>
            </a:r>
          </a:p>
          <a:p>
            <a:pPr algn="ctr">
              <a:buNone/>
            </a:pPr>
            <a:r>
              <a:rPr lang="ru-RU" sz="4000" b="1" dirty="0" smtClean="0"/>
              <a:t>1,2,3,4,6,7,8,9,10,12,13,14,15,17,18,19,20,21,22,23,24</a:t>
            </a:r>
            <a:endParaRPr lang="ru-RU" sz="4000"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0422" y="299812"/>
            <a:ext cx="7886700" cy="1325563"/>
          </a:xfrm>
        </p:spPr>
        <p:txBody>
          <a:bodyPr>
            <a:normAutofit/>
          </a:bodyPr>
          <a:lstStyle/>
          <a:p>
            <a:pPr algn="ctr"/>
            <a:r>
              <a:rPr lang="ru-RU" sz="2800" b="1" dirty="0" smtClean="0">
                <a:latin typeface="Times New Roman" pitchFamily="18" charset="0"/>
                <a:cs typeface="Times New Roman" pitchFamily="18" charset="0"/>
              </a:rPr>
              <a:t>Динамика успешности при решении заданий БУ</a:t>
            </a:r>
            <a:endParaRPr lang="ru-RU" sz="2800" dirty="0"/>
          </a:p>
        </p:txBody>
      </p:sp>
      <p:graphicFrame>
        <p:nvGraphicFramePr>
          <p:cNvPr id="4" name="Содержимое 3"/>
          <p:cNvGraphicFramePr>
            <a:graphicFrameLocks noGrp="1"/>
          </p:cNvGraphicFramePr>
          <p:nvPr>
            <p:ph idx="1"/>
          </p:nvPr>
        </p:nvGraphicFramePr>
        <p:xfrm>
          <a:off x="783771" y="1741714"/>
          <a:ext cx="7761514" cy="4942115"/>
        </p:xfrm>
        <a:graphic>
          <a:graphicData uri="http://schemas.openxmlformats.org/drawingml/2006/table">
            <a:tbl>
              <a:tblPr firstRow="1" bandRow="1">
                <a:tableStyleId>{5C22544A-7EE6-4342-B048-85BDC9FD1C3A}</a:tableStyleId>
              </a:tblPr>
              <a:tblGrid>
                <a:gridCol w="1019716"/>
                <a:gridCol w="1657488"/>
                <a:gridCol w="1657488"/>
                <a:gridCol w="1713411"/>
                <a:gridCol w="1713411"/>
              </a:tblGrid>
              <a:tr h="827315">
                <a:tc>
                  <a:txBody>
                    <a:bodyPr/>
                    <a:lstStyle/>
                    <a:p>
                      <a:pPr algn="ctr"/>
                      <a:r>
                        <a:rPr lang="ru-RU" sz="2400" baseline="0" dirty="0" smtClean="0">
                          <a:solidFill>
                            <a:schemeClr val="tx1"/>
                          </a:solidFill>
                        </a:rPr>
                        <a:t>№  </a:t>
                      </a:r>
                      <a:endParaRPr lang="ru-RU" sz="2400" baseline="0" dirty="0">
                        <a:solidFill>
                          <a:schemeClr val="tx1"/>
                        </a:solidFill>
                      </a:endParaRPr>
                    </a:p>
                  </a:txBody>
                  <a:tcPr/>
                </a:tc>
                <a:tc gridSpan="2">
                  <a:txBody>
                    <a:bodyPr/>
                    <a:lstStyle/>
                    <a:p>
                      <a:pPr algn="ctr"/>
                      <a:r>
                        <a:rPr lang="ru-RU" sz="2400" baseline="0" dirty="0" smtClean="0">
                          <a:solidFill>
                            <a:schemeClr val="tx1"/>
                          </a:solidFill>
                        </a:rPr>
                        <a:t>Не справились </a:t>
                      </a:r>
                    </a:p>
                    <a:p>
                      <a:pPr algn="ctr"/>
                      <a:r>
                        <a:rPr lang="ru-RU" sz="2400" baseline="0" dirty="0" smtClean="0">
                          <a:solidFill>
                            <a:schemeClr val="tx1"/>
                          </a:solidFill>
                        </a:rPr>
                        <a:t>(%)</a:t>
                      </a:r>
                      <a:endParaRPr lang="ru-RU" sz="2400" baseline="0" dirty="0">
                        <a:solidFill>
                          <a:schemeClr val="tx1"/>
                        </a:solidFill>
                      </a:endParaRPr>
                    </a:p>
                  </a:txBody>
                  <a:tcPr/>
                </a:tc>
                <a:tc hMerge="1">
                  <a:txBody>
                    <a:bodyPr/>
                    <a:lstStyle/>
                    <a:p>
                      <a:pPr algn="ctr"/>
                      <a:endParaRPr lang="ru-RU" sz="2400" baseline="0" dirty="0">
                        <a:solidFill>
                          <a:schemeClr val="tx1"/>
                        </a:solidFill>
                      </a:endParaRPr>
                    </a:p>
                  </a:txBody>
                  <a:tcPr/>
                </a:tc>
                <a:tc gridSpan="2">
                  <a:txBody>
                    <a:bodyPr/>
                    <a:lstStyle/>
                    <a:p>
                      <a:pPr algn="ctr"/>
                      <a:r>
                        <a:rPr lang="ru-RU" sz="2400" baseline="0" dirty="0" smtClean="0">
                          <a:solidFill>
                            <a:schemeClr val="tx1"/>
                          </a:solidFill>
                        </a:rPr>
                        <a:t>Справились</a:t>
                      </a:r>
                    </a:p>
                    <a:p>
                      <a:pPr algn="ctr"/>
                      <a:r>
                        <a:rPr lang="ru-RU" sz="2400" baseline="0" dirty="0" smtClean="0">
                          <a:solidFill>
                            <a:schemeClr val="tx1"/>
                          </a:solidFill>
                        </a:rPr>
                        <a:t>(%)</a:t>
                      </a:r>
                      <a:endParaRPr lang="ru-RU" sz="2400" baseline="0" dirty="0">
                        <a:solidFill>
                          <a:schemeClr val="tx1"/>
                        </a:solidFill>
                      </a:endParaRPr>
                    </a:p>
                  </a:txBody>
                  <a:tcPr/>
                </a:tc>
                <a:tc hMerge="1">
                  <a:txBody>
                    <a:bodyPr/>
                    <a:lstStyle/>
                    <a:p>
                      <a:pPr algn="ctr"/>
                      <a:endParaRPr lang="ru-RU" sz="2400" baseline="0" dirty="0">
                        <a:solidFill>
                          <a:schemeClr val="tx1"/>
                        </a:solidFill>
                      </a:endParaRPr>
                    </a:p>
                  </a:txBody>
                  <a:tcPr/>
                </a:tc>
              </a:tr>
              <a:tr h="409153">
                <a:tc>
                  <a:txBody>
                    <a:bodyPr/>
                    <a:lstStyle/>
                    <a:p>
                      <a:pPr algn="ctr"/>
                      <a:endParaRPr lang="ru-RU" sz="2400" baseline="0" dirty="0">
                        <a:solidFill>
                          <a:schemeClr val="tx1"/>
                        </a:solidFill>
                      </a:endParaRPr>
                    </a:p>
                  </a:txBody>
                  <a:tcPr/>
                </a:tc>
                <a:tc>
                  <a:txBody>
                    <a:bodyPr/>
                    <a:lstStyle/>
                    <a:p>
                      <a:pPr algn="ctr"/>
                      <a:r>
                        <a:rPr lang="ru-RU" sz="2400" baseline="0" dirty="0" smtClean="0">
                          <a:solidFill>
                            <a:schemeClr val="tx1"/>
                          </a:solidFill>
                        </a:rPr>
                        <a:t>2020</a:t>
                      </a:r>
                      <a:endParaRPr lang="ru-RU" sz="2400" baseline="0" dirty="0">
                        <a:solidFill>
                          <a:schemeClr val="tx1"/>
                        </a:solidFill>
                      </a:endParaRPr>
                    </a:p>
                  </a:txBody>
                  <a:tcPr/>
                </a:tc>
                <a:tc>
                  <a:txBody>
                    <a:bodyPr/>
                    <a:lstStyle/>
                    <a:p>
                      <a:pPr algn="ctr"/>
                      <a:r>
                        <a:rPr lang="ru-RU" sz="2400" baseline="0" dirty="0" smtClean="0">
                          <a:solidFill>
                            <a:schemeClr val="tx1"/>
                          </a:solidFill>
                        </a:rPr>
                        <a:t>2021</a:t>
                      </a:r>
                      <a:endParaRPr lang="ru-RU" sz="2400" baseline="0" dirty="0">
                        <a:solidFill>
                          <a:schemeClr val="tx1"/>
                        </a:solidFill>
                      </a:endParaRPr>
                    </a:p>
                  </a:txBody>
                  <a:tcPr/>
                </a:tc>
                <a:tc>
                  <a:txBody>
                    <a:bodyPr/>
                    <a:lstStyle/>
                    <a:p>
                      <a:pPr algn="ctr"/>
                      <a:r>
                        <a:rPr lang="ru-RU" sz="2400" baseline="0" dirty="0" smtClean="0">
                          <a:solidFill>
                            <a:schemeClr val="tx1"/>
                          </a:solidFill>
                        </a:rPr>
                        <a:t>2020</a:t>
                      </a:r>
                      <a:endParaRPr lang="ru-RU" sz="2400" baseline="0" dirty="0">
                        <a:solidFill>
                          <a:schemeClr val="tx1"/>
                        </a:solidFill>
                      </a:endParaRPr>
                    </a:p>
                  </a:txBody>
                  <a:tcPr/>
                </a:tc>
                <a:tc>
                  <a:txBody>
                    <a:bodyPr/>
                    <a:lstStyle/>
                    <a:p>
                      <a:pPr algn="ctr"/>
                      <a:r>
                        <a:rPr lang="ru-RU" sz="2400" baseline="0" dirty="0" smtClean="0">
                          <a:solidFill>
                            <a:schemeClr val="tx1"/>
                          </a:solidFill>
                        </a:rPr>
                        <a:t>2021</a:t>
                      </a:r>
                      <a:endParaRPr lang="ru-RU" sz="2400" baseline="0" dirty="0">
                        <a:solidFill>
                          <a:schemeClr val="tx1"/>
                        </a:solidFill>
                      </a:endParaRPr>
                    </a:p>
                  </a:txBody>
                  <a:tcPr/>
                </a:tc>
              </a:tr>
              <a:tr h="409153">
                <a:tc>
                  <a:txBody>
                    <a:bodyPr/>
                    <a:lstStyle/>
                    <a:p>
                      <a:pPr algn="ctr"/>
                      <a:r>
                        <a:rPr lang="ru-RU" sz="2400" baseline="0" dirty="0" smtClean="0">
                          <a:solidFill>
                            <a:srgbClr val="C00000"/>
                          </a:solidFill>
                          <a:latin typeface="Times New Roman" pitchFamily="18" charset="0"/>
                          <a:cs typeface="Times New Roman" pitchFamily="18" charset="0"/>
                        </a:rPr>
                        <a:t>1</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14,3</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47</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85,7</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53</a:t>
                      </a:r>
                      <a:endParaRPr lang="ru-RU" sz="2400" baseline="0" dirty="0">
                        <a:solidFill>
                          <a:srgbClr val="C00000"/>
                        </a:solidFill>
                        <a:latin typeface="Times New Roman" pitchFamily="18" charset="0"/>
                        <a:cs typeface="Times New Roman" pitchFamily="18" charset="0"/>
                      </a:endParaRPr>
                    </a:p>
                  </a:txBody>
                  <a:tcPr/>
                </a:tc>
              </a:tr>
              <a:tr h="409153">
                <a:tc>
                  <a:txBody>
                    <a:bodyPr/>
                    <a:lstStyle/>
                    <a:p>
                      <a:pPr algn="ctr"/>
                      <a:r>
                        <a:rPr lang="ru-RU" sz="2400" baseline="0" dirty="0" smtClean="0">
                          <a:solidFill>
                            <a:srgbClr val="C00000"/>
                          </a:solidFill>
                          <a:latin typeface="Times New Roman" pitchFamily="18" charset="0"/>
                          <a:cs typeface="Times New Roman" pitchFamily="18" charset="0"/>
                        </a:rPr>
                        <a:t>2</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4,3</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44</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95,7</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56</a:t>
                      </a:r>
                      <a:endParaRPr lang="ru-RU" sz="2400" baseline="0" dirty="0">
                        <a:solidFill>
                          <a:srgbClr val="C00000"/>
                        </a:solidFill>
                        <a:latin typeface="Times New Roman" pitchFamily="18" charset="0"/>
                        <a:cs typeface="Times New Roman" pitchFamily="18" charset="0"/>
                      </a:endParaRPr>
                    </a:p>
                  </a:txBody>
                  <a:tcPr/>
                </a:tc>
              </a:tr>
              <a:tr h="409153">
                <a:tc>
                  <a:txBody>
                    <a:bodyPr/>
                    <a:lstStyle/>
                    <a:p>
                      <a:pPr algn="ctr"/>
                      <a:r>
                        <a:rPr lang="ru-RU" sz="2400" baseline="0" dirty="0" smtClean="0">
                          <a:solidFill>
                            <a:srgbClr val="00B050"/>
                          </a:solidFill>
                          <a:latin typeface="Times New Roman" pitchFamily="18" charset="0"/>
                          <a:cs typeface="Times New Roman" pitchFamily="18" charset="0"/>
                        </a:rPr>
                        <a:t>3</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12,9</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11</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87,1</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89</a:t>
                      </a:r>
                      <a:endParaRPr lang="ru-RU" sz="2400" baseline="0" dirty="0">
                        <a:solidFill>
                          <a:srgbClr val="00B050"/>
                        </a:solidFill>
                        <a:latin typeface="Times New Roman" pitchFamily="18" charset="0"/>
                        <a:cs typeface="Times New Roman" pitchFamily="18" charset="0"/>
                      </a:endParaRPr>
                    </a:p>
                  </a:txBody>
                  <a:tcPr/>
                </a:tc>
              </a:tr>
              <a:tr h="409153">
                <a:tc>
                  <a:txBody>
                    <a:bodyPr/>
                    <a:lstStyle/>
                    <a:p>
                      <a:pPr algn="ctr"/>
                      <a:r>
                        <a:rPr lang="ru-RU" sz="2400" baseline="0" dirty="0" smtClean="0">
                          <a:solidFill>
                            <a:schemeClr val="tx1"/>
                          </a:solidFill>
                          <a:latin typeface="Times New Roman" pitchFamily="18" charset="0"/>
                          <a:cs typeface="Times New Roman" pitchFamily="18" charset="0"/>
                        </a:rPr>
                        <a:t>4</a:t>
                      </a:r>
                      <a:endParaRPr lang="ru-RU" sz="2400" baseline="0" dirty="0">
                        <a:solidFill>
                          <a:schemeClr val="tx1"/>
                        </a:solidFill>
                        <a:latin typeface="Times New Roman" pitchFamily="18" charset="0"/>
                        <a:cs typeface="Times New Roman" pitchFamily="18" charset="0"/>
                      </a:endParaRPr>
                    </a:p>
                  </a:txBody>
                  <a:tcPr/>
                </a:tc>
                <a:tc>
                  <a:txBody>
                    <a:bodyPr/>
                    <a:lstStyle/>
                    <a:p>
                      <a:pPr algn="ctr"/>
                      <a:r>
                        <a:rPr lang="ru-RU" sz="2400" baseline="0" dirty="0" smtClean="0">
                          <a:solidFill>
                            <a:schemeClr val="tx1"/>
                          </a:solidFill>
                          <a:latin typeface="Times New Roman" pitchFamily="18" charset="0"/>
                          <a:cs typeface="Times New Roman" pitchFamily="18" charset="0"/>
                        </a:rPr>
                        <a:t>28,6</a:t>
                      </a:r>
                      <a:endParaRPr lang="ru-RU" sz="2400" baseline="0" dirty="0">
                        <a:solidFill>
                          <a:schemeClr val="tx1"/>
                        </a:solidFill>
                        <a:latin typeface="Times New Roman" pitchFamily="18" charset="0"/>
                        <a:cs typeface="Times New Roman" pitchFamily="18" charset="0"/>
                      </a:endParaRPr>
                    </a:p>
                  </a:txBody>
                  <a:tcPr/>
                </a:tc>
                <a:tc>
                  <a:txBody>
                    <a:bodyPr/>
                    <a:lstStyle/>
                    <a:p>
                      <a:pPr algn="ctr"/>
                      <a:r>
                        <a:rPr lang="ru-RU" sz="2400" baseline="0" dirty="0" smtClean="0">
                          <a:solidFill>
                            <a:schemeClr val="tx1"/>
                          </a:solidFill>
                          <a:latin typeface="Times New Roman" pitchFamily="18" charset="0"/>
                          <a:cs typeface="Times New Roman" pitchFamily="18" charset="0"/>
                        </a:rPr>
                        <a:t>32</a:t>
                      </a:r>
                      <a:endParaRPr lang="ru-RU" sz="2400" baseline="0" dirty="0">
                        <a:solidFill>
                          <a:schemeClr val="tx1"/>
                        </a:solidFill>
                        <a:latin typeface="Times New Roman" pitchFamily="18" charset="0"/>
                        <a:cs typeface="Times New Roman" pitchFamily="18" charset="0"/>
                      </a:endParaRPr>
                    </a:p>
                  </a:txBody>
                  <a:tcPr/>
                </a:tc>
                <a:tc>
                  <a:txBody>
                    <a:bodyPr/>
                    <a:lstStyle/>
                    <a:p>
                      <a:pPr algn="ctr"/>
                      <a:r>
                        <a:rPr lang="ru-RU" sz="2400" baseline="0" dirty="0" smtClean="0">
                          <a:solidFill>
                            <a:schemeClr val="tx1"/>
                          </a:solidFill>
                          <a:latin typeface="Times New Roman" pitchFamily="18" charset="0"/>
                          <a:cs typeface="Times New Roman" pitchFamily="18" charset="0"/>
                        </a:rPr>
                        <a:t>71,4</a:t>
                      </a:r>
                      <a:endParaRPr lang="ru-RU" sz="2400" baseline="0" dirty="0">
                        <a:solidFill>
                          <a:schemeClr val="tx1"/>
                        </a:solidFill>
                        <a:latin typeface="Times New Roman" pitchFamily="18" charset="0"/>
                        <a:cs typeface="Times New Roman" pitchFamily="18" charset="0"/>
                      </a:endParaRPr>
                    </a:p>
                  </a:txBody>
                  <a:tcPr/>
                </a:tc>
                <a:tc>
                  <a:txBody>
                    <a:bodyPr/>
                    <a:lstStyle/>
                    <a:p>
                      <a:pPr algn="ctr"/>
                      <a:r>
                        <a:rPr lang="ru-RU" sz="2400" baseline="0" dirty="0" smtClean="0">
                          <a:solidFill>
                            <a:schemeClr val="tx1"/>
                          </a:solidFill>
                          <a:latin typeface="Times New Roman" pitchFamily="18" charset="0"/>
                          <a:cs typeface="Times New Roman" pitchFamily="18" charset="0"/>
                        </a:rPr>
                        <a:t>68</a:t>
                      </a:r>
                      <a:endParaRPr lang="ru-RU" sz="2400" baseline="0" dirty="0">
                        <a:solidFill>
                          <a:schemeClr val="tx1"/>
                        </a:solidFill>
                        <a:latin typeface="Times New Roman" pitchFamily="18" charset="0"/>
                        <a:cs typeface="Times New Roman" pitchFamily="18" charset="0"/>
                      </a:endParaRPr>
                    </a:p>
                  </a:txBody>
                  <a:tcPr/>
                </a:tc>
              </a:tr>
              <a:tr h="409153">
                <a:tc>
                  <a:txBody>
                    <a:bodyPr/>
                    <a:lstStyle/>
                    <a:p>
                      <a:pPr algn="ctr"/>
                      <a:r>
                        <a:rPr lang="ru-RU" sz="2400" baseline="0" dirty="0" smtClean="0">
                          <a:solidFill>
                            <a:srgbClr val="C00000"/>
                          </a:solidFill>
                          <a:latin typeface="Times New Roman" pitchFamily="18" charset="0"/>
                          <a:cs typeface="Times New Roman" pitchFamily="18" charset="0"/>
                        </a:rPr>
                        <a:t>5</a:t>
                      </a:r>
                      <a:endParaRPr lang="ru-RU" sz="2400" baseline="0" dirty="0">
                        <a:solidFill>
                          <a:srgbClr val="C00000"/>
                        </a:solidFill>
                        <a:latin typeface="Times New Roman" pitchFamily="18" charset="0"/>
                        <a:cs typeface="Times New Roman" pitchFamily="18" charset="0"/>
                      </a:endParaRPr>
                    </a:p>
                  </a:txBody>
                  <a:tcPr/>
                </a:tc>
                <a:tc>
                  <a:txBody>
                    <a:bodyPr/>
                    <a:lstStyle/>
                    <a:p>
                      <a:pPr algn="ct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45</a:t>
                      </a:r>
                      <a:endParaRPr lang="ru-RU" sz="2400" baseline="0" dirty="0">
                        <a:solidFill>
                          <a:srgbClr val="C00000"/>
                        </a:solidFill>
                        <a:latin typeface="Times New Roman" pitchFamily="18" charset="0"/>
                        <a:cs typeface="Times New Roman" pitchFamily="18" charset="0"/>
                      </a:endParaRPr>
                    </a:p>
                  </a:txBody>
                  <a:tcPr/>
                </a:tc>
                <a:tc>
                  <a:txBody>
                    <a:bodyPr/>
                    <a:lstStyle/>
                    <a:p>
                      <a:pPr algn="ct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55</a:t>
                      </a:r>
                      <a:endParaRPr lang="ru-RU" sz="2400" baseline="0" dirty="0">
                        <a:solidFill>
                          <a:srgbClr val="C00000"/>
                        </a:solidFill>
                        <a:latin typeface="Times New Roman" pitchFamily="18" charset="0"/>
                        <a:cs typeface="Times New Roman" pitchFamily="18" charset="0"/>
                      </a:endParaRPr>
                    </a:p>
                  </a:txBody>
                  <a:tcPr/>
                </a:tc>
              </a:tr>
              <a:tr h="409153">
                <a:tc>
                  <a:txBody>
                    <a:bodyPr/>
                    <a:lstStyle/>
                    <a:p>
                      <a:pPr algn="ctr"/>
                      <a:r>
                        <a:rPr lang="ru-RU" sz="2400" baseline="0" dirty="0" smtClean="0">
                          <a:solidFill>
                            <a:srgbClr val="C00000"/>
                          </a:solidFill>
                          <a:latin typeface="Times New Roman" pitchFamily="18" charset="0"/>
                          <a:cs typeface="Times New Roman" pitchFamily="18" charset="0"/>
                        </a:rPr>
                        <a:t>6</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21,4</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45</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45,7</a:t>
                      </a:r>
                      <a:endParaRPr lang="ru-RU" sz="2400" baseline="0" dirty="0">
                        <a:solidFill>
                          <a:srgbClr val="C00000"/>
                        </a:solidFill>
                        <a:latin typeface="Times New Roman" pitchFamily="18" charset="0"/>
                        <a:cs typeface="Times New Roman" pitchFamily="18" charset="0"/>
                      </a:endParaRPr>
                    </a:p>
                  </a:txBody>
                  <a:tcPr/>
                </a:tc>
                <a:tc>
                  <a:txBody>
                    <a:bodyPr/>
                    <a:lstStyle/>
                    <a:p>
                      <a:pPr algn="ctr"/>
                      <a:r>
                        <a:rPr lang="ru-RU" sz="2400" baseline="0" dirty="0" smtClean="0">
                          <a:solidFill>
                            <a:srgbClr val="C00000"/>
                          </a:solidFill>
                          <a:latin typeface="Times New Roman" pitchFamily="18" charset="0"/>
                          <a:cs typeface="Times New Roman" pitchFamily="18" charset="0"/>
                        </a:rPr>
                        <a:t>55</a:t>
                      </a:r>
                      <a:endParaRPr lang="ru-RU" sz="2400" baseline="0" dirty="0">
                        <a:solidFill>
                          <a:srgbClr val="C00000"/>
                        </a:solidFill>
                        <a:latin typeface="Times New Roman" pitchFamily="18" charset="0"/>
                        <a:cs typeface="Times New Roman" pitchFamily="18" charset="0"/>
                      </a:endParaRPr>
                    </a:p>
                  </a:txBody>
                  <a:tcPr/>
                </a:tc>
              </a:tr>
              <a:tr h="409153">
                <a:tc>
                  <a:txBody>
                    <a:bodyPr/>
                    <a:lstStyle/>
                    <a:p>
                      <a:pPr algn="ctr"/>
                      <a:r>
                        <a:rPr lang="ru-RU" sz="2400" baseline="0" dirty="0" smtClean="0">
                          <a:solidFill>
                            <a:srgbClr val="00B050"/>
                          </a:solidFill>
                          <a:latin typeface="Times New Roman" pitchFamily="18" charset="0"/>
                          <a:cs typeface="Times New Roman" pitchFamily="18" charset="0"/>
                        </a:rPr>
                        <a:t>7</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27,1</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17</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32,9</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83</a:t>
                      </a:r>
                      <a:endParaRPr lang="ru-RU" sz="2400" baseline="0" dirty="0">
                        <a:solidFill>
                          <a:srgbClr val="00B050"/>
                        </a:solidFill>
                        <a:latin typeface="Times New Roman" pitchFamily="18" charset="0"/>
                        <a:cs typeface="Times New Roman" pitchFamily="18" charset="0"/>
                      </a:endParaRPr>
                    </a:p>
                  </a:txBody>
                  <a:tcPr/>
                </a:tc>
              </a:tr>
              <a:tr h="409153">
                <a:tc>
                  <a:txBody>
                    <a:bodyPr/>
                    <a:lstStyle/>
                    <a:p>
                      <a:pPr algn="ctr"/>
                      <a:r>
                        <a:rPr lang="ru-RU" sz="2400" baseline="0" dirty="0" smtClean="0">
                          <a:solidFill>
                            <a:srgbClr val="00B050"/>
                          </a:solidFill>
                          <a:latin typeface="Times New Roman" pitchFamily="18" charset="0"/>
                          <a:cs typeface="Times New Roman" pitchFamily="18" charset="0"/>
                        </a:rPr>
                        <a:t>8</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54,3</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29</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45,7</a:t>
                      </a:r>
                      <a:endParaRPr lang="ru-RU" sz="2400" baseline="0" dirty="0">
                        <a:solidFill>
                          <a:srgbClr val="00B050"/>
                        </a:solidFill>
                        <a:latin typeface="Times New Roman" pitchFamily="18" charset="0"/>
                        <a:cs typeface="Times New Roman" pitchFamily="18" charset="0"/>
                      </a:endParaRPr>
                    </a:p>
                  </a:txBody>
                  <a:tcPr/>
                </a:tc>
                <a:tc>
                  <a:txBody>
                    <a:bodyPr/>
                    <a:lstStyle/>
                    <a:p>
                      <a:pPr algn="ctr"/>
                      <a:r>
                        <a:rPr lang="ru-RU" sz="2400" baseline="0" dirty="0" smtClean="0">
                          <a:solidFill>
                            <a:srgbClr val="00B050"/>
                          </a:solidFill>
                          <a:latin typeface="Times New Roman" pitchFamily="18" charset="0"/>
                          <a:cs typeface="Times New Roman" pitchFamily="18" charset="0"/>
                        </a:rPr>
                        <a:t>71</a:t>
                      </a:r>
                      <a:endParaRPr lang="ru-RU" sz="2400" baseline="0" dirty="0">
                        <a:solidFill>
                          <a:srgbClr val="00B050"/>
                        </a:solidFill>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latin typeface="Times New Roman" pitchFamily="18" charset="0"/>
                <a:cs typeface="Times New Roman" pitchFamily="18" charset="0"/>
              </a:rPr>
              <a:t>Динамика успешности при решении заданий БУ</a:t>
            </a:r>
            <a:endParaRPr lang="ru-RU" sz="2800" b="1"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326571" y="1088568"/>
          <a:ext cx="8098972" cy="5607487"/>
        </p:xfrm>
        <a:graphic>
          <a:graphicData uri="http://schemas.openxmlformats.org/drawingml/2006/table">
            <a:tbl>
              <a:tblPr firstRow="1" bandRow="1">
                <a:tableStyleId>{5C22544A-7EE6-4342-B048-85BDC9FD1C3A}</a:tableStyleId>
              </a:tblPr>
              <a:tblGrid>
                <a:gridCol w="1431079"/>
                <a:gridCol w="1635039"/>
                <a:gridCol w="1635039"/>
                <a:gridCol w="1660586"/>
                <a:gridCol w="1737229"/>
              </a:tblGrid>
              <a:tr h="859975">
                <a:tc>
                  <a:txBody>
                    <a:bodyPr/>
                    <a:lstStyle/>
                    <a:p>
                      <a:pPr algn="ctr"/>
                      <a:r>
                        <a:rPr lang="ru-RU" sz="2200" baseline="0" dirty="0" smtClean="0">
                          <a:solidFill>
                            <a:schemeClr val="tx1"/>
                          </a:solidFill>
                        </a:rPr>
                        <a:t>№ задания</a:t>
                      </a:r>
                      <a:endParaRPr lang="ru-RU" sz="2200" baseline="0" dirty="0">
                        <a:solidFill>
                          <a:schemeClr val="tx1"/>
                        </a:solidFill>
                      </a:endParaRPr>
                    </a:p>
                  </a:txBody>
                  <a:tcPr/>
                </a:tc>
                <a:tc gridSpan="2">
                  <a:txBody>
                    <a:bodyPr/>
                    <a:lstStyle/>
                    <a:p>
                      <a:pPr algn="ctr"/>
                      <a:r>
                        <a:rPr lang="ru-RU" sz="2200" baseline="0" dirty="0" smtClean="0">
                          <a:solidFill>
                            <a:schemeClr val="tx1"/>
                          </a:solidFill>
                        </a:rPr>
                        <a:t>Не справились </a:t>
                      </a:r>
                    </a:p>
                    <a:p>
                      <a:pPr algn="ctr"/>
                      <a:r>
                        <a:rPr lang="ru-RU" sz="2200" baseline="0" dirty="0" smtClean="0">
                          <a:solidFill>
                            <a:schemeClr val="tx1"/>
                          </a:solidFill>
                        </a:rPr>
                        <a:t>(%)</a:t>
                      </a:r>
                      <a:endParaRPr lang="ru-RU" sz="2200" baseline="0" dirty="0">
                        <a:solidFill>
                          <a:schemeClr val="tx1"/>
                        </a:solidFill>
                      </a:endParaRPr>
                    </a:p>
                  </a:txBody>
                  <a:tcPr/>
                </a:tc>
                <a:tc hMerge="1">
                  <a:txBody>
                    <a:bodyPr/>
                    <a:lstStyle/>
                    <a:p>
                      <a:pPr algn="ctr"/>
                      <a:endParaRPr lang="ru-RU" sz="2200" baseline="0" dirty="0">
                        <a:solidFill>
                          <a:schemeClr val="tx1"/>
                        </a:solidFill>
                      </a:endParaRPr>
                    </a:p>
                  </a:txBody>
                  <a:tcPr/>
                </a:tc>
                <a:tc gridSpan="2">
                  <a:txBody>
                    <a:bodyPr/>
                    <a:lstStyle/>
                    <a:p>
                      <a:pPr algn="ctr"/>
                      <a:r>
                        <a:rPr lang="ru-RU" sz="2200" baseline="0" dirty="0" smtClean="0">
                          <a:solidFill>
                            <a:schemeClr val="tx1"/>
                          </a:solidFill>
                        </a:rPr>
                        <a:t>Справились</a:t>
                      </a:r>
                    </a:p>
                    <a:p>
                      <a:pPr algn="ctr"/>
                      <a:r>
                        <a:rPr lang="ru-RU" sz="2200" baseline="0" dirty="0" smtClean="0">
                          <a:solidFill>
                            <a:schemeClr val="tx1"/>
                          </a:solidFill>
                        </a:rPr>
                        <a:t>(%)</a:t>
                      </a:r>
                      <a:endParaRPr lang="ru-RU" sz="2200" baseline="0" dirty="0">
                        <a:solidFill>
                          <a:schemeClr val="tx1"/>
                        </a:solidFill>
                      </a:endParaRPr>
                    </a:p>
                  </a:txBody>
                  <a:tcPr/>
                </a:tc>
                <a:tc hMerge="1">
                  <a:txBody>
                    <a:bodyPr/>
                    <a:lstStyle/>
                    <a:p>
                      <a:pPr algn="ctr"/>
                      <a:endParaRPr lang="ru-RU" sz="2200" baseline="0" dirty="0">
                        <a:solidFill>
                          <a:schemeClr val="tx1"/>
                        </a:solidFill>
                      </a:endParaRPr>
                    </a:p>
                  </a:txBody>
                  <a:tcPr/>
                </a:tc>
              </a:tr>
              <a:tr h="431592">
                <a:tc>
                  <a:txBody>
                    <a:bodyPr/>
                    <a:lstStyle/>
                    <a:p>
                      <a:pPr algn="ct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2020</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2021</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2020</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2021</a:t>
                      </a:r>
                      <a:endParaRPr lang="ru-RU" sz="2200" dirty="0">
                        <a:latin typeface="Times New Roman" pitchFamily="18" charset="0"/>
                        <a:cs typeface="Times New Roman" pitchFamily="18" charset="0"/>
                      </a:endParaRPr>
                    </a:p>
                  </a:txBody>
                  <a:tcPr/>
                </a:tc>
              </a:tr>
              <a:tr h="431592">
                <a:tc>
                  <a:txBody>
                    <a:bodyPr/>
                    <a:lstStyle/>
                    <a:p>
                      <a:pPr algn="ctr"/>
                      <a:r>
                        <a:rPr lang="ru-RU" sz="2200" dirty="0" smtClean="0">
                          <a:latin typeface="Times New Roman" pitchFamily="18" charset="0"/>
                          <a:cs typeface="Times New Roman" pitchFamily="18" charset="0"/>
                        </a:rPr>
                        <a:t>9</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22,9</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24</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77,1</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76</a:t>
                      </a:r>
                      <a:endParaRPr lang="ru-RU" sz="2200" dirty="0">
                        <a:latin typeface="Times New Roman" pitchFamily="18" charset="0"/>
                        <a:cs typeface="Times New Roman" pitchFamily="18" charset="0"/>
                      </a:endParaRPr>
                    </a:p>
                  </a:txBody>
                  <a:tcPr/>
                </a:tc>
              </a:tr>
              <a:tr h="431592">
                <a:tc>
                  <a:txBody>
                    <a:bodyPr/>
                    <a:lstStyle/>
                    <a:p>
                      <a:pPr algn="ctr"/>
                      <a:r>
                        <a:rPr lang="ru-RU" sz="2200" dirty="0" smtClean="0">
                          <a:solidFill>
                            <a:srgbClr val="00B050"/>
                          </a:solidFill>
                          <a:latin typeface="Times New Roman" pitchFamily="18" charset="0"/>
                          <a:cs typeface="Times New Roman" pitchFamily="18" charset="0"/>
                        </a:rPr>
                        <a:t>10</a:t>
                      </a:r>
                      <a:endParaRPr lang="ru-RU" sz="2200" dirty="0">
                        <a:solidFill>
                          <a:srgbClr val="00B050"/>
                        </a:solidFill>
                        <a:latin typeface="Times New Roman" pitchFamily="18" charset="0"/>
                        <a:cs typeface="Times New Roman" pitchFamily="18" charset="0"/>
                      </a:endParaRPr>
                    </a:p>
                  </a:txBody>
                  <a:tcPr/>
                </a:tc>
                <a:tc>
                  <a:txBody>
                    <a:bodyPr/>
                    <a:lstStyle/>
                    <a:p>
                      <a:pPr algn="ctr"/>
                      <a:r>
                        <a:rPr lang="ru-RU" sz="2200" dirty="0" smtClean="0">
                          <a:solidFill>
                            <a:srgbClr val="00B050"/>
                          </a:solidFill>
                          <a:latin typeface="Times New Roman" pitchFamily="18" charset="0"/>
                          <a:cs typeface="Times New Roman" pitchFamily="18" charset="0"/>
                        </a:rPr>
                        <a:t>54,3</a:t>
                      </a:r>
                      <a:endParaRPr lang="ru-RU" sz="2200" dirty="0">
                        <a:solidFill>
                          <a:srgbClr val="00B050"/>
                        </a:solidFill>
                        <a:latin typeface="Times New Roman" pitchFamily="18" charset="0"/>
                        <a:cs typeface="Times New Roman" pitchFamily="18" charset="0"/>
                      </a:endParaRPr>
                    </a:p>
                  </a:txBody>
                  <a:tcPr/>
                </a:tc>
                <a:tc>
                  <a:txBody>
                    <a:bodyPr/>
                    <a:lstStyle/>
                    <a:p>
                      <a:pPr algn="ctr"/>
                      <a:r>
                        <a:rPr lang="ru-RU" sz="2200" dirty="0" smtClean="0">
                          <a:solidFill>
                            <a:srgbClr val="00B050"/>
                          </a:solidFill>
                          <a:latin typeface="Times New Roman" pitchFamily="18" charset="0"/>
                          <a:cs typeface="Times New Roman" pitchFamily="18" charset="0"/>
                        </a:rPr>
                        <a:t>35</a:t>
                      </a:r>
                      <a:endParaRPr lang="ru-RU" sz="2200" dirty="0">
                        <a:solidFill>
                          <a:srgbClr val="00B050"/>
                        </a:solidFill>
                        <a:latin typeface="Times New Roman" pitchFamily="18" charset="0"/>
                        <a:cs typeface="Times New Roman" pitchFamily="18" charset="0"/>
                      </a:endParaRPr>
                    </a:p>
                  </a:txBody>
                  <a:tcPr/>
                </a:tc>
                <a:tc>
                  <a:txBody>
                    <a:bodyPr/>
                    <a:lstStyle/>
                    <a:p>
                      <a:pPr algn="ctr"/>
                      <a:r>
                        <a:rPr lang="ru-RU" sz="2200" dirty="0" smtClean="0">
                          <a:solidFill>
                            <a:srgbClr val="00B050"/>
                          </a:solidFill>
                          <a:latin typeface="Times New Roman" pitchFamily="18" charset="0"/>
                          <a:cs typeface="Times New Roman" pitchFamily="18" charset="0"/>
                        </a:rPr>
                        <a:t>45,7</a:t>
                      </a:r>
                      <a:endParaRPr lang="ru-RU" sz="2200" dirty="0">
                        <a:solidFill>
                          <a:srgbClr val="00B050"/>
                        </a:solidFill>
                        <a:latin typeface="Times New Roman" pitchFamily="18" charset="0"/>
                        <a:cs typeface="Times New Roman" pitchFamily="18" charset="0"/>
                      </a:endParaRPr>
                    </a:p>
                  </a:txBody>
                  <a:tcPr/>
                </a:tc>
                <a:tc>
                  <a:txBody>
                    <a:bodyPr/>
                    <a:lstStyle/>
                    <a:p>
                      <a:pPr algn="ctr"/>
                      <a:r>
                        <a:rPr lang="ru-RU" sz="2200" dirty="0" smtClean="0">
                          <a:solidFill>
                            <a:srgbClr val="00B050"/>
                          </a:solidFill>
                          <a:latin typeface="Times New Roman" pitchFamily="18" charset="0"/>
                          <a:cs typeface="Times New Roman" pitchFamily="18" charset="0"/>
                        </a:rPr>
                        <a:t>65</a:t>
                      </a:r>
                      <a:endParaRPr lang="ru-RU" sz="2200" dirty="0">
                        <a:solidFill>
                          <a:srgbClr val="00B050"/>
                        </a:solidFill>
                        <a:latin typeface="Times New Roman" pitchFamily="18" charset="0"/>
                        <a:cs typeface="Times New Roman" pitchFamily="18" charset="0"/>
                      </a:endParaRPr>
                    </a:p>
                  </a:txBody>
                  <a:tcPr/>
                </a:tc>
              </a:tr>
              <a:tr h="431592">
                <a:tc>
                  <a:txBody>
                    <a:bodyPr/>
                    <a:lstStyle/>
                    <a:p>
                      <a:pPr algn="ctr"/>
                      <a:r>
                        <a:rPr lang="ru-RU" sz="2200" dirty="0" smtClean="0">
                          <a:solidFill>
                            <a:srgbClr val="C00000"/>
                          </a:solidFill>
                          <a:latin typeface="Times New Roman" pitchFamily="18" charset="0"/>
                          <a:cs typeface="Times New Roman" pitchFamily="18" charset="0"/>
                        </a:rPr>
                        <a:t>11</a:t>
                      </a:r>
                      <a:endParaRPr lang="ru-RU" sz="2200" dirty="0">
                        <a:solidFill>
                          <a:srgbClr val="C00000"/>
                        </a:solidFill>
                        <a:latin typeface="Times New Roman" pitchFamily="18" charset="0"/>
                        <a:cs typeface="Times New Roman" pitchFamily="18" charset="0"/>
                      </a:endParaRPr>
                    </a:p>
                  </a:txBody>
                  <a:tcPr/>
                </a:tc>
                <a:tc>
                  <a:txBody>
                    <a:bodyPr/>
                    <a:lstStyle/>
                    <a:p>
                      <a:pPr algn="ct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61</a:t>
                      </a:r>
                      <a:endParaRPr lang="ru-RU" sz="2200" dirty="0">
                        <a:solidFill>
                          <a:srgbClr val="C00000"/>
                        </a:solidFill>
                        <a:latin typeface="Times New Roman" pitchFamily="18" charset="0"/>
                        <a:cs typeface="Times New Roman" pitchFamily="18" charset="0"/>
                      </a:endParaRPr>
                    </a:p>
                  </a:txBody>
                  <a:tcPr/>
                </a:tc>
                <a:tc>
                  <a:txBody>
                    <a:bodyPr/>
                    <a:lstStyle/>
                    <a:p>
                      <a:pPr algn="ct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39</a:t>
                      </a:r>
                      <a:endParaRPr lang="ru-RU" sz="2200" dirty="0">
                        <a:solidFill>
                          <a:srgbClr val="C00000"/>
                        </a:solidFill>
                        <a:latin typeface="Times New Roman" pitchFamily="18" charset="0"/>
                        <a:cs typeface="Times New Roman" pitchFamily="18" charset="0"/>
                      </a:endParaRPr>
                    </a:p>
                  </a:txBody>
                  <a:tcPr/>
                </a:tc>
              </a:tr>
              <a:tr h="431592">
                <a:tc>
                  <a:txBody>
                    <a:bodyPr/>
                    <a:lstStyle/>
                    <a:p>
                      <a:pPr algn="ctr"/>
                      <a:r>
                        <a:rPr lang="ru-RU" sz="2200" dirty="0" smtClean="0">
                          <a:latin typeface="Times New Roman" pitchFamily="18" charset="0"/>
                          <a:cs typeface="Times New Roman" pitchFamily="18" charset="0"/>
                        </a:rPr>
                        <a:t>12</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42</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45</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58</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55</a:t>
                      </a:r>
                      <a:endParaRPr lang="ru-RU" sz="2200" dirty="0">
                        <a:latin typeface="Times New Roman" pitchFamily="18" charset="0"/>
                        <a:cs typeface="Times New Roman" pitchFamily="18" charset="0"/>
                      </a:endParaRPr>
                    </a:p>
                  </a:txBody>
                  <a:tcPr/>
                </a:tc>
              </a:tr>
              <a:tr h="431592">
                <a:tc>
                  <a:txBody>
                    <a:bodyPr/>
                    <a:lstStyle/>
                    <a:p>
                      <a:pPr algn="ctr"/>
                      <a:r>
                        <a:rPr lang="ru-RU" sz="2200" dirty="0" smtClean="0">
                          <a:solidFill>
                            <a:srgbClr val="C00000"/>
                          </a:solidFill>
                          <a:latin typeface="Times New Roman" pitchFamily="18" charset="0"/>
                          <a:cs typeface="Times New Roman" pitchFamily="18" charset="0"/>
                        </a:rPr>
                        <a:t>13</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37</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68</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63</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32</a:t>
                      </a:r>
                      <a:endParaRPr lang="ru-RU" sz="2200" dirty="0">
                        <a:solidFill>
                          <a:srgbClr val="C00000"/>
                        </a:solidFill>
                        <a:latin typeface="Times New Roman" pitchFamily="18" charset="0"/>
                        <a:cs typeface="Times New Roman" pitchFamily="18" charset="0"/>
                      </a:endParaRPr>
                    </a:p>
                  </a:txBody>
                  <a:tcPr/>
                </a:tc>
              </a:tr>
              <a:tr h="431592">
                <a:tc>
                  <a:txBody>
                    <a:bodyPr/>
                    <a:lstStyle/>
                    <a:p>
                      <a:pPr algn="ctr"/>
                      <a:r>
                        <a:rPr lang="ru-RU" sz="2200" dirty="0" smtClean="0">
                          <a:solidFill>
                            <a:srgbClr val="00B050"/>
                          </a:solidFill>
                          <a:latin typeface="Times New Roman" pitchFamily="18" charset="0"/>
                          <a:cs typeface="Times New Roman" pitchFamily="18" charset="0"/>
                        </a:rPr>
                        <a:t>14</a:t>
                      </a:r>
                      <a:endParaRPr lang="ru-RU" sz="2200" dirty="0">
                        <a:solidFill>
                          <a:srgbClr val="00B050"/>
                        </a:solidFill>
                        <a:latin typeface="Times New Roman" pitchFamily="18" charset="0"/>
                        <a:cs typeface="Times New Roman" pitchFamily="18" charset="0"/>
                      </a:endParaRPr>
                    </a:p>
                  </a:txBody>
                  <a:tcPr/>
                </a:tc>
                <a:tc>
                  <a:txBody>
                    <a:bodyPr/>
                    <a:lstStyle/>
                    <a:p>
                      <a:pPr algn="ctr"/>
                      <a:r>
                        <a:rPr lang="ru-RU" sz="2200" dirty="0" smtClean="0">
                          <a:solidFill>
                            <a:srgbClr val="00B050"/>
                          </a:solidFill>
                          <a:latin typeface="Times New Roman" pitchFamily="18" charset="0"/>
                          <a:cs typeface="Times New Roman" pitchFamily="18" charset="0"/>
                        </a:rPr>
                        <a:t>51,4</a:t>
                      </a:r>
                      <a:endParaRPr lang="ru-RU" sz="2200" dirty="0">
                        <a:solidFill>
                          <a:srgbClr val="00B050"/>
                        </a:solidFill>
                        <a:latin typeface="Times New Roman" pitchFamily="18" charset="0"/>
                        <a:cs typeface="Times New Roman" pitchFamily="18" charset="0"/>
                      </a:endParaRPr>
                    </a:p>
                  </a:txBody>
                  <a:tcPr/>
                </a:tc>
                <a:tc>
                  <a:txBody>
                    <a:bodyPr/>
                    <a:lstStyle/>
                    <a:p>
                      <a:pPr algn="ctr"/>
                      <a:r>
                        <a:rPr lang="ru-RU" sz="2200" dirty="0" smtClean="0">
                          <a:solidFill>
                            <a:srgbClr val="00B050"/>
                          </a:solidFill>
                          <a:latin typeface="Times New Roman" pitchFamily="18" charset="0"/>
                          <a:cs typeface="Times New Roman" pitchFamily="18" charset="0"/>
                        </a:rPr>
                        <a:t>40</a:t>
                      </a:r>
                      <a:endParaRPr lang="ru-RU" sz="2200" dirty="0">
                        <a:solidFill>
                          <a:srgbClr val="00B050"/>
                        </a:solidFill>
                        <a:latin typeface="Times New Roman" pitchFamily="18" charset="0"/>
                        <a:cs typeface="Times New Roman" pitchFamily="18" charset="0"/>
                      </a:endParaRPr>
                    </a:p>
                  </a:txBody>
                  <a:tcPr/>
                </a:tc>
                <a:tc>
                  <a:txBody>
                    <a:bodyPr/>
                    <a:lstStyle/>
                    <a:p>
                      <a:pPr algn="ctr"/>
                      <a:r>
                        <a:rPr lang="ru-RU" sz="2200" dirty="0" smtClean="0">
                          <a:solidFill>
                            <a:srgbClr val="00B050"/>
                          </a:solidFill>
                          <a:latin typeface="Times New Roman" pitchFamily="18" charset="0"/>
                          <a:cs typeface="Times New Roman" pitchFamily="18" charset="0"/>
                        </a:rPr>
                        <a:t>48,6</a:t>
                      </a:r>
                      <a:endParaRPr lang="ru-RU" sz="2200" dirty="0">
                        <a:solidFill>
                          <a:srgbClr val="00B050"/>
                        </a:solidFill>
                        <a:latin typeface="Times New Roman" pitchFamily="18" charset="0"/>
                        <a:cs typeface="Times New Roman" pitchFamily="18" charset="0"/>
                      </a:endParaRPr>
                    </a:p>
                  </a:txBody>
                  <a:tcPr/>
                </a:tc>
                <a:tc>
                  <a:txBody>
                    <a:bodyPr/>
                    <a:lstStyle/>
                    <a:p>
                      <a:pPr algn="ctr"/>
                      <a:r>
                        <a:rPr lang="ru-RU" sz="2200" dirty="0" smtClean="0">
                          <a:solidFill>
                            <a:srgbClr val="00B050"/>
                          </a:solidFill>
                          <a:latin typeface="Times New Roman" pitchFamily="18" charset="0"/>
                          <a:cs typeface="Times New Roman" pitchFamily="18" charset="0"/>
                        </a:rPr>
                        <a:t>60</a:t>
                      </a:r>
                      <a:endParaRPr lang="ru-RU" sz="2200" dirty="0">
                        <a:solidFill>
                          <a:srgbClr val="00B050"/>
                        </a:solidFill>
                        <a:latin typeface="Times New Roman" pitchFamily="18" charset="0"/>
                        <a:cs typeface="Times New Roman" pitchFamily="18" charset="0"/>
                      </a:endParaRPr>
                    </a:p>
                  </a:txBody>
                  <a:tcPr/>
                </a:tc>
              </a:tr>
              <a:tr h="431592">
                <a:tc>
                  <a:txBody>
                    <a:bodyPr/>
                    <a:lstStyle/>
                    <a:p>
                      <a:pPr algn="ctr"/>
                      <a:r>
                        <a:rPr lang="ru-RU" sz="2200" dirty="0" smtClean="0">
                          <a:solidFill>
                            <a:srgbClr val="C00000"/>
                          </a:solidFill>
                          <a:latin typeface="Times New Roman" pitchFamily="18" charset="0"/>
                          <a:cs typeface="Times New Roman" pitchFamily="18" charset="0"/>
                        </a:rPr>
                        <a:t>15</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35,7</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47</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64,3</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53</a:t>
                      </a:r>
                      <a:endParaRPr lang="ru-RU" sz="2200" dirty="0">
                        <a:solidFill>
                          <a:srgbClr val="C00000"/>
                        </a:solidFill>
                        <a:latin typeface="Times New Roman" pitchFamily="18" charset="0"/>
                        <a:cs typeface="Times New Roman" pitchFamily="18" charset="0"/>
                      </a:endParaRPr>
                    </a:p>
                  </a:txBody>
                  <a:tcPr/>
                </a:tc>
              </a:tr>
              <a:tr h="431592">
                <a:tc>
                  <a:txBody>
                    <a:bodyPr/>
                    <a:lstStyle/>
                    <a:p>
                      <a:pPr algn="ctr"/>
                      <a:r>
                        <a:rPr lang="ru-RU" sz="2200" dirty="0" smtClean="0">
                          <a:solidFill>
                            <a:srgbClr val="FF0000"/>
                          </a:solidFill>
                          <a:latin typeface="Times New Roman" pitchFamily="18" charset="0"/>
                          <a:cs typeface="Times New Roman" pitchFamily="18" charset="0"/>
                        </a:rPr>
                        <a:t>16</a:t>
                      </a:r>
                      <a:endParaRPr lang="ru-RU" sz="2200" dirty="0">
                        <a:solidFill>
                          <a:srgbClr val="FF0000"/>
                        </a:solidFill>
                        <a:latin typeface="Times New Roman" pitchFamily="18" charset="0"/>
                        <a:cs typeface="Times New Roman" pitchFamily="18" charset="0"/>
                      </a:endParaRPr>
                    </a:p>
                  </a:txBody>
                  <a:tcPr/>
                </a:tc>
                <a:tc>
                  <a:txBody>
                    <a:bodyPr/>
                    <a:lstStyle/>
                    <a:p>
                      <a:pPr algn="ctr"/>
                      <a:endParaRPr lang="ru-RU" sz="2200" dirty="0">
                        <a:solidFill>
                          <a:srgbClr val="FF0000"/>
                        </a:solidFill>
                        <a:latin typeface="Times New Roman" pitchFamily="18" charset="0"/>
                        <a:cs typeface="Times New Roman" pitchFamily="18" charset="0"/>
                      </a:endParaRPr>
                    </a:p>
                  </a:txBody>
                  <a:tcPr/>
                </a:tc>
                <a:tc>
                  <a:txBody>
                    <a:bodyPr/>
                    <a:lstStyle/>
                    <a:p>
                      <a:pPr algn="ctr"/>
                      <a:r>
                        <a:rPr lang="ru-RU" sz="2200" dirty="0" smtClean="0">
                          <a:solidFill>
                            <a:srgbClr val="FF0000"/>
                          </a:solidFill>
                          <a:latin typeface="Times New Roman" pitchFamily="18" charset="0"/>
                          <a:cs typeface="Times New Roman" pitchFamily="18" charset="0"/>
                        </a:rPr>
                        <a:t>43</a:t>
                      </a:r>
                      <a:endParaRPr lang="ru-RU" sz="2200" dirty="0">
                        <a:solidFill>
                          <a:srgbClr val="FF0000"/>
                        </a:solidFill>
                        <a:latin typeface="Times New Roman" pitchFamily="18" charset="0"/>
                        <a:cs typeface="Times New Roman" pitchFamily="18" charset="0"/>
                      </a:endParaRPr>
                    </a:p>
                  </a:txBody>
                  <a:tcPr/>
                </a:tc>
                <a:tc>
                  <a:txBody>
                    <a:bodyPr/>
                    <a:lstStyle/>
                    <a:p>
                      <a:pPr algn="ctr"/>
                      <a:endParaRPr lang="ru-RU" sz="2200" dirty="0">
                        <a:solidFill>
                          <a:srgbClr val="FF0000"/>
                        </a:solidFill>
                        <a:latin typeface="Times New Roman" pitchFamily="18" charset="0"/>
                        <a:cs typeface="Times New Roman" pitchFamily="18" charset="0"/>
                      </a:endParaRPr>
                    </a:p>
                  </a:txBody>
                  <a:tcPr/>
                </a:tc>
                <a:tc>
                  <a:txBody>
                    <a:bodyPr/>
                    <a:lstStyle/>
                    <a:p>
                      <a:pPr algn="ctr"/>
                      <a:r>
                        <a:rPr lang="ru-RU" sz="2200" dirty="0" smtClean="0">
                          <a:solidFill>
                            <a:srgbClr val="FF0000"/>
                          </a:solidFill>
                          <a:latin typeface="Times New Roman" pitchFamily="18" charset="0"/>
                          <a:cs typeface="Times New Roman" pitchFamily="18" charset="0"/>
                        </a:rPr>
                        <a:t>57</a:t>
                      </a:r>
                      <a:endParaRPr lang="ru-RU" sz="2200" dirty="0">
                        <a:solidFill>
                          <a:srgbClr val="FF0000"/>
                        </a:solidFill>
                        <a:latin typeface="Times New Roman" pitchFamily="18" charset="0"/>
                        <a:cs typeface="Times New Roman" pitchFamily="18" charset="0"/>
                      </a:endParaRPr>
                    </a:p>
                  </a:txBody>
                  <a:tcPr/>
                </a:tc>
              </a:tr>
              <a:tr h="431592">
                <a:tc>
                  <a:txBody>
                    <a:bodyPr/>
                    <a:lstStyle/>
                    <a:p>
                      <a:pPr algn="ctr"/>
                      <a:r>
                        <a:rPr lang="ru-RU" sz="2200" dirty="0" smtClean="0">
                          <a:latin typeface="Times New Roman" pitchFamily="18" charset="0"/>
                          <a:cs typeface="Times New Roman" pitchFamily="18" charset="0"/>
                        </a:rPr>
                        <a:t>17</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31</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30</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70</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69</a:t>
                      </a:r>
                      <a:endParaRPr lang="ru-RU" sz="2200" dirty="0">
                        <a:latin typeface="Times New Roman" pitchFamily="18" charset="0"/>
                        <a:cs typeface="Times New Roman" pitchFamily="18" charset="0"/>
                      </a:endParaRPr>
                    </a:p>
                  </a:txBody>
                  <a:tcPr/>
                </a:tc>
              </a:tr>
              <a:tr h="431592">
                <a:tc>
                  <a:txBody>
                    <a:bodyPr/>
                    <a:lstStyle/>
                    <a:p>
                      <a:pPr algn="ctr"/>
                      <a:r>
                        <a:rPr lang="ru-RU" sz="2200" dirty="0" smtClean="0">
                          <a:solidFill>
                            <a:srgbClr val="C00000"/>
                          </a:solidFill>
                          <a:latin typeface="Times New Roman" pitchFamily="18" charset="0"/>
                          <a:cs typeface="Times New Roman" pitchFamily="18" charset="0"/>
                        </a:rPr>
                        <a:t>18</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39</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44</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61</a:t>
                      </a:r>
                      <a:endParaRPr lang="ru-RU" sz="2200" dirty="0">
                        <a:solidFill>
                          <a:srgbClr val="C00000"/>
                        </a:solidFill>
                        <a:latin typeface="Times New Roman" pitchFamily="18" charset="0"/>
                        <a:cs typeface="Times New Roman" pitchFamily="18" charset="0"/>
                      </a:endParaRPr>
                    </a:p>
                  </a:txBody>
                  <a:tcPr/>
                </a:tc>
                <a:tc>
                  <a:txBody>
                    <a:bodyPr/>
                    <a:lstStyle/>
                    <a:p>
                      <a:pPr algn="ctr"/>
                      <a:r>
                        <a:rPr lang="ru-RU" sz="2200" dirty="0" smtClean="0">
                          <a:solidFill>
                            <a:srgbClr val="C00000"/>
                          </a:solidFill>
                          <a:latin typeface="Times New Roman" pitchFamily="18" charset="0"/>
                          <a:cs typeface="Times New Roman" pitchFamily="18" charset="0"/>
                        </a:rPr>
                        <a:t>56</a:t>
                      </a:r>
                      <a:endParaRPr lang="ru-RU" sz="2200" dirty="0">
                        <a:solidFill>
                          <a:srgbClr val="C00000"/>
                        </a:solidFill>
                        <a:latin typeface="Times New Roman" pitchFamily="18" charset="0"/>
                        <a:cs typeface="Times New Roman" pitchFamily="18" charset="0"/>
                      </a:endParaRPr>
                    </a:p>
                  </a:txBody>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latin typeface="Times New Roman" pitchFamily="18" charset="0"/>
                <a:cs typeface="Times New Roman" pitchFamily="18" charset="0"/>
              </a:rPr>
              <a:t>Динамика успешности при решении заданий БУ</a:t>
            </a:r>
            <a:endParaRPr lang="ru-RU" sz="2800" dirty="0"/>
          </a:p>
        </p:txBody>
      </p:sp>
      <p:graphicFrame>
        <p:nvGraphicFramePr>
          <p:cNvPr id="4" name="Содержимое 3"/>
          <p:cNvGraphicFramePr>
            <a:graphicFrameLocks noGrp="1"/>
          </p:cNvGraphicFramePr>
          <p:nvPr>
            <p:ph idx="1"/>
          </p:nvPr>
        </p:nvGraphicFramePr>
        <p:xfrm>
          <a:off x="791737" y="1676957"/>
          <a:ext cx="8169384" cy="4378192"/>
        </p:xfrm>
        <a:graphic>
          <a:graphicData uri="http://schemas.openxmlformats.org/drawingml/2006/table">
            <a:tbl>
              <a:tblPr firstRow="1" bandRow="1">
                <a:tableStyleId>{5C22544A-7EE6-4342-B048-85BDC9FD1C3A}</a:tableStyleId>
              </a:tblPr>
              <a:tblGrid>
                <a:gridCol w="1382751"/>
                <a:gridCol w="1753653"/>
                <a:gridCol w="1568202"/>
                <a:gridCol w="1731899"/>
                <a:gridCol w="1732879"/>
              </a:tblGrid>
              <a:tr h="932428">
                <a:tc>
                  <a:txBody>
                    <a:bodyPr/>
                    <a:lstStyle/>
                    <a:p>
                      <a:pPr algn="ctr"/>
                      <a:r>
                        <a:rPr lang="ru-RU" sz="2400" baseline="0" dirty="0" smtClean="0">
                          <a:solidFill>
                            <a:schemeClr val="tx1"/>
                          </a:solidFill>
                        </a:rPr>
                        <a:t>№ задания</a:t>
                      </a:r>
                      <a:endParaRPr lang="ru-RU" sz="2400" baseline="0" dirty="0">
                        <a:solidFill>
                          <a:schemeClr val="tx1"/>
                        </a:solidFill>
                      </a:endParaRPr>
                    </a:p>
                  </a:txBody>
                  <a:tcPr/>
                </a:tc>
                <a:tc gridSpan="2">
                  <a:txBody>
                    <a:bodyPr/>
                    <a:lstStyle/>
                    <a:p>
                      <a:pPr algn="ctr"/>
                      <a:r>
                        <a:rPr lang="ru-RU" sz="2400" baseline="0" dirty="0" smtClean="0">
                          <a:solidFill>
                            <a:schemeClr val="tx1"/>
                          </a:solidFill>
                        </a:rPr>
                        <a:t>Не справились </a:t>
                      </a:r>
                    </a:p>
                    <a:p>
                      <a:pPr algn="ctr"/>
                      <a:r>
                        <a:rPr lang="ru-RU" sz="2400" baseline="0" dirty="0" smtClean="0">
                          <a:solidFill>
                            <a:schemeClr val="tx1"/>
                          </a:solidFill>
                        </a:rPr>
                        <a:t>(%)</a:t>
                      </a:r>
                      <a:endParaRPr lang="ru-RU" sz="2400" baseline="0" dirty="0">
                        <a:solidFill>
                          <a:schemeClr val="tx1"/>
                        </a:solidFill>
                      </a:endParaRPr>
                    </a:p>
                  </a:txBody>
                  <a:tcPr/>
                </a:tc>
                <a:tc hMerge="1">
                  <a:txBody>
                    <a:bodyPr/>
                    <a:lstStyle/>
                    <a:p>
                      <a:pPr algn="ctr"/>
                      <a:endParaRPr lang="ru-RU" sz="2400" baseline="0" dirty="0">
                        <a:solidFill>
                          <a:schemeClr val="tx1"/>
                        </a:solidFill>
                      </a:endParaRPr>
                    </a:p>
                  </a:txBody>
                  <a:tcPr/>
                </a:tc>
                <a:tc gridSpan="2">
                  <a:txBody>
                    <a:bodyPr/>
                    <a:lstStyle/>
                    <a:p>
                      <a:pPr algn="ctr"/>
                      <a:r>
                        <a:rPr lang="ru-RU" sz="2400" baseline="0" dirty="0" smtClean="0">
                          <a:solidFill>
                            <a:schemeClr val="tx1"/>
                          </a:solidFill>
                        </a:rPr>
                        <a:t>Справились  </a:t>
                      </a:r>
                    </a:p>
                    <a:p>
                      <a:pPr algn="ctr"/>
                      <a:r>
                        <a:rPr lang="ru-RU" sz="2400" baseline="0" dirty="0" smtClean="0">
                          <a:solidFill>
                            <a:schemeClr val="tx1"/>
                          </a:solidFill>
                        </a:rPr>
                        <a:t>(%)</a:t>
                      </a:r>
                      <a:endParaRPr lang="ru-RU" sz="2400" baseline="0" dirty="0">
                        <a:solidFill>
                          <a:schemeClr val="tx1"/>
                        </a:solidFill>
                      </a:endParaRPr>
                    </a:p>
                  </a:txBody>
                  <a:tcPr/>
                </a:tc>
                <a:tc hMerge="1">
                  <a:txBody>
                    <a:bodyPr/>
                    <a:lstStyle/>
                    <a:p>
                      <a:pPr algn="ctr"/>
                      <a:endParaRPr lang="ru-RU" sz="2400" baseline="0" dirty="0">
                        <a:solidFill>
                          <a:schemeClr val="tx1"/>
                        </a:solidFill>
                      </a:endParaRPr>
                    </a:p>
                  </a:txBody>
                  <a:tcPr/>
                </a:tc>
              </a:tr>
              <a:tr h="492252">
                <a:tc>
                  <a:txBody>
                    <a:bodyPr/>
                    <a:lstStyle/>
                    <a:p>
                      <a:pPr algn="ct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2020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2021</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2020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2021</a:t>
                      </a:r>
                      <a:endParaRPr lang="ru-RU" sz="2400" dirty="0">
                        <a:latin typeface="Times New Roman" pitchFamily="18" charset="0"/>
                        <a:cs typeface="Times New Roman" pitchFamily="18" charset="0"/>
                      </a:endParaRPr>
                    </a:p>
                  </a:txBody>
                  <a:tcPr/>
                </a:tc>
              </a:tr>
              <a:tr h="492252">
                <a:tc>
                  <a:txBody>
                    <a:bodyPr/>
                    <a:lstStyle/>
                    <a:p>
                      <a:pPr algn="ctr"/>
                      <a:r>
                        <a:rPr lang="ru-RU" sz="2400" dirty="0" smtClean="0">
                          <a:solidFill>
                            <a:srgbClr val="C00000"/>
                          </a:solidFill>
                          <a:latin typeface="Times New Roman" pitchFamily="18" charset="0"/>
                          <a:cs typeface="Times New Roman" pitchFamily="18" charset="0"/>
                        </a:rPr>
                        <a:t>19</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8,6</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24</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91,4</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76</a:t>
                      </a:r>
                      <a:endParaRPr lang="ru-RU" sz="2400" dirty="0">
                        <a:solidFill>
                          <a:srgbClr val="C00000"/>
                        </a:solidFill>
                        <a:latin typeface="Times New Roman" pitchFamily="18" charset="0"/>
                        <a:cs typeface="Times New Roman" pitchFamily="18" charset="0"/>
                      </a:endParaRPr>
                    </a:p>
                  </a:txBody>
                  <a:tcPr/>
                </a:tc>
              </a:tr>
              <a:tr h="492252">
                <a:tc>
                  <a:txBody>
                    <a:bodyPr/>
                    <a:lstStyle/>
                    <a:p>
                      <a:pPr algn="ctr"/>
                      <a:r>
                        <a:rPr lang="ru-RU" sz="2400" dirty="0" smtClean="0">
                          <a:solidFill>
                            <a:srgbClr val="C00000"/>
                          </a:solidFill>
                          <a:latin typeface="Times New Roman" pitchFamily="18" charset="0"/>
                          <a:cs typeface="Times New Roman" pitchFamily="18" charset="0"/>
                        </a:rPr>
                        <a:t>20</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15,7</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23</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84.3</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77</a:t>
                      </a:r>
                      <a:endParaRPr lang="ru-RU" sz="2400" dirty="0">
                        <a:solidFill>
                          <a:srgbClr val="C00000"/>
                        </a:solidFill>
                        <a:latin typeface="Times New Roman" pitchFamily="18" charset="0"/>
                        <a:cs typeface="Times New Roman" pitchFamily="18" charset="0"/>
                      </a:endParaRPr>
                    </a:p>
                  </a:txBody>
                  <a:tcPr/>
                </a:tc>
              </a:tr>
              <a:tr h="492252">
                <a:tc>
                  <a:txBody>
                    <a:bodyPr/>
                    <a:lstStyle/>
                    <a:p>
                      <a:pPr algn="ctr"/>
                      <a:r>
                        <a:rPr lang="ru-RU" sz="2400" dirty="0" smtClean="0">
                          <a:latin typeface="Times New Roman" pitchFamily="18" charset="0"/>
                          <a:cs typeface="Times New Roman" pitchFamily="18" charset="0"/>
                        </a:rPr>
                        <a:t>21</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20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19</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80</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81</a:t>
                      </a:r>
                      <a:endParaRPr lang="ru-RU" sz="2400" dirty="0">
                        <a:latin typeface="Times New Roman" pitchFamily="18" charset="0"/>
                        <a:cs typeface="Times New Roman" pitchFamily="18" charset="0"/>
                      </a:endParaRPr>
                    </a:p>
                  </a:txBody>
                  <a:tcPr/>
                </a:tc>
              </a:tr>
              <a:tr h="492252">
                <a:tc>
                  <a:txBody>
                    <a:bodyPr/>
                    <a:lstStyle/>
                    <a:p>
                      <a:pPr algn="ctr"/>
                      <a:r>
                        <a:rPr lang="ru-RU" sz="2400" dirty="0" smtClean="0">
                          <a:solidFill>
                            <a:srgbClr val="C00000"/>
                          </a:solidFill>
                          <a:latin typeface="Times New Roman" pitchFamily="18" charset="0"/>
                          <a:cs typeface="Times New Roman" pitchFamily="18" charset="0"/>
                        </a:rPr>
                        <a:t>22</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27,1</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44</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72.9</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56</a:t>
                      </a:r>
                      <a:endParaRPr lang="ru-RU" sz="2400" dirty="0">
                        <a:solidFill>
                          <a:srgbClr val="C00000"/>
                        </a:solidFill>
                        <a:latin typeface="Times New Roman" pitchFamily="18" charset="0"/>
                        <a:cs typeface="Times New Roman" pitchFamily="18" charset="0"/>
                      </a:endParaRPr>
                    </a:p>
                  </a:txBody>
                  <a:tcPr/>
                </a:tc>
              </a:tr>
              <a:tr h="492252">
                <a:tc>
                  <a:txBody>
                    <a:bodyPr/>
                    <a:lstStyle/>
                    <a:p>
                      <a:pPr algn="ctr"/>
                      <a:r>
                        <a:rPr lang="ru-RU" sz="2400" dirty="0" smtClean="0">
                          <a:solidFill>
                            <a:srgbClr val="00B050"/>
                          </a:solidFill>
                          <a:latin typeface="Times New Roman" pitchFamily="18" charset="0"/>
                          <a:cs typeface="Times New Roman" pitchFamily="18" charset="0"/>
                        </a:rPr>
                        <a:t>23</a:t>
                      </a:r>
                      <a:endParaRPr lang="ru-RU" sz="2400" dirty="0">
                        <a:solidFill>
                          <a:srgbClr val="00B050"/>
                        </a:solidFill>
                        <a:latin typeface="Times New Roman" pitchFamily="18" charset="0"/>
                        <a:cs typeface="Times New Roman" pitchFamily="18" charset="0"/>
                      </a:endParaRPr>
                    </a:p>
                  </a:txBody>
                  <a:tcPr/>
                </a:tc>
                <a:tc>
                  <a:txBody>
                    <a:bodyPr/>
                    <a:lstStyle/>
                    <a:p>
                      <a:pPr algn="ctr"/>
                      <a:r>
                        <a:rPr lang="ru-RU" sz="2400" dirty="0" smtClean="0">
                          <a:solidFill>
                            <a:srgbClr val="00B050"/>
                          </a:solidFill>
                          <a:latin typeface="Times New Roman" pitchFamily="18" charset="0"/>
                          <a:cs typeface="Times New Roman" pitchFamily="18" charset="0"/>
                        </a:rPr>
                        <a:t>41,4</a:t>
                      </a:r>
                      <a:endParaRPr lang="ru-RU" sz="2400" dirty="0">
                        <a:solidFill>
                          <a:srgbClr val="00B050"/>
                        </a:solidFill>
                        <a:latin typeface="Times New Roman" pitchFamily="18" charset="0"/>
                        <a:cs typeface="Times New Roman" pitchFamily="18" charset="0"/>
                      </a:endParaRPr>
                    </a:p>
                  </a:txBody>
                  <a:tcPr/>
                </a:tc>
                <a:tc>
                  <a:txBody>
                    <a:bodyPr/>
                    <a:lstStyle/>
                    <a:p>
                      <a:pPr algn="ctr"/>
                      <a:r>
                        <a:rPr lang="ru-RU" sz="2400" dirty="0" smtClean="0">
                          <a:solidFill>
                            <a:srgbClr val="00B050"/>
                          </a:solidFill>
                          <a:latin typeface="Times New Roman" pitchFamily="18" charset="0"/>
                          <a:cs typeface="Times New Roman" pitchFamily="18" charset="0"/>
                        </a:rPr>
                        <a:t>16</a:t>
                      </a:r>
                      <a:endParaRPr lang="ru-RU" sz="2400" dirty="0">
                        <a:solidFill>
                          <a:srgbClr val="00B050"/>
                        </a:solidFill>
                        <a:latin typeface="Times New Roman" pitchFamily="18" charset="0"/>
                        <a:cs typeface="Times New Roman" pitchFamily="18" charset="0"/>
                      </a:endParaRPr>
                    </a:p>
                  </a:txBody>
                  <a:tcPr/>
                </a:tc>
                <a:tc>
                  <a:txBody>
                    <a:bodyPr/>
                    <a:lstStyle/>
                    <a:p>
                      <a:pPr algn="ctr"/>
                      <a:r>
                        <a:rPr lang="ru-RU" sz="2400" dirty="0" smtClean="0">
                          <a:solidFill>
                            <a:srgbClr val="00B050"/>
                          </a:solidFill>
                          <a:latin typeface="Times New Roman" pitchFamily="18" charset="0"/>
                          <a:cs typeface="Times New Roman" pitchFamily="18" charset="0"/>
                        </a:rPr>
                        <a:t>58,6</a:t>
                      </a:r>
                      <a:endParaRPr lang="ru-RU" sz="2400" dirty="0">
                        <a:solidFill>
                          <a:srgbClr val="00B050"/>
                        </a:solidFill>
                        <a:latin typeface="Times New Roman" pitchFamily="18" charset="0"/>
                        <a:cs typeface="Times New Roman" pitchFamily="18" charset="0"/>
                      </a:endParaRPr>
                    </a:p>
                  </a:txBody>
                  <a:tcPr/>
                </a:tc>
                <a:tc>
                  <a:txBody>
                    <a:bodyPr/>
                    <a:lstStyle/>
                    <a:p>
                      <a:pPr algn="ctr"/>
                      <a:r>
                        <a:rPr lang="ru-RU" sz="2400" dirty="0" smtClean="0">
                          <a:solidFill>
                            <a:srgbClr val="00B050"/>
                          </a:solidFill>
                          <a:latin typeface="Times New Roman" pitchFamily="18" charset="0"/>
                          <a:cs typeface="Times New Roman" pitchFamily="18" charset="0"/>
                        </a:rPr>
                        <a:t>84</a:t>
                      </a:r>
                      <a:endParaRPr lang="ru-RU" sz="2400" dirty="0">
                        <a:solidFill>
                          <a:srgbClr val="00B050"/>
                        </a:solidFill>
                        <a:latin typeface="Times New Roman" pitchFamily="18" charset="0"/>
                        <a:cs typeface="Times New Roman" pitchFamily="18" charset="0"/>
                      </a:endParaRPr>
                    </a:p>
                  </a:txBody>
                  <a:tcPr/>
                </a:tc>
              </a:tr>
              <a:tr h="492252">
                <a:tc>
                  <a:txBody>
                    <a:bodyPr/>
                    <a:lstStyle/>
                    <a:p>
                      <a:pPr algn="ctr"/>
                      <a:r>
                        <a:rPr lang="ru-RU" sz="2400" dirty="0" smtClean="0">
                          <a:solidFill>
                            <a:srgbClr val="C00000"/>
                          </a:solidFill>
                          <a:latin typeface="Times New Roman" pitchFamily="18" charset="0"/>
                          <a:cs typeface="Times New Roman" pitchFamily="18" charset="0"/>
                        </a:rPr>
                        <a:t>24</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24</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45</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76</a:t>
                      </a:r>
                      <a:endParaRPr lang="ru-RU" sz="2400" dirty="0">
                        <a:solidFill>
                          <a:srgbClr val="C00000"/>
                        </a:solidFill>
                        <a:latin typeface="Times New Roman" pitchFamily="18" charset="0"/>
                        <a:cs typeface="Times New Roman" pitchFamily="18" charset="0"/>
                      </a:endParaRPr>
                    </a:p>
                  </a:txBody>
                  <a:tcPr/>
                </a:tc>
                <a:tc>
                  <a:txBody>
                    <a:bodyPr/>
                    <a:lstStyle/>
                    <a:p>
                      <a:pPr algn="ctr"/>
                      <a:r>
                        <a:rPr lang="ru-RU" sz="2400" dirty="0" smtClean="0">
                          <a:solidFill>
                            <a:srgbClr val="C00000"/>
                          </a:solidFill>
                          <a:latin typeface="Times New Roman" pitchFamily="18" charset="0"/>
                          <a:cs typeface="Times New Roman" pitchFamily="18" charset="0"/>
                        </a:rPr>
                        <a:t>55</a:t>
                      </a:r>
                      <a:endParaRPr lang="ru-RU" sz="2400" dirty="0">
                        <a:solidFill>
                          <a:srgbClr val="C00000"/>
                        </a:solidFill>
                        <a:latin typeface="Times New Roman" pitchFamily="18" charset="0"/>
                        <a:cs typeface="Times New Roman" pitchFamily="18" charset="0"/>
                      </a:endParaRPr>
                    </a:p>
                  </a:txBody>
                  <a:tcPr/>
                </a:tc>
              </a:tr>
            </a:tbl>
          </a:graphicData>
        </a:graphic>
      </p:graphicFrame>
      <mc:AlternateContent xmlns:mc="http://schemas.openxmlformats.org/markup-compatibility/2006">
        <mc:Choice xmlns:p14="http://schemas.microsoft.com/office/powerpoint/2010/main" Requires="p14">
          <p:contentPart p14:bwMode="auto" r:id="rId2">
            <p14:nvContentPartPr>
              <p14:cNvPr id="15362" name="Ink 2"/>
              <p14:cNvContentPartPr>
                <a14:cpLocks xmlns:a14="http://schemas.microsoft.com/office/drawing/2010/main" noRot="1" noChangeAspect="1" noEditPoints="1" noChangeArrowheads="1" noChangeShapeType="1"/>
              </p14:cNvContentPartPr>
              <p14:nvPr/>
            </p14:nvContentPartPr>
            <p14:xfrm>
              <a:off x="2751138" y="6392863"/>
              <a:ext cx="7937" cy="23812"/>
            </p14:xfrm>
          </p:contentPart>
        </mc:Choice>
        <mc:Fallback>
          <p:pic>
            <p:nvPicPr>
              <p:cNvPr id="15362" name="Ink 2"/>
              <p:cNvPicPr>
                <a:picLocks noRot="1" noChangeAspect="1" noEditPoints="1" noChangeArrowheads="1" noChangeShapeType="1"/>
              </p:cNvPicPr>
              <p:nvPr/>
            </p:nvPicPr>
            <p:blipFill>
              <a:blip r:embed="rId3"/>
              <a:stretch>
                <a:fillRect/>
              </a:stretch>
            </p:blipFill>
            <p:spPr>
              <a:xfrm>
                <a:off x="2741758" y="6383483"/>
                <a:ext cx="26697" cy="42573"/>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5363" name="Ink 3"/>
              <p14:cNvContentPartPr>
                <a14:cpLocks xmlns:a14="http://schemas.microsoft.com/office/drawing/2010/main" noRot="1" noChangeAspect="1" noEditPoints="1" noChangeArrowheads="1" noChangeShapeType="1"/>
              </p14:cNvContentPartPr>
              <p14:nvPr/>
            </p14:nvContentPartPr>
            <p14:xfrm>
              <a:off x="2506663" y="6156325"/>
              <a:ext cx="7937" cy="100013"/>
            </p14:xfrm>
          </p:contentPart>
        </mc:Choice>
        <mc:Fallback>
          <p:pic>
            <p:nvPicPr>
              <p:cNvPr id="15363" name="Ink 3"/>
              <p:cNvPicPr>
                <a:picLocks noRot="1" noChangeAspect="1" noEditPoints="1" noChangeArrowheads="1" noChangeShapeType="1"/>
              </p:cNvPicPr>
              <p:nvPr/>
            </p:nvPicPr>
            <p:blipFill>
              <a:blip r:embed="rId5"/>
              <a:stretch>
                <a:fillRect/>
              </a:stretch>
            </p:blipFill>
            <p:spPr>
              <a:xfrm>
                <a:off x="2497283" y="6146971"/>
                <a:ext cx="26697" cy="118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5364" name="Ink 4"/>
              <p14:cNvContentPartPr>
                <a14:cpLocks xmlns:a14="http://schemas.microsoft.com/office/drawing/2010/main" noRot="1" noChangeAspect="1" noEditPoints="1" noChangeArrowheads="1" noChangeShapeType="1"/>
              </p14:cNvContentPartPr>
              <p14:nvPr/>
            </p14:nvContentPartPr>
            <p14:xfrm>
              <a:off x="146226213" y="359119488"/>
              <a:ext cx="0" cy="0"/>
            </p14:xfrm>
          </p:contentPart>
        </mc:Choice>
        <mc:Fallback>
          <p:pic>
            <p:nvPicPr>
              <p:cNvPr id="15364" name="Ink 4"/>
              <p:cNvPicPr>
                <a:picLocks noRot="1" noChangeAspect="1" noEditPoints="1" noChangeArrowheads="1" noChangeShapeType="1"/>
              </p:cNvPicPr>
              <p:nvPr/>
            </p:nvPicPr>
            <p:blipFill>
              <a:blip r:embed="rId7"/>
              <a:stretch>
                <a:fillRect/>
              </a:stretch>
            </p:blipFill>
            <p:spPr>
              <a:xfrm>
                <a:off x="146226213" y="359119488"/>
                <a:ext cx="0" cy="0"/>
              </a:xfrm>
              <a:prstGeom prst="rect">
                <a:avLst/>
              </a:prstGeom>
            </p:spPr>
          </p:pic>
        </mc:Fallback>
      </mc:AlternateContent>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615142" y="0"/>
          <a:ext cx="9759142" cy="685800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p14="http://schemas.microsoft.com/office/powerpoint/2010/main" Requires="p14">
          <p:contentPart p14:bwMode="auto" r:id="rId3">
            <p14:nvContentPartPr>
              <p14:cNvPr id="16386" name="Ink 2"/>
              <p14:cNvContentPartPr>
                <a14:cpLocks xmlns:a14="http://schemas.microsoft.com/office/drawing/2010/main" noRot="1" noChangeAspect="1" noEditPoints="1" noChangeArrowheads="1" noChangeShapeType="1"/>
              </p14:cNvContentPartPr>
              <p14:nvPr/>
            </p14:nvContentPartPr>
            <p14:xfrm>
              <a:off x="338227988" y="182657750"/>
              <a:ext cx="0" cy="0"/>
            </p14:xfrm>
          </p:contentPart>
        </mc:Choice>
        <mc:Fallback>
          <p:pic>
            <p:nvPicPr>
              <p:cNvPr id="16386" name="Ink 2"/>
              <p:cNvPicPr>
                <a:picLocks noRot="1" noChangeAspect="1" noEditPoints="1" noChangeArrowheads="1" noChangeShapeType="1"/>
              </p:cNvPicPr>
              <p:nvPr/>
            </p:nvPicPr>
            <p:blipFill>
              <a:blip r:embed="rId4"/>
              <a:stretch>
                <a:fillRect/>
              </a:stretch>
            </p:blipFill>
            <p:spPr>
              <a:xfrm>
                <a:off x="338227988" y="182657750"/>
                <a:ext cx="0" cy="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387" name="Ink 3"/>
              <p14:cNvContentPartPr>
                <a14:cpLocks xmlns:a14="http://schemas.microsoft.com/office/drawing/2010/main" noRot="1" noChangeAspect="1" noEditPoints="1" noChangeArrowheads="1" noChangeShapeType="1"/>
              </p14:cNvContentPartPr>
              <p14:nvPr/>
            </p14:nvContentPartPr>
            <p14:xfrm>
              <a:off x="38100" y="746125"/>
              <a:ext cx="10264775" cy="5830888"/>
            </p14:xfrm>
          </p:contentPart>
        </mc:Choice>
        <mc:Fallback>
          <p:pic>
            <p:nvPicPr>
              <p:cNvPr id="16387" name="Ink 3"/>
              <p:cNvPicPr>
                <a:picLocks noRot="1" noChangeAspect="1" noEditPoints="1" noChangeArrowheads="1" noChangeShapeType="1"/>
              </p:cNvPicPr>
              <p:nvPr/>
            </p:nvPicPr>
            <p:blipFill>
              <a:blip r:embed="rId6"/>
              <a:stretch>
                <a:fillRect/>
              </a:stretch>
            </p:blipFill>
            <p:spPr>
              <a:xfrm>
                <a:off x="28740" y="736765"/>
                <a:ext cx="10283495" cy="584960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388" name="Ink 4"/>
              <p14:cNvContentPartPr>
                <a14:cpLocks xmlns:a14="http://schemas.microsoft.com/office/drawing/2010/main" noRot="1" noChangeAspect="1" noEditPoints="1" noChangeArrowheads="1" noChangeShapeType="1"/>
              </p14:cNvContentPartPr>
              <p14:nvPr/>
            </p14:nvContentPartPr>
            <p14:xfrm>
              <a:off x="10202863" y="6553200"/>
              <a:ext cx="15875" cy="15875"/>
            </p14:xfrm>
          </p:contentPart>
        </mc:Choice>
        <mc:Fallback>
          <p:pic>
            <p:nvPicPr>
              <p:cNvPr id="16388" name="Ink 4"/>
              <p:cNvPicPr>
                <a:picLocks noRot="1" noChangeAspect="1" noEditPoints="1" noChangeArrowheads="1" noChangeShapeType="1"/>
              </p:cNvPicPr>
              <p:nvPr/>
            </p:nvPicPr>
            <p:blipFill>
              <a:blip r:embed="rId8"/>
              <a:stretch>
                <a:fillRect/>
              </a:stretch>
            </p:blipFill>
            <p:spPr>
              <a:xfrm>
                <a:off x="10193482" y="6543819"/>
                <a:ext cx="34636" cy="34636"/>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6389" name="Ink 5"/>
              <p14:cNvContentPartPr>
                <a14:cpLocks xmlns:a14="http://schemas.microsoft.com/office/drawing/2010/main" noRot="1" noChangeAspect="1" noEditPoints="1" noChangeArrowheads="1" noChangeShapeType="1"/>
              </p14:cNvContentPartPr>
              <p14:nvPr/>
            </p14:nvContentPartPr>
            <p14:xfrm>
              <a:off x="3551238" y="4122738"/>
              <a:ext cx="4038600" cy="2644775"/>
            </p14:xfrm>
          </p:contentPart>
        </mc:Choice>
        <mc:Fallback>
          <p:pic>
            <p:nvPicPr>
              <p:cNvPr id="16389" name="Ink 5"/>
              <p:cNvPicPr>
                <a:picLocks noRot="1" noChangeAspect="1" noEditPoints="1" noChangeArrowheads="1" noChangeShapeType="1"/>
              </p:cNvPicPr>
              <p:nvPr/>
            </p:nvPicPr>
            <p:blipFill>
              <a:blip r:embed="rId10"/>
              <a:stretch>
                <a:fillRect/>
              </a:stretch>
            </p:blipFill>
            <p:spPr>
              <a:xfrm>
                <a:off x="3541879" y="4113377"/>
                <a:ext cx="4057319" cy="2663497"/>
              </a:xfrm>
              <a:prstGeom prst="rect">
                <a:avLst/>
              </a:prstGeom>
            </p:spPr>
          </p:pic>
        </mc:Fallback>
      </mc:AlternateContent>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2206</Words>
  <Application>Microsoft Office PowerPoint</Application>
  <PresentationFormat>Экран (4:3)</PresentationFormat>
  <Paragraphs>499</Paragraphs>
  <Slides>37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39" baseType="lpstr">
      <vt:lpstr>Тема Office</vt:lpstr>
      <vt:lpstr>Объект упаковщика для оболочки</vt:lpstr>
      <vt:lpstr>Презентация PowerPoint</vt:lpstr>
      <vt:lpstr>                    Спецификация</vt:lpstr>
      <vt:lpstr>Доля заданий различного уровня</vt:lpstr>
      <vt:lpstr>Презентация PowerPoint</vt:lpstr>
      <vt:lpstr>Презентация PowerPoint</vt:lpstr>
      <vt:lpstr>Динамика успешности при решении заданий БУ</vt:lpstr>
      <vt:lpstr>Динамика успешности при решении заданий БУ</vt:lpstr>
      <vt:lpstr>Динамика успешности при решении заданий БУ</vt:lpstr>
      <vt:lpstr>Презентация PowerPoint</vt:lpstr>
      <vt:lpstr>Задания базового уровня, вызвавшие затруднения у выпускников ВПЕРВЫЕ!</vt:lpstr>
      <vt:lpstr>Задания базового уровня, вызвавшие затруднения у выпускников</vt:lpstr>
      <vt:lpstr>Презентация PowerPoint</vt:lpstr>
      <vt:lpstr>Презентация PowerPoint</vt:lpstr>
      <vt:lpstr>      ПОВЫШЕННЫЙ УРОВЕНЬ </vt:lpstr>
      <vt:lpstr>Динамика выполнения заданий ПУ</vt:lpstr>
      <vt:lpstr>Диаграмма результатов выполнения заданий ПУ</vt:lpstr>
      <vt:lpstr>Кодификатор заданий повышенного уровня сложности, вызвавшие затруднения у выпускников</vt:lpstr>
      <vt:lpstr>Кодификатор заданий повышенного уровня сложности, вызвавшие затруднения у выпускников</vt:lpstr>
      <vt:lpstr>ВЫСОКИЙ УРОВЕНЬ Номера заданий: </vt:lpstr>
      <vt:lpstr>Диаграммма результатов выполнения заданий ВУ</vt:lpstr>
      <vt:lpstr>Кодификатор заданий высокого уровня сложности , вызвавшие затруднения у выпускников</vt:lpstr>
      <vt:lpstr>Задание 27</vt:lpstr>
      <vt:lpstr>Презентация PowerPoint</vt:lpstr>
      <vt:lpstr>Задание 28</vt:lpstr>
      <vt:lpstr>Задание 29</vt:lpstr>
      <vt:lpstr>Задание 30</vt:lpstr>
      <vt:lpstr>Задание 31</vt:lpstr>
      <vt:lpstr>Задание 32</vt:lpstr>
      <vt:lpstr>Шкала перевода баллов ЕГЭ по физике в оценку в 2021 году</vt:lpstr>
      <vt:lpstr>Средний балл ЕГЭ по пятибалльной шкале</vt:lpstr>
      <vt:lpstr>Итоги ЕГЭ 2021 по школам города</vt:lpstr>
      <vt:lpstr>Средний балл по физике в 2021 году по ГО Верхняя Пышма</vt:lpstr>
      <vt:lpstr>Средние баллы ЕГЭ по физике за последние три года</vt:lpstr>
      <vt:lpstr>Средние баллы ЕГЭ по физике в 2020, 2021 г (в сравнении)</vt:lpstr>
      <vt:lpstr>Выводы областной комиссии</vt:lpstr>
      <vt:lpstr>Итоговый результат ЕГЭ по физике в 2021 году</vt:lpstr>
      <vt:lpstr>Методическое сопровождение  ФИПИ результатов ЕГЭ по физике 2021 года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194</cp:revision>
  <dcterms:created xsi:type="dcterms:W3CDTF">2014-11-21T11:00:06Z</dcterms:created>
  <dcterms:modified xsi:type="dcterms:W3CDTF">2021-12-21T04:42:26Z</dcterms:modified>
</cp:coreProperties>
</file>