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8" r:id="rId9"/>
    <p:sldId id="260" r:id="rId10"/>
    <p:sldId id="270" r:id="rId11"/>
    <p:sldId id="271" r:id="rId12"/>
    <p:sldId id="272" r:id="rId13"/>
    <p:sldId id="273" r:id="rId14"/>
    <p:sldId id="261" r:id="rId15"/>
    <p:sldId id="276" r:id="rId16"/>
    <p:sldId id="262" r:id="rId17"/>
    <p:sldId id="263" r:id="rId18"/>
    <p:sldId id="275" r:id="rId19"/>
    <p:sldId id="277" r:id="rId20"/>
    <p:sldId id="278" r:id="rId21"/>
    <p:sldId id="269" r:id="rId22"/>
    <p:sldId id="28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MwuL7iasl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ege/demoversii-specifikacii-kodifikatory#!/tab/151883967-7" TargetMode="External"/><Relationship Id="rId2" Type="http://schemas.openxmlformats.org/officeDocument/2006/relationships/hyperlink" Target="https://fipi.ru/ege/demoversii-specifikacii-kodifikatory#!/tab/151883967-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qPP8Mdm8M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 err="1" smtClean="0"/>
              <a:t>Гмо</a:t>
            </a:r>
            <a:r>
              <a:rPr lang="ru-RU" sz="4400" dirty="0" smtClean="0"/>
              <a:t> </a:t>
            </a:r>
            <a:r>
              <a:rPr lang="ru-RU" sz="4400" dirty="0" smtClean="0"/>
              <a:t>учителей истории и обществознания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77072"/>
            <a:ext cx="2082552" cy="1180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2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D2533C"/>
                </a:solidFill>
              </a:rPr>
              <a:t/>
            </a:r>
            <a:br>
              <a:rPr lang="ru-RU" dirty="0" smtClean="0">
                <a:solidFill>
                  <a:srgbClr val="D2533C"/>
                </a:solidFill>
              </a:rPr>
            </a:br>
            <a:r>
              <a:rPr lang="ru-RU" dirty="0" smtClean="0">
                <a:solidFill>
                  <a:srgbClr val="D2533C"/>
                </a:solidFill>
              </a:rPr>
              <a:t>Результаты </a:t>
            </a:r>
            <a:r>
              <a:rPr lang="ru-RU" dirty="0">
                <a:solidFill>
                  <a:srgbClr val="D2533C"/>
                </a:solidFill>
              </a:rPr>
              <a:t>ЕГЭ- 2021 </a:t>
            </a:r>
            <a:r>
              <a:rPr lang="ru-RU" dirty="0" smtClean="0">
                <a:solidFill>
                  <a:srgbClr val="D2533C"/>
                </a:solidFill>
              </a:rPr>
              <a:t/>
            </a:r>
            <a:br>
              <a:rPr lang="ru-RU" dirty="0" smtClean="0">
                <a:solidFill>
                  <a:srgbClr val="D2533C"/>
                </a:solidFill>
              </a:rPr>
            </a:br>
            <a:r>
              <a:rPr lang="ru-RU" dirty="0" smtClean="0">
                <a:solidFill>
                  <a:srgbClr val="D2533C"/>
                </a:solidFill>
              </a:rPr>
              <a:t>по обществознанию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223822"/>
              </p:ext>
            </p:extLst>
          </p:nvPr>
        </p:nvGraphicFramePr>
        <p:xfrm>
          <a:off x="1259631" y="2060848"/>
          <a:ext cx="7272810" cy="4589538"/>
        </p:xfrm>
        <a:graphic>
          <a:graphicData uri="http://schemas.openxmlformats.org/drawingml/2006/table">
            <a:tbl>
              <a:tblPr/>
              <a:tblGrid>
                <a:gridCol w="1360719"/>
                <a:gridCol w="1196495"/>
                <a:gridCol w="1266876"/>
                <a:gridCol w="1288479"/>
                <a:gridCol w="62315"/>
                <a:gridCol w="2097926"/>
              </a:tblGrid>
              <a:tr h="65761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Основные статистические данные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(первичные баллы)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СОШ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К-во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Мин.б.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Макс.б.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Ср.б.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ГО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D2533C"/>
                </a:solidFill>
              </a:rPr>
              <a:t/>
            </a:r>
            <a:br>
              <a:rPr lang="ru-RU" sz="3600" dirty="0" smtClean="0">
                <a:solidFill>
                  <a:srgbClr val="D2533C"/>
                </a:solidFill>
              </a:rPr>
            </a:br>
            <a:r>
              <a:rPr lang="ru-RU" sz="3600" dirty="0" smtClean="0">
                <a:solidFill>
                  <a:srgbClr val="D2533C"/>
                </a:solidFill>
              </a:rPr>
              <a:t>Результаты </a:t>
            </a:r>
            <a:r>
              <a:rPr lang="ru-RU" sz="3600" dirty="0">
                <a:solidFill>
                  <a:srgbClr val="D2533C"/>
                </a:solidFill>
              </a:rPr>
              <a:t>ЕГЭ- 2021 </a:t>
            </a:r>
            <a:br>
              <a:rPr lang="ru-RU" sz="3600" dirty="0">
                <a:solidFill>
                  <a:srgbClr val="D2533C"/>
                </a:solidFill>
              </a:rPr>
            </a:br>
            <a:r>
              <a:rPr lang="ru-RU" sz="3600" dirty="0">
                <a:solidFill>
                  <a:srgbClr val="D2533C"/>
                </a:solidFill>
              </a:rPr>
              <a:t>по обществознанию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899992"/>
              </p:ext>
            </p:extLst>
          </p:nvPr>
        </p:nvGraphicFramePr>
        <p:xfrm>
          <a:off x="539553" y="2034540"/>
          <a:ext cx="8352928" cy="4418797"/>
        </p:xfrm>
        <a:graphic>
          <a:graphicData uri="http://schemas.openxmlformats.org/drawingml/2006/table">
            <a:tbl>
              <a:tblPr/>
              <a:tblGrid>
                <a:gridCol w="599772"/>
                <a:gridCol w="687544"/>
                <a:gridCol w="599772"/>
                <a:gridCol w="687544"/>
                <a:gridCol w="702173"/>
                <a:gridCol w="702173"/>
                <a:gridCol w="702173"/>
                <a:gridCol w="760686"/>
                <a:gridCol w="716801"/>
                <a:gridCol w="716801"/>
                <a:gridCol w="731430"/>
                <a:gridCol w="746059"/>
              </a:tblGrid>
              <a:tr h="48225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Arial"/>
                        </a:rPr>
                        <a:t>Статистика по тестовым баллам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К-во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&lt;42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41&lt;60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&gt;59&lt;80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&gt;79&lt;100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60,9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34,78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4,35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37,50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62,5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16,67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83,3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44,0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24,00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12,00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66,7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33,33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36,7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26,67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36,67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44,0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28,00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24,00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6,90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27,6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55,17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10,34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40,0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25,00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ГО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9,88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43,6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31,4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14,53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1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6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ЕГЭ по обществознанию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347864" y="1673352"/>
            <a:ext cx="5328592" cy="4718304"/>
          </a:xfrm>
        </p:spPr>
        <p:txBody>
          <a:bodyPr>
            <a:normAutofit/>
          </a:bodyPr>
          <a:lstStyle/>
          <a:p>
            <a:pPr lvl="0" algn="just">
              <a:buClr>
                <a:srgbClr val="93A299"/>
              </a:buClr>
            </a:pPr>
            <a:endParaRPr lang="ru-RU" sz="2400" dirty="0" smtClean="0">
              <a:solidFill>
                <a:srgbClr val="292934"/>
              </a:solidFill>
            </a:endParaRPr>
          </a:p>
          <a:p>
            <a:pPr marL="0" lvl="0" indent="0" algn="just">
              <a:buClr>
                <a:srgbClr val="93A299"/>
              </a:buClr>
              <a:buNone/>
            </a:pPr>
            <a:r>
              <a:rPr lang="ru-RU" sz="2400" dirty="0" smtClean="0">
                <a:solidFill>
                  <a:srgbClr val="292934"/>
                </a:solidFill>
              </a:rPr>
              <a:t>Сложная  </a:t>
            </a:r>
            <a:r>
              <a:rPr lang="ru-RU" sz="2400" dirty="0">
                <a:solidFill>
                  <a:srgbClr val="292934"/>
                </a:solidFill>
              </a:rPr>
              <a:t>ситуация наблюдается с освоением роли </a:t>
            </a:r>
            <a:r>
              <a:rPr lang="ru-RU" sz="2400" dirty="0" smtClean="0">
                <a:solidFill>
                  <a:srgbClr val="292934"/>
                </a:solidFill>
              </a:rPr>
              <a:t>гражданина РФ. </a:t>
            </a:r>
          </a:p>
          <a:p>
            <a:pPr marL="0" lvl="0" indent="0" algn="just">
              <a:buClr>
                <a:srgbClr val="93A299"/>
              </a:buClr>
              <a:buNone/>
            </a:pPr>
            <a:r>
              <a:rPr lang="ru-RU" sz="2400" dirty="0" smtClean="0">
                <a:solidFill>
                  <a:srgbClr val="292934"/>
                </a:solidFill>
              </a:rPr>
              <a:t>Почти </a:t>
            </a:r>
            <a:r>
              <a:rPr lang="ru-RU" sz="2400" dirty="0">
                <a:solidFill>
                  <a:srgbClr val="292934"/>
                </a:solidFill>
              </a:rPr>
              <a:t>четверть выпускников 11 класса не понимает таких основ конституционного строя Российской Федерации, как социальное государство, идеологическое многообразие, светское государство. </a:t>
            </a:r>
          </a:p>
          <a:p>
            <a:pPr algn="just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759020" cy="49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4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D2533C"/>
                </a:solidFill>
              </a:rPr>
              <a:t>ЕГЭ по обществознанию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Участники ЕГЭ </a:t>
            </a:r>
            <a:r>
              <a:rPr lang="ru-RU" dirty="0" smtClean="0"/>
              <a:t>демонстрируют </a:t>
            </a:r>
            <a:r>
              <a:rPr lang="ru-RU" dirty="0"/>
              <a:t>проблемы с пониманием смысла понятий </a:t>
            </a:r>
            <a:r>
              <a:rPr lang="ru-RU" i="1" dirty="0">
                <a:solidFill>
                  <a:srgbClr val="FF0000"/>
                </a:solidFill>
              </a:rPr>
              <a:t>«политическая система общества», «избирательная система», «политическое лидерство». 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Кроме </a:t>
            </a:r>
            <a:r>
              <a:rPr lang="ru-RU" dirty="0"/>
              <a:t>того, участники ЕГЭ 2021 г. плохо различают </a:t>
            </a:r>
            <a:r>
              <a:rPr lang="ru-RU" i="1" dirty="0">
                <a:solidFill>
                  <a:srgbClr val="FF0000"/>
                </a:solidFill>
              </a:rPr>
              <a:t>административные наказания, дисциплинарные взыскания и способы защиты гражданских прав, наказания за преступления и меры пресечения</a:t>
            </a:r>
            <a:r>
              <a:rPr lang="ru-RU" dirty="0"/>
              <a:t>. По-прежнему, самая распространенная ошибка связана с указанием штрафа и предупреждения как видов дисциплинарных взысканий, лишения свободы как административного наказания, домашнего ареста как уголовного наказания. </a:t>
            </a:r>
          </a:p>
        </p:txBody>
      </p:sp>
    </p:spTree>
    <p:extLst>
      <p:ext uri="{BB962C8B-B14F-4D97-AF65-F5344CB8AC3E}">
        <p14:creationId xmlns:p14="http://schemas.microsoft.com/office/powerpoint/2010/main" val="33282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hlinkClick r:id="rId2"/>
              </a:rPr>
              <a:t>Обществознание. "На все 100!" - онлайн-консультация по подготовке к ЕГЭ 2022 - </a:t>
            </a:r>
            <a:r>
              <a:rPr lang="ru-RU" dirty="0" err="1">
                <a:hlinkClick r:id="rId2"/>
              </a:rPr>
              <a:t>YouTube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2640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30303"/>
                </a:solidFill>
                <a:latin typeface="Roboto"/>
              </a:rPr>
              <a:t>О структуре экзаменационной работы, актуальных изменениях этого года и особенностях заданий </a:t>
            </a:r>
            <a:r>
              <a:rPr lang="ru-RU" dirty="0" smtClean="0">
                <a:solidFill>
                  <a:srgbClr val="030303"/>
                </a:solidFill>
                <a:latin typeface="Roboto"/>
              </a:rPr>
              <a:t>рассказывает </a:t>
            </a:r>
            <a:r>
              <a:rPr lang="ru-RU" dirty="0">
                <a:solidFill>
                  <a:srgbClr val="030303"/>
                </a:solidFill>
                <a:latin typeface="Roboto"/>
              </a:rPr>
              <a:t>Татьяна </a:t>
            </a:r>
            <a:r>
              <a:rPr lang="ru-RU" dirty="0" err="1">
                <a:solidFill>
                  <a:srgbClr val="030303"/>
                </a:solidFill>
                <a:latin typeface="Roboto"/>
              </a:rPr>
              <a:t>Лискова</a:t>
            </a:r>
            <a:r>
              <a:rPr lang="ru-RU" dirty="0">
                <a:solidFill>
                  <a:srgbClr val="030303"/>
                </a:solidFill>
                <a:latin typeface="Roboto"/>
              </a:rPr>
              <a:t> - кандидат педагогических наук, руководитель комиссии по разработке КИМ ЕГЭ по обществознанию.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D2533C"/>
                </a:solidFill>
              </a:rPr>
              <a:t>Изменения в КИМ ЕГЭ-2022</a:t>
            </a:r>
            <a:br>
              <a:rPr lang="ru-RU" sz="3600" dirty="0">
                <a:solidFill>
                  <a:srgbClr val="D2533C"/>
                </a:solidFill>
              </a:rPr>
            </a:br>
            <a:r>
              <a:rPr lang="ru-RU" sz="3600" dirty="0">
                <a:solidFill>
                  <a:srgbClr val="D2533C"/>
                </a:solidFill>
              </a:rPr>
              <a:t> по </a:t>
            </a:r>
            <a:r>
              <a:rPr lang="ru-RU" sz="3600" dirty="0" smtClean="0">
                <a:solidFill>
                  <a:srgbClr val="D2533C"/>
                </a:solidFill>
              </a:rPr>
              <a:t>истории и обществознанию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Демоверсии</a:t>
            </a:r>
            <a:r>
              <a:rPr lang="ru-RU" dirty="0">
                <a:hlinkClick r:id="rId2"/>
              </a:rPr>
              <a:t>, спецификации, кодификаторы (</a:t>
            </a:r>
            <a:r>
              <a:rPr lang="en-US" dirty="0">
                <a:hlinkClick r:id="rId2"/>
              </a:rPr>
              <a:t>fipi.ru</a:t>
            </a:r>
            <a:r>
              <a:rPr lang="en-US" dirty="0" smtClean="0">
                <a:hlinkClick r:id="rId2"/>
              </a:rPr>
              <a:t>)</a:t>
            </a:r>
            <a:r>
              <a:rPr lang="ru-RU" dirty="0" smtClean="0"/>
              <a:t> по обществознанию.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>
                <a:hlinkClick r:id="rId3"/>
              </a:rPr>
              <a:t>Демоверсии, спецификации, кодификаторы (</a:t>
            </a:r>
            <a:r>
              <a:rPr lang="en-US" dirty="0">
                <a:hlinkClick r:id="rId3"/>
              </a:rPr>
              <a:t>fipi.ru</a:t>
            </a:r>
            <a:r>
              <a:rPr lang="en-US" dirty="0" smtClean="0">
                <a:hlinkClick r:id="rId3"/>
              </a:rPr>
              <a:t>)</a:t>
            </a:r>
            <a:r>
              <a:rPr lang="ru-RU" dirty="0" smtClean="0"/>
              <a:t> по истории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3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Изменения в КИМ ЕГЭ-2022</a:t>
            </a:r>
            <a:br>
              <a:rPr lang="ru-RU" dirty="0" smtClean="0"/>
            </a:br>
            <a:r>
              <a:rPr lang="ru-RU" dirty="0" smtClean="0"/>
              <a:t> по обществознанию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1. Из части 1 КИМ исключены задания 1, 2 и 20 по нумерации 2021 г. </a:t>
            </a:r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. Задание с кратким ответом на анализ графика спроса и предложения (задание 10 в КИМ 2021 г.) преобразовано в задание с развёрнутым ответом (задание 21 по нумерации 2022 г.). </a:t>
            </a:r>
            <a:endParaRPr lang="ru-RU" dirty="0" smtClean="0"/>
          </a:p>
          <a:p>
            <a:pPr algn="just"/>
            <a:r>
              <a:rPr lang="ru-RU" dirty="0" smtClean="0"/>
              <a:t>3</a:t>
            </a:r>
            <a:r>
              <a:rPr lang="ru-RU" dirty="0"/>
              <a:t>. В части 2 КИМ устранены дублирующие друг друга по проверяемым умениям задания (задания 22 и 26 исключены, задания 25 (позиция 25.1) и 23 из КИМ ЕГЭ 2021 г. сохранены в составном задании к тексту). </a:t>
            </a:r>
            <a:endParaRPr lang="ru-RU" dirty="0" smtClean="0"/>
          </a:p>
          <a:p>
            <a:pPr algn="just"/>
            <a:r>
              <a:rPr lang="ru-RU" dirty="0" smtClean="0"/>
              <a:t>4</a:t>
            </a:r>
            <a:r>
              <a:rPr lang="ru-RU" dirty="0"/>
              <a:t>. Максимальный балл за выполнение задания–задачи 22 (по нумерации 2022 г.) увеличен с 3 до 4 баллов. </a:t>
            </a:r>
            <a:endParaRPr lang="ru-RU" dirty="0" smtClean="0"/>
          </a:p>
          <a:p>
            <a:pPr algn="just"/>
            <a:r>
              <a:rPr lang="ru-RU" dirty="0" smtClean="0"/>
              <a:t>5</a:t>
            </a:r>
            <a:r>
              <a:rPr lang="ru-RU" dirty="0"/>
              <a:t>. В КИМ ЕГЭ 2022 г. не включено альтернативное задание, требующее написания мини-сочинения (задание 29 КИМ 2021 г</a:t>
            </a:r>
            <a:r>
              <a:rPr lang="ru-RU" dirty="0" smtClean="0"/>
              <a:t>.).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6. В часть 2 включено задание с развёрнутым ответом по Конституции Российской Федерации и законодательству Российской Федерации (задание 23 по нумерации 2022 г.).</a:t>
            </a:r>
          </a:p>
        </p:txBody>
      </p:sp>
    </p:spTree>
    <p:extLst>
      <p:ext uri="{BB962C8B-B14F-4D97-AF65-F5344CB8AC3E}">
        <p14:creationId xmlns:p14="http://schemas.microsoft.com/office/powerpoint/2010/main" val="8295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D2533C"/>
                </a:solidFill>
              </a:rPr>
              <a:t>Изменения в КИМ ЕГЭ-2022</a:t>
            </a:r>
            <a:br>
              <a:rPr lang="ru-RU" sz="3600" dirty="0">
                <a:solidFill>
                  <a:srgbClr val="D2533C"/>
                </a:solidFill>
              </a:rPr>
            </a:br>
            <a:r>
              <a:rPr lang="ru-RU" sz="3600" dirty="0">
                <a:solidFill>
                  <a:srgbClr val="D2533C"/>
                </a:solidFill>
              </a:rPr>
              <a:t> по обществознанию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7. Задание на составление плана развёрнутого ответа по предложенной теме (задание 28 в КИМ ЕГЭ 2021 г.) включено в составное задание, соединившее в себе составление плана и элементы мини-сочинения (задания 24 и 25 по нумерации 2022 г.). </a:t>
            </a:r>
            <a:endParaRPr lang="ru-RU" dirty="0" smtClean="0"/>
          </a:p>
          <a:p>
            <a:pPr algn="just"/>
            <a:r>
              <a:rPr lang="ru-RU" dirty="0" smtClean="0"/>
              <a:t>8</a:t>
            </a:r>
            <a:r>
              <a:rPr lang="ru-RU" dirty="0"/>
              <a:t>. В инструкцию второй части добавлено положение о том, что неточности и ошибки в «дополнительных» (сверх требуемого количества) элементах ответа могут привести к снижению балла за выполнение задания. Система оценивания заданий дополнена соответствующими указаниями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9</a:t>
            </a:r>
            <a:r>
              <a:rPr lang="ru-RU" dirty="0"/>
              <a:t>. Максимальный балл изменён с 64 до 57 баллов. </a:t>
            </a:r>
            <a:endParaRPr lang="ru-RU" dirty="0" smtClean="0"/>
          </a:p>
          <a:p>
            <a:pPr algn="just"/>
            <a:r>
              <a:rPr lang="ru-RU" dirty="0" smtClean="0"/>
              <a:t>10</a:t>
            </a:r>
            <a:r>
              <a:rPr lang="ru-RU" dirty="0"/>
              <a:t>. Общее время выполнения работы сокращено с 235 до 210 минут</a:t>
            </a:r>
          </a:p>
        </p:txBody>
      </p:sp>
    </p:spTree>
    <p:extLst>
      <p:ext uri="{BB962C8B-B14F-4D97-AF65-F5344CB8AC3E}">
        <p14:creationId xmlns:p14="http://schemas.microsoft.com/office/powerpoint/2010/main" val="6474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D2533C"/>
                </a:solidFill>
              </a:rPr>
              <a:t>Изменения в КИМ ЕГЭ-2022</a:t>
            </a:r>
            <a:br>
              <a:rPr lang="ru-RU" sz="3200" dirty="0">
                <a:solidFill>
                  <a:srgbClr val="D2533C"/>
                </a:solidFill>
              </a:rPr>
            </a:br>
            <a:r>
              <a:rPr lang="ru-RU" sz="3200" dirty="0">
                <a:solidFill>
                  <a:srgbClr val="D2533C"/>
                </a:solidFill>
              </a:rPr>
              <a:t> </a:t>
            </a:r>
            <a:r>
              <a:rPr lang="ru-RU" sz="3200" dirty="0" smtClean="0">
                <a:solidFill>
                  <a:srgbClr val="D2533C"/>
                </a:solidFill>
              </a:rPr>
              <a:t>по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1. Из работы исключён ряд заданий на работу с письменным историческим источником (6, 10 и 22 по нумерации 2021 г.), задание на знание фактов, предполагающее множественный выбор (7 по нумерации 2021 г.), задание-задача (23 по нумерации 2021 г.). </a:t>
            </a:r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. Исключено историческое сочинение (25 по нумерации 2021 г.). </a:t>
            </a:r>
            <a:endParaRPr lang="ru-RU" dirty="0" smtClean="0"/>
          </a:p>
          <a:p>
            <a:pPr algn="just"/>
            <a:r>
              <a:rPr lang="ru-RU" dirty="0" smtClean="0"/>
              <a:t>3</a:t>
            </a:r>
            <a:r>
              <a:rPr lang="ru-RU" dirty="0"/>
              <a:t>. Часть заданий, нацеленных на проверку определённых знаний и умений, преобразована в задания, предполагающие расширение и детализацию проверки этих же умений и проверку умений, ранее не проверявшихся в экзаменационной работе. </a:t>
            </a:r>
            <a:endParaRPr lang="ru-RU" dirty="0" smtClean="0"/>
          </a:p>
          <a:p>
            <a:pPr algn="just"/>
            <a:r>
              <a:rPr lang="ru-RU" dirty="0" smtClean="0"/>
              <a:t> </a:t>
            </a:r>
            <a:r>
              <a:rPr lang="ru-RU" dirty="0"/>
              <a:t>Задание на проверку знания исторических понятий с кратким ответом (3 и 4 по нумерации 2021 г.) преобразовано в задание с развёрнутым ответом на проверку знания исторических понятий и умения использовать эти понятия в историческом контексте (задание 18 по нумерации 2022 г.). </a:t>
            </a:r>
            <a:endParaRPr lang="ru-RU" dirty="0" smtClean="0"/>
          </a:p>
          <a:p>
            <a:pPr algn="just"/>
            <a:r>
              <a:rPr lang="ru-RU" dirty="0" smtClean="0"/>
              <a:t> </a:t>
            </a:r>
            <a:r>
              <a:rPr lang="ru-RU" dirty="0"/>
              <a:t>Из задания на работу с информацией, представленной в форме таблицы (11 по нумерации 2021 г.), исключён материал по истории зарубежных стран; в 2022 г. это задание нацелено на проверку знания важных исторических событий, произошедших в регионах нашей страны, и географических объектов на территории зарубежных стран, непосредственно связанных с историей нашей страны (задание 4 по нумерации 2022 г.). </a:t>
            </a:r>
          </a:p>
        </p:txBody>
      </p:sp>
    </p:spTree>
    <p:extLst>
      <p:ext uri="{BB962C8B-B14F-4D97-AF65-F5344CB8AC3E}">
        <p14:creationId xmlns:p14="http://schemas.microsoft.com/office/powerpoint/2010/main" val="41439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dirty="0">
                <a:solidFill>
                  <a:srgbClr val="D2533C"/>
                </a:solidFill>
              </a:rPr>
              <a:t>Изменения в КИМ ЕГЭ-2022</a:t>
            </a:r>
            <a:br>
              <a:rPr lang="ru-RU" sz="2900" dirty="0">
                <a:solidFill>
                  <a:srgbClr val="D2533C"/>
                </a:solidFill>
              </a:rPr>
            </a:br>
            <a:r>
              <a:rPr lang="ru-RU" sz="2900" dirty="0">
                <a:solidFill>
                  <a:srgbClr val="D2533C"/>
                </a:solidFill>
              </a:rPr>
              <a:t> по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 Задание на работу с исторической картой (схемой) (15 по нумерации 2021 г.) преобразовано в задание на проверку умения соотносить информацию, представленную в разных знаковых системах, – историческую карту и текст (10 по нумерации 2022 г.). </a:t>
            </a:r>
            <a:endParaRPr lang="ru-RU" dirty="0" smtClean="0"/>
          </a:p>
          <a:p>
            <a:pPr algn="just"/>
            <a:r>
              <a:rPr lang="ru-RU" dirty="0" smtClean="0"/>
              <a:t> </a:t>
            </a:r>
            <a:r>
              <a:rPr lang="ru-RU" dirty="0"/>
              <a:t>Задания с краткими ответами на работу с изображениями (18 и 19 по нумерации 2021 г.) преобразованы в задания с развёрнутым ответом (14 и 15 по нумерации 2022 г.), предполагающим самостоятельное объяснение вывода об изображении и указание факта, связанного с изображённым памятником культуры. </a:t>
            </a:r>
            <a:endParaRPr lang="ru-RU" dirty="0" smtClean="0"/>
          </a:p>
          <a:p>
            <a:pPr algn="just"/>
            <a:r>
              <a:rPr lang="ru-RU" dirty="0" smtClean="0"/>
              <a:t> </a:t>
            </a:r>
            <a:r>
              <a:rPr lang="ru-RU" dirty="0"/>
              <a:t>В целях усиления содержательной составляющей экзаменационной работы, посвящённой Великой Отечественной войне, вместо задания с кратким ответом (задание 8 по нумерации 2021 г.) включено задание с развёрнутым ответом, предполагающее работу с историческими источниками по теме Великой Отечественной войны (задание 16 по нумерации 2022 г</a:t>
            </a:r>
            <a:r>
              <a:rPr lang="ru-RU" dirty="0" smtClean="0"/>
              <a:t>.).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 Задание на аргументацию (24 по нумерации 2021 г.) усовершенствовано: в него добавлен материал по истории зарубежных стран (19 по нумерации 2022 г.). </a:t>
            </a:r>
          </a:p>
        </p:txBody>
      </p:sp>
    </p:spTree>
    <p:extLst>
      <p:ext uri="{BB962C8B-B14F-4D97-AF65-F5344CB8AC3E}">
        <p14:creationId xmlns:p14="http://schemas.microsoft.com/office/powerpoint/2010/main" val="33827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687688"/>
          </a:xfrm>
        </p:spPr>
        <p:txBody>
          <a:bodyPr>
            <a:normAutofit/>
          </a:bodyPr>
          <a:lstStyle/>
          <a:p>
            <a:pPr marL="182880" lvl="0" indent="-182880" algn="ctr">
              <a:spcBef>
                <a:spcPct val="20000"/>
              </a:spcBef>
            </a:pPr>
            <a:r>
              <a:rPr lang="ru-RU" sz="3200" spc="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spc="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ru-RU" sz="3200" spc="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spc="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ru-RU" sz="3200" spc="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spc="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ru-RU" sz="3200" spc="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«</a:t>
            </a:r>
            <a:r>
              <a:rPr lang="ru-RU" sz="3200" spc="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Функциональная грамотность</a:t>
            </a:r>
            <a:br>
              <a:rPr lang="ru-RU" sz="3200" spc="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ru-RU" sz="3200" spc="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как основа качества образовательных результатов»</a:t>
            </a:r>
            <a:br>
              <a:rPr lang="ru-RU" sz="3200" spc="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2559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+mj-lt"/>
              </a:rPr>
              <a:t>Единый методический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день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03.12.2021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1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dirty="0">
                <a:solidFill>
                  <a:srgbClr val="D2533C"/>
                </a:solidFill>
              </a:rPr>
              <a:t>Изменения в КИМ ЕГЭ-2022</a:t>
            </a:r>
            <a:br>
              <a:rPr lang="ru-RU" sz="2900" dirty="0">
                <a:solidFill>
                  <a:srgbClr val="D2533C"/>
                </a:solidFill>
              </a:rPr>
            </a:br>
            <a:r>
              <a:rPr lang="ru-RU" sz="2900" dirty="0">
                <a:solidFill>
                  <a:srgbClr val="D2533C"/>
                </a:solidFill>
              </a:rPr>
              <a:t> по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76800"/>
          </a:xfrm>
        </p:spPr>
        <p:txBody>
          <a:bodyPr/>
          <a:lstStyle/>
          <a:p>
            <a:pPr algn="just"/>
            <a:r>
              <a:rPr lang="ru-RU" dirty="0"/>
              <a:t>4. В экзаменационную работу добавлено новое задание на установление причинно-следственных связей (17 по нумерации 2022 г.). </a:t>
            </a:r>
            <a:endParaRPr lang="ru-RU" dirty="0" smtClean="0"/>
          </a:p>
          <a:p>
            <a:pPr algn="just"/>
            <a:r>
              <a:rPr lang="ru-RU" dirty="0" smtClean="0"/>
              <a:t>5</a:t>
            </a:r>
            <a:r>
              <a:rPr lang="ru-RU" dirty="0"/>
              <a:t>. Из заданий, предполагающих множественный выбор (6 и 11 по нумерации 2022 г.), исключено положение, указывающее на количество правильных элементов ответа. </a:t>
            </a:r>
            <a:endParaRPr lang="ru-RU" dirty="0" smtClean="0"/>
          </a:p>
          <a:p>
            <a:pPr algn="just"/>
            <a:r>
              <a:rPr lang="ru-RU" dirty="0" smtClean="0"/>
              <a:t>6</a:t>
            </a:r>
            <a:r>
              <a:rPr lang="ru-RU" dirty="0"/>
              <a:t>. Время на выполнение экзаменационной работы сокращено с 235 до 180 минут. </a:t>
            </a:r>
          </a:p>
        </p:txBody>
      </p:sp>
    </p:spTree>
    <p:extLst>
      <p:ext uri="{BB962C8B-B14F-4D97-AF65-F5344CB8AC3E}">
        <p14:creationId xmlns:p14="http://schemas.microsoft.com/office/powerpoint/2010/main" val="21350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spc="0" dirty="0">
                <a:ea typeface="+mn-ea"/>
                <a:cs typeface="+mn-cs"/>
              </a:rPr>
              <a:t>Методическую помощь учителям и обучающимся при подготовке к ЕГЭ могут оказать материалы с сайта ФИПИ (www.fipi.ru):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 </a:t>
            </a:r>
            <a:r>
              <a:rPr lang="ru-RU" dirty="0"/>
              <a:t>документы, определяющие структуру и содержание КИМ ЕГЭ 2022 г.; </a:t>
            </a:r>
            <a:endParaRPr lang="ru-RU" dirty="0" smtClean="0"/>
          </a:p>
          <a:p>
            <a:pPr algn="just"/>
            <a:r>
              <a:rPr lang="ru-RU" dirty="0" smtClean="0"/>
              <a:t> </a:t>
            </a:r>
            <a:r>
              <a:rPr lang="ru-RU" dirty="0"/>
              <a:t>открытый банк заданий ЕГЭ; </a:t>
            </a:r>
            <a:endParaRPr lang="ru-RU" dirty="0" smtClean="0"/>
          </a:p>
          <a:p>
            <a:pPr algn="just"/>
            <a:r>
              <a:rPr lang="ru-RU" dirty="0" smtClean="0"/>
              <a:t> </a:t>
            </a:r>
            <a:r>
              <a:rPr lang="ru-RU" dirty="0"/>
              <a:t>Навигатор самостоятельной подготовки к ЕГЭ (fipi.ru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 </a:t>
            </a:r>
            <a:r>
              <a:rPr lang="ru-RU" dirty="0"/>
              <a:t>Учебно-методические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 ЕГЭ; </a:t>
            </a:r>
            <a:endParaRPr lang="ru-RU" dirty="0" smtClean="0"/>
          </a:p>
          <a:p>
            <a:pPr algn="just"/>
            <a:r>
              <a:rPr lang="ru-RU" dirty="0" smtClean="0"/>
              <a:t> </a:t>
            </a:r>
            <a:r>
              <a:rPr lang="ru-RU" dirty="0"/>
              <a:t>Методические рекомендации на основе анализа типичных ошибок участников ЕГЭ прошлых лет (2015, 2016, 2017, 2018, 2019, 2020 гг.); </a:t>
            </a:r>
            <a:endParaRPr lang="ru-RU" dirty="0" smtClean="0"/>
          </a:p>
          <a:p>
            <a:pPr algn="just"/>
            <a:r>
              <a:rPr lang="ru-RU" dirty="0" smtClean="0"/>
              <a:t> </a:t>
            </a:r>
            <a:r>
              <a:rPr lang="ru-RU" dirty="0"/>
              <a:t>Методические рекомендации для учителей школ с высокой долей обучающихся с рисками учебной </a:t>
            </a:r>
            <a:r>
              <a:rPr lang="ru-RU" dirty="0" err="1"/>
              <a:t>неуспешности</a:t>
            </a:r>
            <a:r>
              <a:rPr lang="ru-RU" dirty="0"/>
              <a:t> (fipi.ru); </a:t>
            </a:r>
            <a:endParaRPr lang="ru-RU" dirty="0" smtClean="0"/>
          </a:p>
          <a:p>
            <a:pPr algn="just"/>
            <a:r>
              <a:rPr lang="ru-RU" dirty="0" smtClean="0"/>
              <a:t> </a:t>
            </a:r>
            <a:r>
              <a:rPr lang="ru-RU" dirty="0"/>
              <a:t>журнал «Педагогические измерения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4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111624"/>
          </a:xfrm>
        </p:spPr>
        <p:txBody>
          <a:bodyPr>
            <a:normAutofit/>
          </a:bodyPr>
          <a:lstStyle/>
          <a:p>
            <a:pPr marL="182880" lvl="0" indent="-182880" algn="ctr">
              <a:spcBef>
                <a:spcPct val="20000"/>
              </a:spcBef>
            </a:pPr>
            <a:r>
              <a:rPr lang="ru-RU" sz="2800" spc="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Интерактивные онлайн приложения как эффективный инструмент проведения уроков истории и обществознания.</a:t>
            </a:r>
            <a:br>
              <a:rPr lang="ru-RU" sz="2800" spc="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192016"/>
          </a:xfrm>
        </p:spPr>
        <p:txBody>
          <a:bodyPr/>
          <a:lstStyle/>
          <a:p>
            <a:pPr marL="0" lvl="0" indent="0" algn="r">
              <a:buClr>
                <a:srgbClr val="93A299"/>
              </a:buClr>
              <a:buNone/>
            </a:pPr>
            <a:r>
              <a:rPr lang="ru-RU" dirty="0">
                <a:solidFill>
                  <a:srgbClr val="292934"/>
                </a:solidFill>
              </a:rPr>
              <a:t>Докладчик: учитель истории и обществознания </a:t>
            </a:r>
            <a:endParaRPr lang="ru-RU" dirty="0" smtClean="0">
              <a:solidFill>
                <a:srgbClr val="292934"/>
              </a:solidFill>
            </a:endParaRPr>
          </a:p>
          <a:p>
            <a:pPr marL="0" lvl="0" indent="0" algn="r">
              <a:buClr>
                <a:srgbClr val="93A299"/>
              </a:buClr>
              <a:buNone/>
            </a:pPr>
            <a:r>
              <a:rPr lang="ru-RU" dirty="0" smtClean="0">
                <a:solidFill>
                  <a:srgbClr val="292934"/>
                </a:solidFill>
              </a:rPr>
              <a:t>МАОУ «СОШ №25» Спасова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4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4664"/>
            <a:ext cx="9180512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2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9594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</a:rPr>
              <a:t>Цель: </a:t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</a:rPr>
              <a:t>проработка </a:t>
            </a:r>
            <a:r>
              <a:rPr lang="ru-RU" sz="2700" dirty="0">
                <a:solidFill>
                  <a:srgbClr val="000000"/>
                </a:solidFill>
                <a:latin typeface="Times New Roman"/>
              </a:rPr>
              <a:t>стратегии и тактики формирования функциональной грамотности обучающихся городского округа Верхняя Пышма через организацию </a:t>
            </a:r>
            <a:r>
              <a:rPr lang="ru-RU" sz="2700" dirty="0" smtClean="0">
                <a:solidFill>
                  <a:srgbClr val="000000"/>
                </a:solidFill>
                <a:latin typeface="Times New Roman"/>
              </a:rPr>
              <a:t>работы профессиональных педагогических сообществ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680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1. Повысить уровень профессиональных компетенций педагогов по вопросам формирования функциональной грамотности;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2. Проанализировать достаточность созданных управленческих условий для развития функциональной грамотности обучающихся;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3. Проработать меры, необходимые для развития функциональной грамотности обучающихся;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4. Изучить подходы контекстного анализа для определения наилучших условий формирования функциональной грамотности;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5.Познакомиться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 информационными, методическими, аналитическими материалами по вопросам формирования и оценки ФГ;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6. Представить позитивные практики педагогов по формированию функциональной грамотности.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2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Повестка 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 </a:t>
            </a:r>
            <a:r>
              <a:rPr lang="ru-RU" dirty="0">
                <a:latin typeface="Times New Roman"/>
              </a:rPr>
              <a:t>Финансовая грамотность как компонент функциональной грамотности</a:t>
            </a:r>
            <a:r>
              <a:rPr lang="ru-RU" dirty="0" smtClean="0">
                <a:latin typeface="Times New Roman"/>
              </a:rPr>
              <a:t>. </a:t>
            </a:r>
          </a:p>
          <a:p>
            <a:pPr algn="just"/>
            <a:r>
              <a:rPr lang="ru-RU" dirty="0" smtClean="0">
                <a:latin typeface="Times New Roman"/>
              </a:rPr>
              <a:t>2. </a:t>
            </a:r>
            <a:r>
              <a:rPr lang="ru-RU" dirty="0">
                <a:latin typeface="Times New Roman"/>
              </a:rPr>
              <a:t>Итоги ГИА-2021. Проблемы и методические </a:t>
            </a:r>
            <a:r>
              <a:rPr lang="ru-RU" dirty="0" smtClean="0">
                <a:latin typeface="Times New Roman"/>
              </a:rPr>
              <a:t>решения.</a:t>
            </a:r>
          </a:p>
          <a:p>
            <a:pPr algn="just"/>
            <a:r>
              <a:rPr lang="ru-RU" dirty="0" smtClean="0">
                <a:latin typeface="Times New Roman"/>
              </a:rPr>
              <a:t>3. Изменения </a:t>
            </a:r>
            <a:r>
              <a:rPr lang="ru-RU" dirty="0">
                <a:latin typeface="Times New Roman"/>
              </a:rPr>
              <a:t>в </a:t>
            </a:r>
            <a:r>
              <a:rPr lang="ru-RU" dirty="0" smtClean="0">
                <a:latin typeface="Times New Roman"/>
              </a:rPr>
              <a:t>КИМах-2022.</a:t>
            </a:r>
          </a:p>
          <a:p>
            <a:pPr algn="just"/>
            <a:r>
              <a:rPr lang="ru-RU" dirty="0">
                <a:latin typeface="Times New Roman"/>
              </a:rPr>
              <a:t>4</a:t>
            </a:r>
            <a:r>
              <a:rPr lang="ru-RU" dirty="0" smtClean="0">
                <a:latin typeface="Times New Roman"/>
              </a:rPr>
              <a:t>. Интерактивные онлайн приложения как эффективный инструмент проведения уроков истории и обществознания.</a:t>
            </a:r>
          </a:p>
          <a:p>
            <a:pPr algn="just"/>
            <a:r>
              <a:rPr lang="ru-RU" dirty="0">
                <a:latin typeface="Times New Roman"/>
              </a:rPr>
              <a:t>5</a:t>
            </a:r>
            <a:r>
              <a:rPr lang="ru-RU" dirty="0" smtClean="0">
                <a:latin typeface="Times New Roman"/>
              </a:rPr>
              <a:t>. Разное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2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46355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/>
              </a:rPr>
              <a:t>Финансовая грамотность как компонент функциональной грамотности.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831976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Докладчик: учитель истории и обществознания </a:t>
            </a:r>
          </a:p>
          <a:p>
            <a:pPr marL="0" indent="0" algn="r">
              <a:buNone/>
            </a:pPr>
            <a:r>
              <a:rPr lang="ru-RU" dirty="0" smtClean="0"/>
              <a:t>МАОУ «СОШ №22» Масакова Н.С.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1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ЕГЭ- 2021 по истории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566554"/>
              </p:ext>
            </p:extLst>
          </p:nvPr>
        </p:nvGraphicFramePr>
        <p:xfrm>
          <a:off x="1403647" y="1340767"/>
          <a:ext cx="6624737" cy="4464502"/>
        </p:xfrm>
        <a:graphic>
          <a:graphicData uri="http://schemas.openxmlformats.org/drawingml/2006/table">
            <a:tbl>
              <a:tblPr/>
              <a:tblGrid>
                <a:gridCol w="946391"/>
                <a:gridCol w="894770"/>
                <a:gridCol w="963598"/>
                <a:gridCol w="946391"/>
                <a:gridCol w="137283"/>
                <a:gridCol w="72008"/>
                <a:gridCol w="685479"/>
                <a:gridCol w="963598"/>
                <a:gridCol w="1015219"/>
              </a:tblGrid>
              <a:tr h="366489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12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Основные статистические данные (по первичным баллам)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СОШ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К-во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Мин.б.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Макс.б.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err="1">
                          <a:effectLst/>
                          <a:latin typeface="Arial"/>
                        </a:rPr>
                        <a:t>Ср.б</a:t>
                      </a:r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ГО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744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D2533C"/>
                </a:solidFill>
              </a:rPr>
              <a:t>Результаты ЕГЭ- 2021 по истории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636581"/>
              </p:ext>
            </p:extLst>
          </p:nvPr>
        </p:nvGraphicFramePr>
        <p:xfrm>
          <a:off x="251521" y="1700805"/>
          <a:ext cx="8568950" cy="4681093"/>
        </p:xfrm>
        <a:graphic>
          <a:graphicData uri="http://schemas.openxmlformats.org/drawingml/2006/table">
            <a:tbl>
              <a:tblPr/>
              <a:tblGrid>
                <a:gridCol w="806490"/>
                <a:gridCol w="655273"/>
                <a:gridCol w="730881"/>
                <a:gridCol w="730881"/>
                <a:gridCol w="730881"/>
                <a:gridCol w="705678"/>
                <a:gridCol w="730881"/>
                <a:gridCol w="730881"/>
                <a:gridCol w="781287"/>
                <a:gridCol w="705678"/>
                <a:gridCol w="617468"/>
                <a:gridCol w="642671"/>
              </a:tblGrid>
              <a:tr h="33868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26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Arial"/>
                        </a:rPr>
                        <a:t>Статистика </a:t>
                      </a:r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по</a:t>
                      </a:r>
                      <a:r>
                        <a:rPr lang="ru-RU" sz="2000" b="1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ru-RU" sz="2000" b="1" i="0" u="none" strike="noStrike" dirty="0" smtClean="0">
                          <a:effectLst/>
                          <a:latin typeface="Arial"/>
                        </a:rPr>
                        <a:t>тестовым </a:t>
                      </a:r>
                      <a:r>
                        <a:rPr lang="ru-RU" sz="2000" b="1" i="0" u="none" strike="noStrike" dirty="0">
                          <a:effectLst/>
                          <a:latin typeface="Arial"/>
                        </a:rPr>
                        <a:t>баллам</a:t>
                      </a: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СОШ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К-во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&lt;32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&gt;31&lt;60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&gt;59&lt;80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&gt;79&lt;100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57,1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42,86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66,7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16,67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16,67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53,8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30,77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15,38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20,0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9,09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63,6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27,27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75,0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25,00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ГО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8,47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50,85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35,59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5,08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261" marR="7261" marT="7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61" marR="7261" marT="7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8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ЕГЭ-2022 по истории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экзаменационной моделью ЕГЭ по истории можно ознакомиться </a:t>
            </a:r>
            <a:r>
              <a:rPr lang="ru-RU" dirty="0" smtClean="0"/>
              <a:t>на </a:t>
            </a:r>
            <a:r>
              <a:rPr lang="ru-RU" dirty="0"/>
              <a:t>сайте ФГБНУ «ФИПИ» (</a:t>
            </a:r>
            <a:r>
              <a:rPr lang="ru-RU" dirty="0">
                <a:hlinkClick r:id="rId2"/>
              </a:rPr>
              <a:t>https://fipi.ru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)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" y="2982586"/>
            <a:ext cx="8570798" cy="307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0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800200"/>
          </a:xfrm>
        </p:spPr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История. Онлайн-консультация по подготовке к ЕГЭ 2022 - </a:t>
            </a:r>
            <a:r>
              <a:rPr lang="ru-RU" dirty="0" err="1">
                <a:hlinkClick r:id="rId2"/>
              </a:rPr>
              <a:t>YouTube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30303"/>
                </a:solidFill>
                <a:latin typeface="Roboto"/>
              </a:rPr>
              <a:t>О структуре экзаменационной работы, актуальных изменениях этого года и особенностях заданий </a:t>
            </a:r>
            <a:r>
              <a:rPr lang="ru-RU" dirty="0" smtClean="0">
                <a:solidFill>
                  <a:srgbClr val="030303"/>
                </a:solidFill>
                <a:latin typeface="Roboto"/>
              </a:rPr>
              <a:t>рассказывает </a:t>
            </a:r>
            <a:r>
              <a:rPr lang="ru-RU" dirty="0">
                <a:solidFill>
                  <a:srgbClr val="030303"/>
                </a:solidFill>
                <a:latin typeface="Roboto"/>
              </a:rPr>
              <a:t>Игорь </a:t>
            </a:r>
            <a:r>
              <a:rPr lang="ru-RU" dirty="0" err="1">
                <a:solidFill>
                  <a:srgbClr val="030303"/>
                </a:solidFill>
                <a:latin typeface="Roboto"/>
              </a:rPr>
              <a:t>Артасов</a:t>
            </a:r>
            <a:r>
              <a:rPr lang="ru-RU" dirty="0">
                <a:solidFill>
                  <a:srgbClr val="030303"/>
                </a:solidFill>
                <a:latin typeface="Roboto"/>
              </a:rPr>
              <a:t> - заместитель руководителя комиссии по разработке КИМ ЕГЭ по истории.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3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2722</TotalTime>
  <Words>1698</Words>
  <Application>Microsoft Office PowerPoint</Application>
  <PresentationFormat>Экран (4:3)</PresentationFormat>
  <Paragraphs>461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Ясность</vt:lpstr>
      <vt:lpstr>Гмо учителей истории и обществознания </vt:lpstr>
      <vt:lpstr>   «Функциональная грамотность как основа качества образовательных результатов» </vt:lpstr>
      <vt:lpstr> Цель:  проработка стратегии и тактики формирования функциональной грамотности обучающихся городского округа Верхняя Пышма через организацию работы профессиональных педагогических сообществ.</vt:lpstr>
      <vt:lpstr>Повестка дня</vt:lpstr>
      <vt:lpstr>Финансовая грамотность как компонент функциональной грамотности.</vt:lpstr>
      <vt:lpstr>Результаты ЕГЭ- 2021 по истории</vt:lpstr>
      <vt:lpstr>Результаты ЕГЭ- 2021 по истории</vt:lpstr>
      <vt:lpstr>ЕГЭ-2022 по истории </vt:lpstr>
      <vt:lpstr>История. Онлайн-консультация по подготовке к ЕГЭ 2022 - YouTube</vt:lpstr>
      <vt:lpstr> Результаты ЕГЭ- 2021  по обществознанию </vt:lpstr>
      <vt:lpstr> Результаты ЕГЭ- 2021  по обществознанию</vt:lpstr>
      <vt:lpstr>ЕГЭ по обществознанию</vt:lpstr>
      <vt:lpstr>ЕГЭ по обществознанию</vt:lpstr>
      <vt:lpstr>Обществознание. "На все 100!" - онлайн-консультация по подготовке к ЕГЭ 2022 - YouTube</vt:lpstr>
      <vt:lpstr>Изменения в КИМ ЕГЭ-2022  по истории и обществознанию</vt:lpstr>
      <vt:lpstr>Изменения в КИМ ЕГЭ-2022  по обществознанию</vt:lpstr>
      <vt:lpstr>Изменения в КИМ ЕГЭ-2022  по обществознанию</vt:lpstr>
      <vt:lpstr>Изменения в КИМ ЕГЭ-2022  по истории</vt:lpstr>
      <vt:lpstr>Изменения в КИМ ЕГЭ-2022  по истории</vt:lpstr>
      <vt:lpstr>Изменения в КИМ ЕГЭ-2022  по истории</vt:lpstr>
      <vt:lpstr>Методическую помощь учителям и обучающимся при подготовке к ЕГЭ могут оказать материалы с сайта ФИПИ (www.fipi.ru):</vt:lpstr>
      <vt:lpstr>Интерактивные онлайн приложения как эффективный инструмент проведения уроков истории и обществознания.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99</dc:creator>
  <cp:lastModifiedBy>user</cp:lastModifiedBy>
  <cp:revision>18</cp:revision>
  <dcterms:created xsi:type="dcterms:W3CDTF">2021-12-02T05:49:51Z</dcterms:created>
  <dcterms:modified xsi:type="dcterms:W3CDTF">2021-12-20T11:05:22Z</dcterms:modified>
</cp:coreProperties>
</file>