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1" r:id="rId5"/>
    <p:sldId id="260" r:id="rId6"/>
    <p:sldId id="266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/>
    <p:restoredTop sz="86410"/>
  </p:normalViewPr>
  <p:slideViewPr>
    <p:cSldViewPr snapToGrid="0">
      <p:cViewPr varScale="1">
        <p:scale>
          <a:sx n="92" d="100"/>
          <a:sy n="92" d="100"/>
        </p:scale>
        <p:origin x="108" y="156"/>
      </p:cViewPr>
      <p:guideLst/>
    </p:cSldViewPr>
  </p:slideViewPr>
  <p:outlineViewPr>
    <p:cViewPr>
      <p:scale>
        <a:sx n="33" d="100"/>
        <a:sy n="33" d="100"/>
      </p:scale>
      <p:origin x="0" y="-24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B28E195-4DF6-4D2E-B106-7F42B09035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FF79AE-1305-4444-9A74-2F4AA93401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3F71F-91EA-46D0-B01E-B2C3F54A061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AAA16E-0773-4F74-A326-3026133034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4E3E13-83B5-4F2C-ACA8-FC114495AE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F1D05-BDA7-45CA-BA54-839B28E59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867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018B-70BA-4CE8-92A1-E73E25A038EC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EE575-A7AB-4D6E-AEE2-E1E30FA0F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5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35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63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0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34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647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59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228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79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1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30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9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79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5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8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41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7096F5-DAB7-49ED-91EE-D705FD9B076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B4C731-3998-49BC-9157-7EBA1AAEB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9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EE6AF-616A-4298-9571-61AE2576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999147"/>
            <a:ext cx="6815669" cy="1515533"/>
          </a:xfrm>
        </p:spPr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читательской грамотности на уроках искусства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4C7A5A-F087-43D8-9253-4402E7765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242816"/>
            <a:ext cx="6815669" cy="105155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Габдрахмановой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 М.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изобразительного искусства, МХК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2021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66F2CE-9636-41E4-95CD-2B6B631B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59" y="416816"/>
            <a:ext cx="2159616" cy="18779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228791-D0B4-42CF-B19E-F63F1B4F1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570" y="3678681"/>
            <a:ext cx="2071877" cy="27625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250354-3883-47CD-99A0-8EF77AB7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023338" y="416817"/>
            <a:ext cx="2146203" cy="18779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68E107-971F-4D9A-B68A-2EC97D6DA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338" y="3678680"/>
            <a:ext cx="2071877" cy="27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0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16068-3FBC-4B0B-AD60-9B470EBF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78992"/>
            <a:ext cx="9601196" cy="1207007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«Мониторинг формирования функциональной грамотности учащихся»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0FC93C-6AE6-43B7-AF53-6DB22E768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Разработчики: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ФГБНУ «Институт стратегии развития образования Российской академии образования», а также ведущих образовательных организаций высшего образования (Московского педагогического государственного университета, Института образования «Национального исследовательского университета «Высшая школа экономики») и региональных центров оценки качества образования (Московского центра качества образования, Центра оценки качества образования Красноярского края), издательства «Просвещение», учителя общеобразовательных организаций.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- Ковалева Г.С., руководитель Центра оценки качества образования  ФГБНУ «Институт стратегии развития образования Российской академии образования»,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88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04464-F334-4B62-BAD5-C7210AF5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982132"/>
            <a:ext cx="11100816" cy="725701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мониторинга формирования и оценки функциональной грамотности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CA950E-DF21-4F65-A5BB-3C20B0CE0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7986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заданий и диагностических материалов для формирования и оценки функциональной грамотности учащихся 5-9 классов осуществляется по 6-ти составляющим функциональной грамотности: </a:t>
            </a:r>
          </a:p>
          <a:p>
            <a:pPr marL="396000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математической, </a:t>
            </a:r>
          </a:p>
          <a:p>
            <a:pPr marL="396000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читательской, </a:t>
            </a:r>
          </a:p>
          <a:p>
            <a:pPr marL="396000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естественнонаучной </a:t>
            </a:r>
          </a:p>
          <a:p>
            <a:pPr marL="396000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грамотности, </a:t>
            </a:r>
          </a:p>
          <a:p>
            <a:pPr marL="396000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глобальным компетенциям, </a:t>
            </a:r>
          </a:p>
          <a:p>
            <a:pPr marL="396000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креативному мышлению. </a:t>
            </a:r>
          </a:p>
          <a:p>
            <a:pPr marL="110250" indent="0"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объединенные в тематические блоки, составляют основу инструментария для оценки функциональной грамотности (также как и в исследовании PISA).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PISA – международная программа по оценке образовательных достижений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AFB2A3-69D0-4437-A31E-44783AE3F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72" y="3300984"/>
            <a:ext cx="1849183" cy="18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8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0AA9B-F6FA-460D-A3C0-FD69212C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C02B63-808B-4673-88F5-6F94B0809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138671" cy="331893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способность человека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понимать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письменные тексты,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размышлять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 них и заниматься чтением для того, чтобы достигать своих целей,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свои знания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возможности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участвовать в социальной жизни.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BECCF7-338F-46B2-9BE0-DF1218250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753" y="2596897"/>
            <a:ext cx="4133088" cy="35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3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1E48D-5C86-4A02-8DCA-B2EFCA7D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низкого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уровня сложности 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4B743-8356-46B8-8357-D33EF6E21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175247" cy="3318936"/>
          </a:xfrm>
        </p:spPr>
        <p:txBody>
          <a:bodyPr/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построены по типу тестовых заданий закрытого типа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(задания с множественным выбором) и направлены на контроль фактической</a:t>
            </a:r>
            <a:r>
              <a:rPr lang="ru-RU" sz="2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информации,</a:t>
            </a:r>
            <a:r>
              <a:rPr lang="ru-RU" sz="2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содержащейся</a:t>
            </a:r>
            <a:r>
              <a:rPr lang="ru-RU" sz="2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тексте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193DB5-8971-4ED2-992C-39F8BB429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648" y="2624196"/>
            <a:ext cx="3794250" cy="32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B5336-E742-4F6C-872D-6ED9C479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814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</a:t>
            </a:r>
            <a:r>
              <a:rPr lang="ru-RU" b="1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среднего</a:t>
            </a:r>
            <a:r>
              <a:rPr lang="ru-RU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уровня</a:t>
            </a:r>
            <a:r>
              <a:rPr lang="ru-RU" b="1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сложности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995BE9-49AF-4B07-8D14-944AF681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36776"/>
            <a:ext cx="7345679" cy="4239092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предполагают развернутый ответ на основе прочитанного;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третья</a:t>
            </a:r>
            <a:r>
              <a:rPr lang="ru-RU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заданий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это задания высокого уровня сложности, они направ</a:t>
            </a:r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лены</a:t>
            </a:r>
            <a:r>
              <a:rPr lang="ru-RU" sz="24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z="24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творческих</a:t>
            </a:r>
            <a:r>
              <a:rPr lang="ru-RU" sz="24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навыков</a:t>
            </a:r>
            <a:r>
              <a:rPr lang="ru-RU" sz="2400" spc="-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обучающихся,</a:t>
            </a:r>
            <a:r>
              <a:rPr lang="ru-RU" sz="24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поскольку</a:t>
            </a:r>
            <a:r>
              <a:rPr lang="ru-RU" sz="2400" spc="-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4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выполнения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только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осмыслить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оценить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 прочитанного текста, но и привлечь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внетекстовую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информацию,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 фоновые знания, показать умение работать с Интернет-ресурсами</a:t>
            </a:r>
            <a:r>
              <a:rPr lang="ru-RU" sz="24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</a:t>
            </a:r>
            <a:r>
              <a:rPr lang="ru-RU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п.</a:t>
            </a:r>
            <a:r>
              <a:rPr lang="ru-RU" sz="24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C9D120-5CCE-46A8-8ED2-1F9C63F52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496" y="2556932"/>
            <a:ext cx="3062904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6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EFAF3-6ADD-4E6E-B0D4-206E8B69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</a:t>
            </a:r>
            <a:r>
              <a:rPr lang="ru-RU" b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третьего уровня сложности</a:t>
            </a:r>
            <a:r>
              <a:rPr lang="ru-RU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969D45-F465-4C64-9BE3-8007D77BD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002536"/>
            <a:ext cx="8732520" cy="3873332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Symbol" panose="05050102010706020507" pitchFamily="18" charset="2"/>
              <a:buChar char="-"/>
              <a:tabLst>
                <a:tab pos="119062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умение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найти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связь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предложений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тексте;</a:t>
            </a:r>
          </a:p>
          <a:p>
            <a:pPr marL="342900" lvl="0" indent="-342900">
              <a:buFont typeface="Symbol" panose="05050102010706020507" pitchFamily="18" charset="2"/>
              <a:buChar char="-"/>
              <a:tabLst>
                <a:tab pos="119062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умение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анализировать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структуру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текста;</a:t>
            </a:r>
          </a:p>
          <a:p>
            <a:pPr marL="342900" lvl="0" indent="-342900">
              <a:buFont typeface="Symbol" panose="05050102010706020507" pitchFamily="18" charset="2"/>
              <a:buChar char="-"/>
              <a:tabLst>
                <a:tab pos="119062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умение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вычленить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главную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тексте;</a:t>
            </a:r>
          </a:p>
          <a:p>
            <a:pPr marL="342900" lvl="0" indent="-342900">
              <a:buFont typeface="Symbol" panose="05050102010706020507" pitchFamily="18" charset="2"/>
              <a:buChar char="-"/>
              <a:tabLst>
                <a:tab pos="119062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умение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работать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неявно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заданной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информацией;</a:t>
            </a:r>
          </a:p>
          <a:p>
            <a:pPr marL="342900" lvl="0" indent="-342900">
              <a:spcBef>
                <a:spcPts val="5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19062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умение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проанализировать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задачи;</a:t>
            </a:r>
          </a:p>
          <a:p>
            <a:pPr marL="342900" marR="827405" lvl="0" indent="-342900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19062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умение</a:t>
            </a:r>
            <a:r>
              <a:rPr lang="ru-RU" sz="1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оценивать</a:t>
            </a:r>
            <a:r>
              <a:rPr lang="ru-RU" sz="18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достаточность</a:t>
            </a:r>
            <a:r>
              <a:rPr lang="ru-RU" sz="18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достоверность</a:t>
            </a:r>
            <a:r>
              <a:rPr lang="ru-RU" sz="1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представленной </a:t>
            </a:r>
            <a:r>
              <a:rPr lang="ru-RU" sz="1800" spc="-3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информации;</a:t>
            </a:r>
          </a:p>
          <a:p>
            <a:pPr marL="342900" lvl="0" indent="-342900">
              <a:buFont typeface="Symbol" panose="05050102010706020507" pitchFamily="18" charset="2"/>
              <a:buChar char="-"/>
              <a:tabLst>
                <a:tab pos="119062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умение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извлечь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необходимую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вопрос;</a:t>
            </a:r>
          </a:p>
          <a:p>
            <a:pPr marL="342900" lvl="0" indent="-342900">
              <a:spcBef>
                <a:spcPts val="5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19062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умение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устно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письменно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осмысливать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полученную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информацию;</a:t>
            </a:r>
          </a:p>
          <a:p>
            <a:pPr marL="342900" marR="827405" lvl="0" indent="-342900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19062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умение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преобразовывать</a:t>
            </a:r>
            <a:r>
              <a:rPr lang="ru-RU" sz="1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текстовую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учётом</a:t>
            </a:r>
            <a:r>
              <a:rPr lang="ru-RU" sz="1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</a:t>
            </a:r>
            <a:r>
              <a:rPr lang="ru-RU" sz="1800" spc="-3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дальнейшего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использования;</a:t>
            </a:r>
          </a:p>
          <a:p>
            <a:pPr marL="342900" lvl="0" indent="-342900">
              <a:buFont typeface="Symbol" panose="05050102010706020507" pitchFamily="18" charset="2"/>
              <a:buChar char="-"/>
              <a:tabLst>
                <a:tab pos="119062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умение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применять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текста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изменённой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ситуации.</a:t>
            </a:r>
          </a:p>
          <a:p>
            <a:pPr marL="0" indent="0">
              <a:spcBef>
                <a:spcPts val="1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DC6E2D-243B-4D6E-9F2E-25137625A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163" y="2732194"/>
            <a:ext cx="3144810" cy="31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6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206F1-7193-4CFA-A046-5C903B12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7583422" cy="1303867"/>
          </a:xfrm>
        </p:spPr>
        <p:txBody>
          <a:bodyPr/>
          <a:lstStyle/>
          <a:p>
            <a:r>
              <a:rPr lang="ru-RU" b="1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DEDA45-1B27-4C0A-8C33-5C19B2A7B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86584"/>
            <a:ext cx="5900927" cy="3489284"/>
          </a:xfrm>
        </p:spPr>
        <p:txBody>
          <a:bodyPr>
            <a:normAutofit fontScale="92500"/>
          </a:bodyPr>
          <a:lstStyle/>
          <a:p>
            <a:pPr marL="718820" marR="827405" indent="0" algn="ctr">
              <a:spcAft>
                <a:spcPts val="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Итак, наиболее органичным и вместе с тем эффективным способом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формирования</a:t>
            </a:r>
            <a:r>
              <a:rPr lang="ru-RU" sz="28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</a:t>
            </a:r>
            <a:r>
              <a:rPr lang="ru-RU" sz="2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(читательской)</a:t>
            </a:r>
            <a:r>
              <a:rPr lang="ru-RU" sz="2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</a:t>
            </a:r>
            <a:r>
              <a:rPr lang="ru-RU" sz="2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комплексная, многоуровневая работа с текстом. 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11C081-B45E-4A20-A9D9-4F8192C58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305" y="1303867"/>
            <a:ext cx="4596984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75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</TotalTime>
  <Words>438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Symbol</vt:lpstr>
      <vt:lpstr>Times New Roman</vt:lpstr>
      <vt:lpstr>Натуральные материалы</vt:lpstr>
      <vt:lpstr>Формирование читательской грамотности на уроках искусства</vt:lpstr>
      <vt:lpstr>Проект «Мониторинг формирования функциональной грамотности учащихся» </vt:lpstr>
      <vt:lpstr>Особенности мониторинга формирования и оценки функциональной грамотности</vt:lpstr>
      <vt:lpstr>Читательская грамотность </vt:lpstr>
      <vt:lpstr>Задания низкого уровня сложности </vt:lpstr>
      <vt:lpstr>Задания среднего уровня сложности</vt:lpstr>
      <vt:lpstr>Задания третьего уровня сложности : 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читательской грамотности на уроках искусства</dc:title>
  <dc:creator>JayGbdr@outlook.com</dc:creator>
  <cp:lastModifiedBy>JayGbdr@outlook.com</cp:lastModifiedBy>
  <cp:revision>5</cp:revision>
  <dcterms:created xsi:type="dcterms:W3CDTF">2021-12-02T14:16:15Z</dcterms:created>
  <dcterms:modified xsi:type="dcterms:W3CDTF">2021-12-02T17:01:27Z</dcterms:modified>
</cp:coreProperties>
</file>