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1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5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8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9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8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72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4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5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6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6B4F-E13F-4D50-8769-7EA6C2EB2156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E22C-83E8-400D-9666-869BA96B6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0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Обучающиеся с ОВЗ</a:t>
            </a:r>
            <a:br>
              <a:rPr lang="ru-RU" dirty="0" smtClean="0"/>
            </a:br>
            <a:r>
              <a:rPr lang="ru-RU" dirty="0" smtClean="0"/>
              <a:t>в условиях инклюзии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(ЗПР и УО)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7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Минимизировать усилия учителя без потери эффективности и качества обучения</a:t>
            </a:r>
          </a:p>
          <a:p>
            <a:r>
              <a:rPr lang="ru-RU" dirty="0" smtClean="0"/>
              <a:t>Поддерживать положительное отношение к участию ребенка с ОВЗ в общей учебной деятельности класса</a:t>
            </a:r>
          </a:p>
          <a:p>
            <a:r>
              <a:rPr lang="ru-RU" dirty="0" smtClean="0"/>
              <a:t>Найти способы достижения учебных результатов  обучающихся имеющимися средствами и возможностями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9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особенности </a:t>
            </a:r>
            <a:r>
              <a:rPr lang="ru-RU" dirty="0" smtClean="0"/>
              <a:t>учеников 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Истощаемость внимания</a:t>
            </a:r>
          </a:p>
          <a:p>
            <a:r>
              <a:rPr lang="ru-RU" dirty="0" smtClean="0"/>
              <a:t>Низкая работоспособность</a:t>
            </a:r>
          </a:p>
          <a:p>
            <a:r>
              <a:rPr lang="ru-RU" dirty="0" smtClean="0"/>
              <a:t>Замедленный/ ускоренный без контроля продуктивности темп деятельности</a:t>
            </a:r>
          </a:p>
          <a:p>
            <a:r>
              <a:rPr lang="ru-RU" dirty="0" smtClean="0"/>
              <a:t>Утрата инструкции в ходе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0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803110" y="2224209"/>
            <a:ext cx="2693125" cy="2296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800" dirty="0" smtClean="0"/>
              <a:t>НЕ</a:t>
            </a:r>
            <a:endParaRPr lang="ru-RU" sz="13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83848" y="1884015"/>
            <a:ext cx="36670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prstClr val="black"/>
                </a:solidFill>
              </a:rPr>
              <a:t>возможность</a:t>
            </a:r>
            <a:endParaRPr lang="ru-RU" sz="7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73506" y="2791705"/>
            <a:ext cx="5084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prstClr val="black"/>
                </a:solidFill>
              </a:rPr>
              <a:t>успешность</a:t>
            </a:r>
            <a:endParaRPr lang="ru-RU" sz="7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73506" y="3777678"/>
            <a:ext cx="4322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>
                <a:solidFill>
                  <a:prstClr val="black"/>
                </a:solidFill>
              </a:rPr>
              <a:t>верие</a:t>
            </a:r>
            <a:endParaRPr lang="ru-RU" sz="7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5721" y="2037903"/>
            <a:ext cx="5321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у</a:t>
            </a:r>
            <a:r>
              <a:rPr lang="ru-RU" sz="2800" b="1" dirty="0" smtClean="0">
                <a:solidFill>
                  <a:prstClr val="black"/>
                </a:solidFill>
              </a:rPr>
              <a:t>делять должное время ученику</a:t>
            </a:r>
            <a:endParaRPr lang="ru-RU" sz="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75721" y="2947082"/>
            <a:ext cx="3844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п</a:t>
            </a:r>
            <a:r>
              <a:rPr lang="ru-RU" sz="2800" b="1" dirty="0" smtClean="0">
                <a:solidFill>
                  <a:prstClr val="black"/>
                </a:solidFill>
              </a:rPr>
              <a:t>редъявления заданий</a:t>
            </a:r>
            <a:endParaRPr lang="ru-RU" sz="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70735" y="3931566"/>
            <a:ext cx="3827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в</a:t>
            </a:r>
            <a:r>
              <a:rPr lang="ru-RU" sz="2800" b="1" dirty="0" smtClean="0">
                <a:solidFill>
                  <a:prstClr val="black"/>
                </a:solidFill>
              </a:rPr>
              <a:t> достижимость успеха</a:t>
            </a:r>
            <a:endParaRPr lang="ru-RU" sz="200" b="1" dirty="0"/>
          </a:p>
        </p:txBody>
      </p:sp>
    </p:spTree>
    <p:extLst>
      <p:ext uri="{BB962C8B-B14F-4D97-AF65-F5344CB8AC3E}">
        <p14:creationId xmlns:p14="http://schemas.microsoft.com/office/powerpoint/2010/main" val="363681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Невозможность уделить должное время ученику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65957"/>
              </p:ext>
            </p:extLst>
          </p:nvPr>
        </p:nvGraphicFramePr>
        <p:xfrm>
          <a:off x="828338" y="888275"/>
          <a:ext cx="10525462" cy="553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731">
                  <a:extLst>
                    <a:ext uri="{9D8B030D-6E8A-4147-A177-3AD203B41FA5}">
                      <a16:colId xmlns="" xmlns:a16="http://schemas.microsoft.com/office/drawing/2014/main" val="3908758031"/>
                    </a:ext>
                  </a:extLst>
                </a:gridCol>
                <a:gridCol w="5262731">
                  <a:extLst>
                    <a:ext uri="{9D8B030D-6E8A-4147-A177-3AD203B41FA5}">
                      <a16:colId xmlns="" xmlns:a16="http://schemas.microsoft.com/office/drawing/2014/main" val="3865691424"/>
                    </a:ext>
                  </a:extLst>
                </a:gridCol>
              </a:tblGrid>
              <a:tr h="4105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665046"/>
                  </a:ext>
                </a:extLst>
              </a:tr>
              <a:tr h="2958022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Минимизация предметной составляющей через выделение элементов учебного материала в виде ЗУН</a:t>
                      </a:r>
                    </a:p>
                    <a:p>
                      <a:r>
                        <a:rPr lang="ru-RU" dirty="0" smtClean="0"/>
                        <a:t>при этом: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ограничение количества предлагаемых к освоению алгоритмов.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dirty="0" smtClean="0"/>
                        <a:t>использование</a:t>
                      </a:r>
                      <a:r>
                        <a:rPr lang="ru-RU" baseline="0" dirty="0" smtClean="0"/>
                        <a:t> только (!) универсальных 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baseline="0" dirty="0" smtClean="0"/>
                        <a:t>     способов решения учебной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Набрать конечный список необходимых и достаточных знаний в виде словесных формул и</a:t>
                      </a:r>
                      <a:r>
                        <a:rPr lang="ru-RU" b="1" baseline="0" dirty="0" smtClean="0"/>
                        <a:t> терминов.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err="1" smtClean="0"/>
                        <a:t>Нр</a:t>
                      </a:r>
                      <a:r>
                        <a:rPr lang="ru-RU" b="0" baseline="0" dirty="0" smtClean="0"/>
                        <a:t>:  вода кипит при </a:t>
                      </a:r>
                      <a:r>
                        <a:rPr lang="en-US" b="0" baseline="0" dirty="0" smtClean="0"/>
                        <a:t>100°</a:t>
                      </a:r>
                      <a:r>
                        <a:rPr lang="ru-RU" b="0" baseline="0" dirty="0" smtClean="0"/>
                        <a:t>С, замерзает при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US" b="0" baseline="0" dirty="0" smtClean="0"/>
                        <a:t> </a:t>
                      </a:r>
                      <a:endParaRPr lang="ru-RU" b="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smtClean="0"/>
                        <a:t>«испарение» – переход воды в пар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/>
                        <a:t>Набрать конечный список необходимых и достаточных умений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Нр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тема «Прямые углы»       умения: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выделять углы из множества других фигур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выделять прямые углы из множества других углов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строить прямой угол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724759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Планирование</a:t>
                      </a:r>
                      <a:r>
                        <a:rPr lang="ru-RU" baseline="0" dirty="0" smtClean="0"/>
                        <a:t> этапов подключения ученика к общей работе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Пропускать участие ученика в каких –</a:t>
                      </a:r>
                      <a:r>
                        <a:rPr lang="ru-RU" b="1" baseline="0" dirty="0" smtClean="0"/>
                        <a:t> то этапах урока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заранее обозначить те моменты, где будет необходимо включаться в общую работу ( в остальное время – выполнение индивидуального предыдущего задания.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91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6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/>
              <a:t>Неуспешность</a:t>
            </a:r>
            <a:r>
              <a:rPr lang="ru-RU" sz="4000" dirty="0" smtClean="0"/>
              <a:t> предъявления задания ученику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218124"/>
              </p:ext>
            </p:extLst>
          </p:nvPr>
        </p:nvGraphicFramePr>
        <p:xfrm>
          <a:off x="838200" y="888274"/>
          <a:ext cx="10515600" cy="595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3908758031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3865691424"/>
                    </a:ext>
                  </a:extLst>
                </a:gridCol>
              </a:tblGrid>
              <a:tr h="469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665046"/>
                  </a:ext>
                </a:extLst>
              </a:tr>
              <a:tr h="1463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Снижение объема предъявляемого</a:t>
                      </a:r>
                      <a:r>
                        <a:rPr lang="ru-RU" baseline="0" dirty="0" smtClean="0"/>
                        <a:t>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Количественное</a:t>
                      </a:r>
                      <a:r>
                        <a:rPr lang="ru-RU" b="1" baseline="0" dirty="0" smtClean="0"/>
                        <a:t> уменьшение выполняемых действий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err="1" smtClean="0"/>
                        <a:t>Нр</a:t>
                      </a:r>
                      <a:r>
                        <a:rPr lang="ru-RU" b="0" baseline="0" dirty="0" smtClean="0"/>
                        <a:t>: -  вместо 6 примеров решить 2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baseline="0" dirty="0" smtClean="0"/>
                        <a:t>        -  вместо полного </a:t>
                      </a:r>
                      <a:r>
                        <a:rPr lang="ru-RU" b="0" baseline="0" dirty="0" smtClean="0"/>
                        <a:t>разбора </a:t>
                      </a:r>
                      <a:r>
                        <a:rPr lang="ru-RU" b="0" baseline="0" dirty="0" smtClean="0"/>
                        <a:t>слова по составу,  найти и выделить только приставку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724759"/>
                  </a:ext>
                </a:extLst>
              </a:tr>
              <a:tr h="469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Варьирование процента готовности ответа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Использование заполненных форм ответа с пропусками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 - текст с пропущенными терминами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- колонка таблицы с частично заполненными данными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917392"/>
                  </a:ext>
                </a:extLst>
              </a:tr>
              <a:tr h="1157889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стандартных шаблонов для выполнения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Многократная отработка необходимых алгоритмов деятельности по заданным шаблонам со сменяемыми  данными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один (!) текст задачи с образцом решения и  не менее 10 наборов чисел к этому тексту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Выполнение С/Р или К/Р с опорой на образец.</a:t>
                      </a:r>
                      <a:endParaRPr lang="ru-RU" b="1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="0" dirty="0" err="1" smtClean="0"/>
                        <a:t>Нр</a:t>
                      </a:r>
                      <a:r>
                        <a:rPr lang="ru-RU" b="0" dirty="0" smtClean="0"/>
                        <a:t>:</a:t>
                      </a:r>
                      <a:r>
                        <a:rPr lang="ru-RU" b="0" baseline="0" dirty="0" smtClean="0"/>
                        <a:t> оценивание способности к действию по аналогии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07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2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Неверие в достижимость успеха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29487"/>
              </p:ext>
            </p:extLst>
          </p:nvPr>
        </p:nvGraphicFramePr>
        <p:xfrm>
          <a:off x="838200" y="888274"/>
          <a:ext cx="10515600" cy="595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="" xmlns:a16="http://schemas.microsoft.com/office/drawing/2014/main" val="3908758031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3865691424"/>
                    </a:ext>
                  </a:extLst>
                </a:gridCol>
              </a:tblGrid>
              <a:tr h="4695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665046"/>
                  </a:ext>
                </a:extLst>
              </a:tr>
              <a:tr h="2554715">
                <a:tc>
                  <a:txBody>
                    <a:bodyPr/>
                    <a:lstStyle/>
                    <a:p>
                      <a:r>
                        <a:rPr lang="ru-RU" dirty="0" smtClean="0"/>
                        <a:t>Тщательная проработка инструментов для организации деятельности ученика с ОВЗ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Пошаговая</a:t>
                      </a:r>
                      <a:r>
                        <a:rPr lang="ru-RU" baseline="0" dirty="0" smtClean="0"/>
                        <a:t> мотивация ученика к выполнению задания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Наличие простого алгоритма действия с маркером выполнения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сделал – передвинул «фишку»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Оказание поддержки на этапе  начала деятельности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постоять рядом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Отдельное оценивание каждого следующего этапа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поставить + на полях тетради/ бланке ответа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724759"/>
                  </a:ext>
                </a:extLst>
              </a:tr>
              <a:tr h="469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Отработка необходимых</a:t>
                      </a:r>
                      <a:r>
                        <a:rPr lang="ru-RU" baseline="0" dirty="0" smtClean="0"/>
                        <a:t> и достаточных навыков в индивидуальном режиме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Получение дополнительных коррекционных часов для работы</a:t>
                      </a:r>
                      <a:r>
                        <a:rPr lang="ru-RU" b="1" baseline="0" dirty="0" smtClean="0"/>
                        <a:t> с ребенком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/>
                        <a:t>Переадресация этого вида работы кому – то другому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aseline="0" dirty="0" err="1" smtClean="0"/>
                        <a:t>Нр</a:t>
                      </a:r>
                      <a:r>
                        <a:rPr lang="ru-RU" baseline="0" dirty="0" smtClean="0"/>
                        <a:t>:  родитель, одноклассник, </a:t>
                      </a:r>
                      <a:r>
                        <a:rPr lang="ru-RU" baseline="0" dirty="0" err="1" smtClean="0"/>
                        <a:t>тьютор</a:t>
                      </a:r>
                      <a:r>
                        <a:rPr lang="ru-RU" baseline="0" dirty="0" smtClean="0"/>
                        <a:t> и </a:t>
                      </a:r>
                      <a:r>
                        <a:rPr lang="ru-RU" baseline="0" dirty="0" err="1" smtClean="0"/>
                        <a:t>др</a:t>
                      </a:r>
                      <a:endParaRPr lang="ru-RU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917392"/>
                  </a:ext>
                </a:extLst>
              </a:tr>
              <a:tr h="115788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                     Посильность и </a:t>
                      </a:r>
                      <a:r>
                        <a:rPr lang="ru-RU" baseline="0" dirty="0" err="1" smtClean="0"/>
                        <a:t>дозированность</a:t>
                      </a:r>
                      <a:r>
                        <a:rPr lang="ru-RU" baseline="0" dirty="0" smtClean="0"/>
                        <a:t> предлагаемых видов деятельности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                             Демонстрация «полезности» соблюдения правил учебной и социальной жизни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07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8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Сокращение объема выполняемого задания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804506"/>
              </p:ext>
            </p:extLst>
          </p:nvPr>
        </p:nvGraphicFramePr>
        <p:xfrm>
          <a:off x="838200" y="1183341"/>
          <a:ext cx="1051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094">
                  <a:extLst>
                    <a:ext uri="{9D8B030D-6E8A-4147-A177-3AD203B41FA5}">
                      <a16:colId xmlns="" xmlns:a16="http://schemas.microsoft.com/office/drawing/2014/main" val="3908758031"/>
                    </a:ext>
                  </a:extLst>
                </a:gridCol>
                <a:gridCol w="8126506">
                  <a:extLst>
                    <a:ext uri="{9D8B030D-6E8A-4147-A177-3AD203B41FA5}">
                      <a16:colId xmlns="" xmlns:a16="http://schemas.microsoft.com/office/drawing/2014/main" val="3865691424"/>
                    </a:ext>
                  </a:extLst>
                </a:gridCol>
              </a:tblGrid>
              <a:tr h="1745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665046"/>
                  </a:ext>
                </a:extLst>
              </a:tr>
              <a:tr h="1463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Диктант</a:t>
                      </a:r>
                      <a:r>
                        <a:rPr lang="ru-RU" b="0" dirty="0" smtClean="0"/>
                        <a:t>: запись только первых словосочетаний в каждом предложении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Грамматический разбор</a:t>
                      </a:r>
                      <a:r>
                        <a:rPr lang="ru-RU" b="0" dirty="0" smtClean="0"/>
                        <a:t>: выполнение не всей последовательности действий, а одного/двух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Изложение</a:t>
                      </a:r>
                      <a:r>
                        <a:rPr lang="ru-RU" b="0" dirty="0" smtClean="0"/>
                        <a:t>: изложение</a:t>
                      </a:r>
                      <a:r>
                        <a:rPr lang="ru-RU" b="0" baseline="0" dirty="0" smtClean="0"/>
                        <a:t> не полного текста, а</a:t>
                      </a:r>
                      <a:r>
                        <a:rPr lang="ru-RU" b="0" dirty="0" smtClean="0"/>
                        <a:t> одного/двух</a:t>
                      </a:r>
                      <a:r>
                        <a:rPr lang="ru-RU" b="0" baseline="0" dirty="0" smtClean="0"/>
                        <a:t>  указанных эпизодов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/>
                        <a:t>Сочинение</a:t>
                      </a:r>
                      <a:r>
                        <a:rPr lang="ru-RU" b="0" baseline="0" dirty="0" smtClean="0"/>
                        <a:t>: в виде последовательных ответов на малое количество вопросов</a:t>
                      </a:r>
                      <a:endParaRPr lang="ru-RU" b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724759"/>
                  </a:ext>
                </a:extLst>
              </a:tr>
              <a:tr h="469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Вычисления</a:t>
                      </a:r>
                      <a:r>
                        <a:rPr lang="ru-RU" baseline="0" dirty="0" smtClean="0"/>
                        <a:t>: сокращение количества примеров и/или выдача образца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Решение задачи</a:t>
                      </a:r>
                      <a:r>
                        <a:rPr lang="ru-RU" baseline="0" dirty="0" smtClean="0"/>
                        <a:t>: выдача готового рисунка, или краткой записи, или вопросов к действиям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Решение практических задач на построение</a:t>
                      </a:r>
                      <a:r>
                        <a:rPr lang="ru-RU" baseline="0" dirty="0" smtClean="0"/>
                        <a:t>: предложение </a:t>
                      </a:r>
                      <a:r>
                        <a:rPr lang="ru-RU" baseline="0" dirty="0" err="1" smtClean="0"/>
                        <a:t>видеоконтента</a:t>
                      </a:r>
                      <a:r>
                        <a:rPr lang="ru-RU" baseline="0" dirty="0" smtClean="0"/>
                        <a:t>     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917392"/>
                  </a:ext>
                </a:extLst>
              </a:tr>
              <a:tr h="1157889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Поиск ответов на вопрос</a:t>
                      </a:r>
                      <a:r>
                        <a:rPr lang="ru-RU" dirty="0" smtClean="0"/>
                        <a:t>: указание абзаца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Характеристика героя / анализ текста</a:t>
                      </a:r>
                      <a:r>
                        <a:rPr lang="ru-RU" dirty="0" smtClean="0"/>
                        <a:t>:</a:t>
                      </a:r>
                      <a:r>
                        <a:rPr lang="ru-RU" baseline="0" dirty="0" smtClean="0"/>
                        <a:t> ограничение количества пунктов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="1" baseline="0" dirty="0" smtClean="0"/>
                        <a:t>Определение стиля и пр</a:t>
                      </a:r>
                      <a:r>
                        <a:rPr lang="ru-RU" baseline="0" dirty="0" smtClean="0"/>
                        <a:t>.:  использование набора индикаторов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074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2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Сокращение объема выполняемого задания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890034"/>
              </p:ext>
            </p:extLst>
          </p:nvPr>
        </p:nvGraphicFramePr>
        <p:xfrm>
          <a:off x="838200" y="1183341"/>
          <a:ext cx="10515600" cy="445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094">
                  <a:extLst>
                    <a:ext uri="{9D8B030D-6E8A-4147-A177-3AD203B41FA5}">
                      <a16:colId xmlns="" xmlns:a16="http://schemas.microsoft.com/office/drawing/2014/main" val="3908758031"/>
                    </a:ext>
                  </a:extLst>
                </a:gridCol>
                <a:gridCol w="8126506">
                  <a:extLst>
                    <a:ext uri="{9D8B030D-6E8A-4147-A177-3AD203B41FA5}">
                      <a16:colId xmlns="" xmlns:a16="http://schemas.microsoft.com/office/drawing/2014/main" val="3865691424"/>
                    </a:ext>
                  </a:extLst>
                </a:gridCol>
              </a:tblGrid>
              <a:tr h="1745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Способ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8665046"/>
                  </a:ext>
                </a:extLst>
              </a:tr>
              <a:tr h="1463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Заполнение таблицы /составление схемы</a:t>
                      </a:r>
                      <a:r>
                        <a:rPr lang="ru-RU" b="0" dirty="0" smtClean="0"/>
                        <a:t>: 80%</a:t>
                      </a:r>
                      <a:r>
                        <a:rPr lang="ru-RU" b="0" baseline="0" dirty="0" smtClean="0"/>
                        <a:t> заполнено, 20% подлежит заполнению</a:t>
                      </a:r>
                      <a:endParaRPr lang="ru-RU" b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Ответ на вопрос</a:t>
                      </a:r>
                      <a:r>
                        <a:rPr lang="ru-RU" b="0" dirty="0" smtClean="0"/>
                        <a:t>: ограничение текста параграфа для анализа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/>
                        <a:t>Диктант на знание терминов / дат</a:t>
                      </a:r>
                      <a:r>
                        <a:rPr lang="ru-RU" b="0" dirty="0" smtClean="0"/>
                        <a:t>: выдача матрицы</a:t>
                      </a:r>
                      <a:r>
                        <a:rPr lang="ru-RU" b="0" baseline="0" dirty="0" smtClean="0"/>
                        <a:t> с началами ответов или первыми буквами/слогами терминов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724759"/>
                  </a:ext>
                </a:extLst>
              </a:tr>
              <a:tr h="469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Иностранный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Говорение</a:t>
                      </a:r>
                      <a:r>
                        <a:rPr lang="ru-RU" baseline="0" dirty="0" smtClean="0"/>
                        <a:t>: пословное повторение за учителем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Письмо</a:t>
                      </a:r>
                      <a:r>
                        <a:rPr lang="ru-RU" baseline="0" dirty="0" smtClean="0"/>
                        <a:t>: использование «прописей»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err="1" smtClean="0"/>
                        <a:t>Аудирование</a:t>
                      </a:r>
                      <a:r>
                        <a:rPr lang="ru-RU" baseline="0" dirty="0" smtClean="0"/>
                        <a:t>: параллельное использование письменного перевода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b="1" baseline="0" dirty="0" smtClean="0"/>
                        <a:t>Грамматические задания</a:t>
                      </a:r>
                      <a:r>
                        <a:rPr lang="ru-RU" baseline="0" dirty="0" smtClean="0"/>
                        <a:t>: выполнение по предложенной к каждому шагу аналогии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917392"/>
                  </a:ext>
                </a:extLst>
              </a:tr>
              <a:tr h="1157889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dirty="0" smtClean="0"/>
                        <a:t>                                         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dirty="0" smtClean="0"/>
                        <a:t>                             ДОСТИЖЕНИЕ УСПЕХА                          УЛУЧШЕНИЕ</a:t>
                      </a:r>
                      <a:r>
                        <a:rPr lang="ru-RU" baseline="0" dirty="0" smtClean="0"/>
                        <a:t> ВЗАИМОДЕЙСТВИЯ</a:t>
                      </a:r>
                      <a:r>
                        <a:rPr lang="ru-RU" dirty="0" smtClean="0"/>
                        <a:t>        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9074823"/>
                  </a:ext>
                </a:extLst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787154" y="4792263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635</Words>
  <Application>Microsoft Office PowerPoint</Application>
  <PresentationFormat>Произвольный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Обучающиеся с ОВЗ в условиях инклюзии</vt:lpstr>
      <vt:lpstr>Цели</vt:lpstr>
      <vt:lpstr>Типичные особенности учеников  с ОВЗ</vt:lpstr>
      <vt:lpstr>Презентация PowerPoint</vt:lpstr>
      <vt:lpstr>Невозможность уделить должное время ученику</vt:lpstr>
      <vt:lpstr>Неуспешность предъявления задания ученику</vt:lpstr>
      <vt:lpstr>Неверие в достижимость успеха</vt:lpstr>
      <vt:lpstr>Сокращение объема выполняемого задания</vt:lpstr>
      <vt:lpstr>Сокращение объема выполняемого задания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Обучающиеся с ОВЗ</dc:title>
  <dc:creator>Беспалова ИР</dc:creator>
  <cp:lastModifiedBy>user</cp:lastModifiedBy>
  <cp:revision>23</cp:revision>
  <dcterms:created xsi:type="dcterms:W3CDTF">2018-08-21T07:30:12Z</dcterms:created>
  <dcterms:modified xsi:type="dcterms:W3CDTF">2022-03-24T09:27:16Z</dcterms:modified>
</cp:coreProperties>
</file>