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2424" y="-6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3366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3366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3366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66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7200" y="1447800"/>
            <a:ext cx="8077200" cy="1905"/>
          </a:xfrm>
          <a:custGeom>
            <a:avLst/>
            <a:gdLst/>
            <a:ahLst/>
            <a:cxnLst/>
            <a:rect l="l" t="t" r="r" b="b"/>
            <a:pathLst>
              <a:path w="8077200" h="1905">
                <a:moveTo>
                  <a:pt x="0" y="0"/>
                </a:moveTo>
                <a:lnTo>
                  <a:pt x="8077200" y="1650"/>
                </a:lnTo>
              </a:path>
            </a:pathLst>
          </a:custGeom>
          <a:ln w="19080">
            <a:solidFill>
              <a:srgbClr val="99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2286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CC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4572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99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5276" y="249377"/>
            <a:ext cx="7613446" cy="112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3366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8884" y="1531721"/>
            <a:ext cx="8406231" cy="4284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7925" y="1716404"/>
            <a:ext cx="7192645" cy="41363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15365" algn="ctr">
              <a:lnSpc>
                <a:spcPct val="100000"/>
              </a:lnSpc>
              <a:spcBef>
                <a:spcPts val="95"/>
              </a:spcBef>
            </a:pPr>
            <a:r>
              <a:rPr sz="2800" b="1" i="1" spc="-5" dirty="0">
                <a:solidFill>
                  <a:srgbClr val="355E00"/>
                </a:solidFill>
                <a:latin typeface="Georgia"/>
                <a:cs typeface="Georgia"/>
              </a:rPr>
              <a:t>ОРГАНИЗАЦИЯ</a:t>
            </a:r>
            <a:endParaRPr sz="2800" dirty="0">
              <a:latin typeface="Georgia"/>
              <a:cs typeface="Georgia"/>
            </a:endParaRPr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</a:pPr>
            <a:r>
              <a:rPr sz="2800" b="1" i="1" spc="-5" dirty="0">
                <a:solidFill>
                  <a:srgbClr val="355E00"/>
                </a:solidFill>
                <a:latin typeface="Georgia"/>
                <a:cs typeface="Georgia"/>
              </a:rPr>
              <a:t>ИНДИВИДУА</a:t>
            </a:r>
            <a:r>
              <a:rPr sz="2800" b="1" i="1" spc="-20" dirty="0">
                <a:solidFill>
                  <a:srgbClr val="355E00"/>
                </a:solidFill>
                <a:latin typeface="Georgia"/>
                <a:cs typeface="Georgia"/>
              </a:rPr>
              <a:t>Л</a:t>
            </a:r>
            <a:r>
              <a:rPr sz="2800" b="1" i="1" spc="-5" dirty="0">
                <a:solidFill>
                  <a:srgbClr val="355E00"/>
                </a:solidFill>
                <a:latin typeface="Georgia"/>
                <a:cs typeface="Georgia"/>
              </a:rPr>
              <a:t>ЬНОГО  </a:t>
            </a:r>
            <a:r>
              <a:rPr sz="2800" b="1" i="1" spc="-10" dirty="0">
                <a:solidFill>
                  <a:srgbClr val="355E00"/>
                </a:solidFill>
                <a:latin typeface="Georgia"/>
                <a:cs typeface="Georgia"/>
              </a:rPr>
              <a:t>ОБРАЗОВАТЕЛЬНОГО  МАРШРУТА</a:t>
            </a:r>
            <a:endParaRPr sz="2800" dirty="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</a:pPr>
            <a:r>
              <a:rPr sz="4600" b="1" i="1" spc="-5" dirty="0">
                <a:solidFill>
                  <a:srgbClr val="355E00"/>
                </a:solidFill>
                <a:latin typeface="Georgia"/>
                <a:cs typeface="Georgia"/>
              </a:rPr>
              <a:t>в </a:t>
            </a:r>
            <a:r>
              <a:rPr sz="4600" b="1" i="1" spc="-10" dirty="0" err="1">
                <a:solidFill>
                  <a:srgbClr val="355E00"/>
                </a:solidFill>
                <a:latin typeface="Georgia"/>
                <a:cs typeface="Georgia"/>
              </a:rPr>
              <a:t>школе</a:t>
            </a:r>
            <a:r>
              <a:rPr sz="4600" b="1" i="1" spc="-10" dirty="0">
                <a:solidFill>
                  <a:srgbClr val="355E00"/>
                </a:solidFill>
                <a:latin typeface="Georgia"/>
                <a:cs typeface="Georgia"/>
              </a:rPr>
              <a:t> </a:t>
            </a:r>
            <a:r>
              <a:rPr lang="ru-RU" sz="4600" b="1" i="1" spc="-10" dirty="0" smtClean="0">
                <a:solidFill>
                  <a:srgbClr val="355E00"/>
                </a:solidFill>
                <a:latin typeface="Georgia"/>
                <a:cs typeface="Georgia"/>
              </a:rPr>
              <a:t>для обучающихся с умственной </a:t>
            </a:r>
            <a:r>
              <a:rPr lang="ru-RU" sz="4600" b="1" i="1" spc="-10" dirty="0" smtClean="0">
                <a:solidFill>
                  <a:srgbClr val="355E00"/>
                </a:solidFill>
                <a:latin typeface="Georgia"/>
                <a:cs typeface="Georgia"/>
              </a:rPr>
              <a:t>отсталостью</a:t>
            </a:r>
            <a:endParaRPr sz="4600" dirty="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9119" y="784605"/>
            <a:ext cx="5358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90925" algn="l"/>
              </a:tabLst>
            </a:pPr>
            <a:r>
              <a:rPr dirty="0"/>
              <a:t>Обяз</a:t>
            </a:r>
            <a:r>
              <a:rPr spc="5" dirty="0"/>
              <a:t>а</a:t>
            </a:r>
            <a:r>
              <a:rPr dirty="0"/>
              <a:t>нности	</a:t>
            </a:r>
            <a:r>
              <a:rPr spc="-5" dirty="0"/>
              <a:t>школы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42543" y="1710308"/>
            <a:ext cx="7013575" cy="3013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00025">
              <a:lnSpc>
                <a:spcPct val="100000"/>
              </a:lnSpc>
              <a:spcBef>
                <a:spcPts val="95"/>
              </a:spcBef>
              <a:buSzPct val="64285"/>
              <a:buAutoNum type="arabicParenR"/>
              <a:tabLst>
                <a:tab pos="252095" algn="l"/>
              </a:tabLst>
            </a:pPr>
            <a:r>
              <a:rPr sz="2800" spc="-5" dirty="0">
                <a:latin typeface="Georgia"/>
                <a:cs typeface="Georgia"/>
              </a:rPr>
              <a:t>Обязанности </a:t>
            </a:r>
            <a:r>
              <a:rPr sz="2800" spc="-10" dirty="0">
                <a:latin typeface="Georgia"/>
                <a:cs typeface="Georgia"/>
              </a:rPr>
              <a:t>учителей </a:t>
            </a:r>
            <a:r>
              <a:rPr sz="2800" spc="-5" dirty="0">
                <a:latin typeface="Georgia"/>
                <a:cs typeface="Georgia"/>
              </a:rPr>
              <a:t>и </a:t>
            </a:r>
            <a:r>
              <a:rPr sz="2800" spc="-10" dirty="0">
                <a:latin typeface="Georgia"/>
                <a:cs typeface="Georgia"/>
              </a:rPr>
              <a:t>специалистов,  обеспечивающих</a:t>
            </a:r>
            <a:r>
              <a:rPr sz="2800" spc="1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ИОМ.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AutoNum type="arabicParenR"/>
            </a:pPr>
            <a:endParaRPr sz="2900">
              <a:latin typeface="Times New Roman"/>
              <a:cs typeface="Times New Roman"/>
            </a:endParaRPr>
          </a:p>
          <a:p>
            <a:pPr marL="429895" indent="-417195">
              <a:lnSpc>
                <a:spcPct val="100000"/>
              </a:lnSpc>
              <a:spcBef>
                <a:spcPts val="5"/>
              </a:spcBef>
              <a:buAutoNum type="arabicParenR"/>
              <a:tabLst>
                <a:tab pos="430530" algn="l"/>
              </a:tabLst>
            </a:pPr>
            <a:r>
              <a:rPr sz="2800" spc="-5" dirty="0">
                <a:latin typeface="Georgia"/>
                <a:cs typeface="Georgia"/>
              </a:rPr>
              <a:t>Обязанности классного</a:t>
            </a:r>
            <a:r>
              <a:rPr sz="2800" spc="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руководителя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AutoNum type="arabicParenR"/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buAutoNum type="arabicParenR"/>
              <a:tabLst>
                <a:tab pos="429259" algn="l"/>
                <a:tab pos="3154680" algn="l"/>
              </a:tabLst>
            </a:pPr>
            <a:r>
              <a:rPr sz="2800" spc="-5" dirty="0">
                <a:latin typeface="Georgia"/>
                <a:cs typeface="Georgia"/>
              </a:rPr>
              <a:t>Обязанности административного </a:t>
            </a:r>
            <a:r>
              <a:rPr sz="2800" spc="-10" dirty="0">
                <a:latin typeface="Georgia"/>
                <a:cs typeface="Georgia"/>
              </a:rPr>
              <a:t>лица,  </a:t>
            </a:r>
            <a:r>
              <a:rPr sz="2800" spc="-5" dirty="0">
                <a:latin typeface="Georgia"/>
                <a:cs typeface="Georgia"/>
              </a:rPr>
              <a:t>ответственного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за	</a:t>
            </a:r>
            <a:r>
              <a:rPr sz="2800" spc="-10" dirty="0">
                <a:latin typeface="Georgia"/>
                <a:cs typeface="Georgia"/>
              </a:rPr>
              <a:t>ИОМ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9119" y="784605"/>
            <a:ext cx="54241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34210" algn="l"/>
                <a:tab pos="2409190" algn="l"/>
              </a:tabLst>
            </a:pPr>
            <a:r>
              <a:rPr spc="-5" dirty="0"/>
              <a:t>Работ</a:t>
            </a:r>
            <a:r>
              <a:rPr dirty="0"/>
              <a:t>а	с	родител</a:t>
            </a:r>
            <a:r>
              <a:rPr spc="10" dirty="0"/>
              <a:t>я</a:t>
            </a:r>
            <a:r>
              <a:rPr dirty="0"/>
              <a:t>ми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42543" y="1710308"/>
            <a:ext cx="7666990" cy="34900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64285"/>
              <a:tabLst>
                <a:tab pos="252095" algn="l"/>
              </a:tabLst>
            </a:pPr>
            <a:r>
              <a:rPr lang="ru-RU" sz="2800" spc="-5" dirty="0" smtClean="0">
                <a:latin typeface="Georgia"/>
                <a:cs typeface="Georgia"/>
              </a:rPr>
              <a:t>1)</a:t>
            </a:r>
            <a:r>
              <a:rPr sz="2800" spc="-5" dirty="0" err="1" smtClean="0">
                <a:latin typeface="Georgia"/>
                <a:cs typeface="Georgia"/>
              </a:rPr>
              <a:t>Формирование</a:t>
            </a:r>
            <a:r>
              <a:rPr sz="2800" spc="-5" dirty="0" smtClean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адекватных представлений о  </a:t>
            </a:r>
            <a:r>
              <a:rPr sz="2800" spc="-10" dirty="0">
                <a:latin typeface="Georgia"/>
                <a:cs typeface="Georgia"/>
              </a:rPr>
              <a:t>структуре дефекта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ребенка.</a:t>
            </a:r>
            <a:endParaRPr sz="28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AutoNum type="arabicParenR"/>
            </a:pPr>
            <a:endParaRPr sz="2900" dirty="0">
              <a:latin typeface="Times New Roman"/>
              <a:cs typeface="Times New Roman"/>
            </a:endParaRPr>
          </a:p>
          <a:p>
            <a:pPr marL="12700" marR="273685">
              <a:lnSpc>
                <a:spcPct val="100000"/>
              </a:lnSpc>
              <a:spcBef>
                <a:spcPts val="5"/>
              </a:spcBef>
              <a:tabLst>
                <a:tab pos="430530" algn="l"/>
              </a:tabLst>
            </a:pPr>
            <a:r>
              <a:rPr lang="ru-RU" sz="2800" spc="-10" dirty="0" smtClean="0">
                <a:latin typeface="Georgia"/>
                <a:cs typeface="Georgia"/>
              </a:rPr>
              <a:t>2)</a:t>
            </a:r>
            <a:r>
              <a:rPr sz="2800" spc="-10" dirty="0" err="1" smtClean="0">
                <a:latin typeface="Georgia"/>
                <a:cs typeface="Georgia"/>
              </a:rPr>
              <a:t>Обучение</a:t>
            </a:r>
            <a:r>
              <a:rPr sz="2800" spc="-10" dirty="0" smtClean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родителей </a:t>
            </a:r>
            <a:r>
              <a:rPr sz="2800" spc="-5" dirty="0">
                <a:latin typeface="Georgia"/>
                <a:cs typeface="Georgia"/>
              </a:rPr>
              <a:t>способам и приемам  </a:t>
            </a:r>
            <a:r>
              <a:rPr sz="2800" spc="-10" dirty="0">
                <a:latin typeface="Georgia"/>
                <a:cs typeface="Georgia"/>
              </a:rPr>
              <a:t>работы </a:t>
            </a:r>
            <a:r>
              <a:rPr sz="2800" spc="-5" dirty="0">
                <a:latin typeface="Georgia"/>
                <a:cs typeface="Georgia"/>
              </a:rPr>
              <a:t>с</a:t>
            </a:r>
            <a:r>
              <a:rPr sz="2800" spc="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ребенком</a:t>
            </a:r>
            <a:endParaRPr sz="28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AutoNum type="arabicParenR"/>
            </a:pPr>
            <a:endParaRPr sz="2900" dirty="0">
              <a:latin typeface="Times New Roman"/>
              <a:cs typeface="Times New Roman"/>
            </a:endParaRPr>
          </a:p>
          <a:p>
            <a:pPr marL="12700" marR="202565">
              <a:lnSpc>
                <a:spcPct val="100000"/>
              </a:lnSpc>
              <a:tabLst>
                <a:tab pos="428625" algn="l"/>
              </a:tabLst>
            </a:pPr>
            <a:r>
              <a:rPr lang="ru-RU" sz="2800" spc="-5" dirty="0" smtClean="0">
                <a:latin typeface="Georgia"/>
                <a:cs typeface="Georgia"/>
              </a:rPr>
              <a:t>3)</a:t>
            </a:r>
            <a:r>
              <a:rPr sz="2800" spc="-5" dirty="0" err="1" smtClean="0">
                <a:latin typeface="Georgia"/>
                <a:cs typeface="Georgia"/>
              </a:rPr>
              <a:t>Активное</a:t>
            </a:r>
            <a:r>
              <a:rPr sz="2800" spc="-5" dirty="0" smtClean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включение </a:t>
            </a:r>
            <a:r>
              <a:rPr sz="2800" spc="-10" dirty="0">
                <a:latin typeface="Georgia"/>
                <a:cs typeface="Georgia"/>
              </a:rPr>
              <a:t>родителей </a:t>
            </a:r>
            <a:r>
              <a:rPr sz="2800" spc="-5" dirty="0">
                <a:latin typeface="Georgia"/>
                <a:cs typeface="Georgia"/>
              </a:rPr>
              <a:t>в  </a:t>
            </a:r>
            <a:r>
              <a:rPr sz="2800" spc="-10" dirty="0">
                <a:latin typeface="Georgia"/>
                <a:cs typeface="Georgia"/>
              </a:rPr>
              <a:t>образовательный </a:t>
            </a:r>
            <a:r>
              <a:rPr sz="2800" spc="-5" dirty="0">
                <a:latin typeface="Georgia"/>
                <a:cs typeface="Georgia"/>
              </a:rPr>
              <a:t>и </a:t>
            </a:r>
            <a:r>
              <a:rPr sz="2800" spc="-10" dirty="0">
                <a:latin typeface="Georgia"/>
                <a:cs typeface="Georgia"/>
              </a:rPr>
              <a:t>воспитательный</a:t>
            </a:r>
            <a:r>
              <a:rPr sz="2800" spc="4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процесс</a:t>
            </a:r>
            <a:endParaRPr sz="2800" dirty="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42" y="249377"/>
            <a:ext cx="782193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4443730" algn="l"/>
                <a:tab pos="6429375" algn="l"/>
                <a:tab pos="7084059" algn="l"/>
              </a:tabLst>
            </a:pPr>
            <a:r>
              <a:rPr spc="-5" dirty="0"/>
              <a:t>Взаимодействие	учителей	</a:t>
            </a:r>
            <a:r>
              <a:rPr dirty="0"/>
              <a:t>и  </a:t>
            </a:r>
            <a:r>
              <a:rPr spc="-5" dirty="0"/>
              <a:t>специалисто</a:t>
            </a:r>
            <a:r>
              <a:rPr dirty="0"/>
              <a:t>в</a:t>
            </a:r>
            <a:r>
              <a:rPr spc="10" dirty="0"/>
              <a:t> </a:t>
            </a:r>
            <a:r>
              <a:rPr dirty="0"/>
              <a:t>–</a:t>
            </a:r>
            <a:r>
              <a:rPr spc="10" dirty="0"/>
              <a:t> </a:t>
            </a:r>
            <a:r>
              <a:rPr dirty="0"/>
              <a:t>решение	задач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42543" y="1710308"/>
            <a:ext cx="7678420" cy="4382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1460" indent="-238760">
              <a:lnSpc>
                <a:spcPct val="100000"/>
              </a:lnSpc>
              <a:spcBef>
                <a:spcPts val="95"/>
              </a:spcBef>
              <a:buSzPct val="64285"/>
              <a:tabLst>
                <a:tab pos="252095" algn="l"/>
              </a:tabLst>
            </a:pPr>
            <a:r>
              <a:rPr lang="ru-RU" sz="2800" spc="-5" dirty="0" smtClean="0">
                <a:latin typeface="Georgia"/>
                <a:cs typeface="Georgia"/>
              </a:rPr>
              <a:t>1)</a:t>
            </a:r>
            <a:r>
              <a:rPr sz="2800" spc="-5" dirty="0" err="1" smtClean="0">
                <a:latin typeface="Georgia"/>
                <a:cs typeface="Georgia"/>
              </a:rPr>
              <a:t>Развитие</a:t>
            </a:r>
            <a:r>
              <a:rPr sz="2800" spc="-5" dirty="0" smtClean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эмоционально-личностной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сферы.</a:t>
            </a:r>
            <a:endParaRPr sz="28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AutoNum type="arabicParenR"/>
            </a:pPr>
            <a:endParaRPr sz="2900" dirty="0">
              <a:latin typeface="Times New Roman"/>
              <a:cs typeface="Times New Roman"/>
            </a:endParaRPr>
          </a:p>
          <a:p>
            <a:pPr marL="429895" indent="-417195">
              <a:lnSpc>
                <a:spcPct val="100000"/>
              </a:lnSpc>
              <a:tabLst>
                <a:tab pos="430530" algn="l"/>
              </a:tabLst>
            </a:pPr>
            <a:r>
              <a:rPr lang="ru-RU" sz="2800" spc="-5" dirty="0" smtClean="0">
                <a:latin typeface="Georgia"/>
                <a:cs typeface="Georgia"/>
              </a:rPr>
              <a:t>2)</a:t>
            </a:r>
            <a:r>
              <a:rPr sz="2800" spc="-5" dirty="0" err="1" smtClean="0">
                <a:latin typeface="Georgia"/>
                <a:cs typeface="Georgia"/>
              </a:rPr>
              <a:t>Развитие</a:t>
            </a:r>
            <a:r>
              <a:rPr sz="2800" spc="-5" dirty="0" smtClean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познавательной</a:t>
            </a:r>
            <a:r>
              <a:rPr sz="2800" spc="1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сферы.</a:t>
            </a:r>
            <a:endParaRPr sz="28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AutoNum type="arabicParenR"/>
            </a:pPr>
            <a:endParaRPr sz="2900" dirty="0">
              <a:latin typeface="Times New Roman"/>
              <a:cs typeface="Times New Roman"/>
            </a:endParaRPr>
          </a:p>
          <a:p>
            <a:pPr marL="428625" indent="-415925">
              <a:lnSpc>
                <a:spcPct val="100000"/>
              </a:lnSpc>
              <a:spcBef>
                <a:spcPts val="5"/>
              </a:spcBef>
              <a:tabLst>
                <a:tab pos="429259" algn="l"/>
              </a:tabLst>
            </a:pPr>
            <a:r>
              <a:rPr lang="ru-RU" sz="2800" spc="-5" dirty="0" smtClean="0">
                <a:latin typeface="Georgia"/>
                <a:cs typeface="Georgia"/>
              </a:rPr>
              <a:t>3)</a:t>
            </a:r>
            <a:r>
              <a:rPr sz="2800" spc="-5" dirty="0" err="1" smtClean="0">
                <a:latin typeface="Georgia"/>
                <a:cs typeface="Georgia"/>
              </a:rPr>
              <a:t>Развитие</a:t>
            </a:r>
            <a:r>
              <a:rPr sz="2800" spc="-5" dirty="0" smtClean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произвольной</a:t>
            </a:r>
            <a:r>
              <a:rPr sz="2800" spc="1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регуляции</a:t>
            </a:r>
            <a:endParaRPr sz="28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AutoNum type="arabicParenR"/>
            </a:pPr>
            <a:endParaRPr sz="2900" dirty="0">
              <a:latin typeface="Times New Roman"/>
              <a:cs typeface="Times New Roman"/>
            </a:endParaRPr>
          </a:p>
          <a:p>
            <a:pPr marL="432434" indent="-419734">
              <a:lnSpc>
                <a:spcPct val="100000"/>
              </a:lnSpc>
              <a:tabLst>
                <a:tab pos="433070" algn="l"/>
              </a:tabLst>
            </a:pPr>
            <a:r>
              <a:rPr lang="ru-RU" sz="2800" spc="-5" dirty="0" smtClean="0">
                <a:latin typeface="Georgia"/>
                <a:cs typeface="Georgia"/>
              </a:rPr>
              <a:t>4)</a:t>
            </a:r>
            <a:r>
              <a:rPr sz="2800" spc="-5" dirty="0" err="1" smtClean="0">
                <a:latin typeface="Georgia"/>
                <a:cs typeface="Georgia"/>
              </a:rPr>
              <a:t>Формирование</a:t>
            </a:r>
            <a:r>
              <a:rPr sz="2800" spc="-5" dirty="0" smtClean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социальной </a:t>
            </a:r>
            <a:r>
              <a:rPr sz="2800" spc="-5" dirty="0">
                <a:latin typeface="Georgia"/>
                <a:cs typeface="Georgia"/>
              </a:rPr>
              <a:t>роли</a:t>
            </a:r>
            <a:r>
              <a:rPr sz="2800" spc="1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ученика</a:t>
            </a:r>
            <a:endParaRPr sz="28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AutoNum type="arabicParenR"/>
            </a:pPr>
            <a:endParaRPr sz="2900" dirty="0">
              <a:latin typeface="Times New Roman"/>
              <a:cs typeface="Times New Roman"/>
            </a:endParaRPr>
          </a:p>
          <a:p>
            <a:pPr marL="418465" indent="-405765">
              <a:lnSpc>
                <a:spcPct val="100000"/>
              </a:lnSpc>
              <a:tabLst>
                <a:tab pos="419100" algn="l"/>
              </a:tabLst>
            </a:pPr>
            <a:r>
              <a:rPr lang="ru-RU" sz="2800" spc="-5" dirty="0" smtClean="0">
                <a:latin typeface="Georgia"/>
                <a:cs typeface="Georgia"/>
              </a:rPr>
              <a:t>5)</a:t>
            </a:r>
            <a:r>
              <a:rPr sz="2800" spc="-5" dirty="0" err="1" smtClean="0">
                <a:latin typeface="Georgia"/>
                <a:cs typeface="Georgia"/>
              </a:rPr>
              <a:t>Обучение</a:t>
            </a:r>
            <a:r>
              <a:rPr sz="2800" spc="-5" dirty="0" smtClean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графо-моторным</a:t>
            </a:r>
            <a:r>
              <a:rPr sz="2800" spc="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навыкам</a:t>
            </a:r>
            <a:endParaRPr sz="2800" dirty="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39520" marR="5080" indent="-1012825">
              <a:lnSpc>
                <a:spcPct val="100000"/>
              </a:lnSpc>
              <a:spcBef>
                <a:spcPts val="100"/>
              </a:spcBef>
              <a:tabLst>
                <a:tab pos="3642995" algn="l"/>
                <a:tab pos="4397375" algn="l"/>
                <a:tab pos="5177790" algn="l"/>
                <a:tab pos="7272020" algn="l"/>
              </a:tabLst>
            </a:pPr>
            <a:r>
              <a:rPr spc="-5" dirty="0"/>
              <a:t>Требовани</a:t>
            </a:r>
            <a:r>
              <a:rPr dirty="0"/>
              <a:t>я	к	</a:t>
            </a:r>
            <a:r>
              <a:rPr spc="-20" dirty="0"/>
              <a:t>с</a:t>
            </a:r>
            <a:r>
              <a:rPr dirty="0"/>
              <a:t>труктуре	и  организации	</a:t>
            </a:r>
            <a:r>
              <a:rPr spc="-5" dirty="0"/>
              <a:t>урока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3689" y="1506981"/>
            <a:ext cx="8346440" cy="5146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Georgia"/>
                <a:cs typeface="Georgia"/>
              </a:rPr>
              <a:t>Соблюдение постоянного алгоритма </a:t>
            </a:r>
            <a:r>
              <a:rPr sz="2800" spc="-10" dirty="0">
                <a:latin typeface="Georgia"/>
                <a:cs typeface="Georgia"/>
              </a:rPr>
              <a:t>этапов урока  </a:t>
            </a:r>
            <a:r>
              <a:rPr sz="2800" spc="-5" dirty="0">
                <a:latin typeface="Georgia"/>
                <a:cs typeface="Georgia"/>
              </a:rPr>
              <a:t>позволяет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достичь: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buAutoNum type="arabicParenR"/>
              <a:tabLst>
                <a:tab pos="384810" algn="l"/>
              </a:tabLst>
            </a:pPr>
            <a:r>
              <a:rPr sz="2800" spc="-5" dirty="0">
                <a:latin typeface="Georgia"/>
                <a:cs typeface="Georgia"/>
              </a:rPr>
              <a:t>положительного отношения к уроку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вообще;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Georgia"/>
              <a:buAutoNum type="arabicParenR"/>
            </a:pPr>
            <a:endParaRPr sz="2900">
              <a:latin typeface="Times New Roman"/>
              <a:cs typeface="Times New Roman"/>
            </a:endParaRPr>
          </a:p>
          <a:p>
            <a:pPr marL="12700" marR="883919">
              <a:lnSpc>
                <a:spcPct val="100000"/>
              </a:lnSpc>
              <a:spcBef>
                <a:spcPts val="5"/>
              </a:spcBef>
              <a:buAutoNum type="arabicParenR"/>
              <a:tabLst>
                <a:tab pos="430530" algn="l"/>
              </a:tabLst>
            </a:pPr>
            <a:r>
              <a:rPr sz="2800" spc="-5" dirty="0">
                <a:latin typeface="Georgia"/>
                <a:cs typeface="Georgia"/>
              </a:rPr>
              <a:t>эмоционально-положительного настроя к  восприятию учебного </a:t>
            </a:r>
            <a:r>
              <a:rPr sz="2800" spc="-10" dirty="0">
                <a:latin typeface="Georgia"/>
                <a:cs typeface="Georgia"/>
              </a:rPr>
              <a:t>материала;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Georgia"/>
              <a:buAutoNum type="arabicParenR"/>
            </a:pPr>
            <a:endParaRPr sz="2900">
              <a:latin typeface="Times New Roman"/>
              <a:cs typeface="Times New Roman"/>
            </a:endParaRPr>
          </a:p>
          <a:p>
            <a:pPr marL="428625" indent="-415925">
              <a:lnSpc>
                <a:spcPct val="100000"/>
              </a:lnSpc>
              <a:buAutoNum type="arabicParenR"/>
              <a:tabLst>
                <a:tab pos="429259" algn="l"/>
              </a:tabLst>
            </a:pPr>
            <a:r>
              <a:rPr sz="2800" spc="-5" dirty="0">
                <a:latin typeface="Georgia"/>
                <a:cs typeface="Georgia"/>
              </a:rPr>
              <a:t>появляется чувство уверенности и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успешности;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78232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Georgia"/>
                <a:cs typeface="Georgia"/>
              </a:rPr>
              <a:t>4)познавательная активность в течение всего  </a:t>
            </a:r>
            <a:r>
              <a:rPr sz="2800" spc="-10" dirty="0">
                <a:latin typeface="Georgia"/>
                <a:cs typeface="Georgia"/>
              </a:rPr>
              <a:t>урока.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066" y="243916"/>
            <a:ext cx="800544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472430" algn="l"/>
              </a:tabLst>
            </a:pPr>
            <a:r>
              <a:rPr dirty="0">
                <a:solidFill>
                  <a:srgbClr val="999900"/>
                </a:solidFill>
              </a:rPr>
              <a:t>Школа об</a:t>
            </a:r>
            <a:r>
              <a:rPr spc="5" dirty="0">
                <a:solidFill>
                  <a:srgbClr val="999900"/>
                </a:solidFill>
              </a:rPr>
              <a:t>е</a:t>
            </a:r>
            <a:r>
              <a:rPr spc="-5" dirty="0">
                <a:solidFill>
                  <a:srgbClr val="999900"/>
                </a:solidFill>
              </a:rPr>
              <a:t>спечи</a:t>
            </a:r>
            <a:r>
              <a:rPr spc="5" dirty="0">
                <a:solidFill>
                  <a:srgbClr val="999900"/>
                </a:solidFill>
              </a:rPr>
              <a:t>в</a:t>
            </a:r>
            <a:r>
              <a:rPr dirty="0">
                <a:solidFill>
                  <a:srgbClr val="999900"/>
                </a:solidFill>
              </a:rPr>
              <a:t>ает	</a:t>
            </a:r>
            <a:r>
              <a:rPr spc="-5" dirty="0">
                <a:solidFill>
                  <a:srgbClr val="999900"/>
                </a:solidFill>
              </a:rPr>
              <a:t>дост</a:t>
            </a:r>
            <a:r>
              <a:rPr spc="10" dirty="0">
                <a:solidFill>
                  <a:srgbClr val="999900"/>
                </a:solidFill>
              </a:rPr>
              <a:t>у</a:t>
            </a:r>
            <a:r>
              <a:rPr spc="-5" dirty="0">
                <a:solidFill>
                  <a:srgbClr val="999900"/>
                </a:solidFill>
              </a:rPr>
              <a:t>пное  </a:t>
            </a:r>
            <a:r>
              <a:rPr dirty="0">
                <a:solidFill>
                  <a:srgbClr val="999900"/>
                </a:solidFill>
              </a:rPr>
              <a:t>образование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78435" algn="just">
              <a:lnSpc>
                <a:spcPct val="100000"/>
              </a:lnSpc>
              <a:spcBef>
                <a:spcPts val="805"/>
              </a:spcBef>
            </a:pPr>
            <a:r>
              <a:rPr dirty="0"/>
              <a:t>путем</a:t>
            </a:r>
          </a:p>
          <a:p>
            <a:pPr marL="521334" marR="5080" indent="-342900" algn="just">
              <a:lnSpc>
                <a:spcPct val="100000"/>
              </a:lnSpc>
              <a:spcBef>
                <a:spcPts val="710"/>
              </a:spcBef>
              <a:buFont typeface="Georgia"/>
              <a:buChar char="-"/>
              <a:tabLst>
                <a:tab pos="520700" algn="l"/>
                <a:tab pos="521334" algn="l"/>
              </a:tabLst>
            </a:pPr>
            <a:r>
              <a:rPr spc="-5" dirty="0"/>
              <a:t>координации </a:t>
            </a:r>
            <a:r>
              <a:rPr dirty="0"/>
              <a:t>работы </a:t>
            </a:r>
            <a:r>
              <a:rPr spc="-5" dirty="0"/>
              <a:t>специалистов  </a:t>
            </a:r>
            <a:r>
              <a:rPr dirty="0"/>
              <a:t>по своевременному </a:t>
            </a:r>
            <a:r>
              <a:rPr spc="-5" dirty="0"/>
              <a:t>выявлению  </a:t>
            </a:r>
            <a:r>
              <a:rPr dirty="0"/>
              <a:t>проблем</a:t>
            </a:r>
            <a:r>
              <a:rPr spc="-45" dirty="0"/>
              <a:t> </a:t>
            </a:r>
            <a:r>
              <a:rPr dirty="0"/>
              <a:t>ребенка</a:t>
            </a:r>
          </a:p>
          <a:p>
            <a:pPr marL="521334" marR="1501775" indent="-342900" algn="just">
              <a:lnSpc>
                <a:spcPct val="100000"/>
              </a:lnSpc>
              <a:spcBef>
                <a:spcPts val="695"/>
              </a:spcBef>
              <a:buFont typeface="Georgia"/>
              <a:buChar char="-"/>
              <a:tabLst>
                <a:tab pos="520700" algn="l"/>
                <a:tab pos="521334" algn="l"/>
              </a:tabLst>
            </a:pPr>
            <a:r>
              <a:rPr dirty="0"/>
              <a:t>обеспечению</a:t>
            </a:r>
            <a:r>
              <a:rPr spc="-85" dirty="0"/>
              <a:t> </a:t>
            </a:r>
            <a:r>
              <a:rPr dirty="0"/>
              <a:t>обоснованного  </a:t>
            </a:r>
            <a:r>
              <a:rPr spc="-5" dirty="0"/>
              <a:t>подхода </a:t>
            </a:r>
            <a:r>
              <a:rPr dirty="0"/>
              <a:t>к каждому</a:t>
            </a:r>
            <a:r>
              <a:rPr spc="-20" dirty="0"/>
              <a:t> </a:t>
            </a:r>
            <a:r>
              <a:rPr dirty="0"/>
              <a:t>ученику</a:t>
            </a:r>
          </a:p>
          <a:p>
            <a:pPr marL="521334" indent="-342900" algn="just">
              <a:lnSpc>
                <a:spcPct val="100000"/>
              </a:lnSpc>
              <a:spcBef>
                <a:spcPts val="700"/>
              </a:spcBef>
              <a:buFont typeface="Georgia"/>
              <a:buChar char="-"/>
              <a:tabLst>
                <a:tab pos="520700" algn="l"/>
                <a:tab pos="521334" algn="l"/>
              </a:tabLst>
            </a:pPr>
            <a:r>
              <a:rPr spc="-5" dirty="0"/>
              <a:t>выбора</a:t>
            </a:r>
            <a:r>
              <a:rPr spc="-15" dirty="0"/>
              <a:t> </a:t>
            </a:r>
            <a:r>
              <a:rPr dirty="0"/>
              <a:t>оптимальной</a:t>
            </a:r>
          </a:p>
          <a:p>
            <a:pPr marL="521334" algn="just">
              <a:lnSpc>
                <a:spcPct val="100000"/>
              </a:lnSpc>
            </a:pPr>
            <a:r>
              <a:rPr dirty="0"/>
              <a:t>образовательной</a:t>
            </a:r>
            <a:r>
              <a:rPr spc="-30" dirty="0"/>
              <a:t> </a:t>
            </a:r>
            <a:r>
              <a:rPr dirty="0"/>
              <a:t>программы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710" y="540207"/>
            <a:ext cx="84093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355E00"/>
                </a:solidFill>
              </a:rPr>
              <a:t>Основная </a:t>
            </a:r>
            <a:r>
              <a:rPr dirty="0" err="1">
                <a:solidFill>
                  <a:srgbClr val="355E00"/>
                </a:solidFill>
              </a:rPr>
              <a:t>задача</a:t>
            </a:r>
            <a:r>
              <a:rPr dirty="0">
                <a:solidFill>
                  <a:srgbClr val="355E00"/>
                </a:solidFill>
              </a:rPr>
              <a:t> </a:t>
            </a:r>
            <a:r>
              <a:rPr spc="-5" dirty="0" err="1" smtClean="0">
                <a:solidFill>
                  <a:srgbClr val="355E00"/>
                </a:solidFill>
              </a:rPr>
              <a:t>школы</a:t>
            </a:r>
            <a:r>
              <a:rPr dirty="0" smtClean="0">
                <a:solidFill>
                  <a:srgbClr val="355E00"/>
                </a:solidFill>
              </a:rPr>
              <a:t>:</a:t>
            </a:r>
            <a:endParaRPr dirty="0">
              <a:solidFill>
                <a:srgbClr val="355E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3915" y="1631695"/>
            <a:ext cx="8681085" cy="2807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b="1" spc="-5" dirty="0">
                <a:latin typeface="Verdana"/>
                <a:cs typeface="Verdana"/>
              </a:rPr>
              <a:t>создание </a:t>
            </a:r>
            <a:r>
              <a:rPr sz="3500" b="1" dirty="0">
                <a:latin typeface="Verdana"/>
                <a:cs typeface="Verdana"/>
              </a:rPr>
              <a:t>условий </a:t>
            </a:r>
            <a:r>
              <a:rPr sz="3500" b="1" spc="-5" dirty="0">
                <a:latin typeface="Verdana"/>
                <a:cs typeface="Verdana"/>
              </a:rPr>
              <a:t>для</a:t>
            </a:r>
            <a:r>
              <a:rPr sz="3500" b="1" spc="-30" dirty="0">
                <a:latin typeface="Verdana"/>
                <a:cs typeface="Verdana"/>
              </a:rPr>
              <a:t> </a:t>
            </a:r>
            <a:r>
              <a:rPr sz="3500" b="1" spc="-5" dirty="0">
                <a:latin typeface="Verdana"/>
                <a:cs typeface="Verdana"/>
              </a:rPr>
              <a:t>получения</a:t>
            </a:r>
            <a:endParaRPr sz="3500">
              <a:latin typeface="Verdana"/>
              <a:cs typeface="Verdana"/>
            </a:endParaRPr>
          </a:p>
          <a:p>
            <a:pPr marL="2839720">
              <a:lnSpc>
                <a:spcPct val="100000"/>
              </a:lnSpc>
            </a:pPr>
            <a:r>
              <a:rPr sz="3500" b="1" i="1" dirty="0">
                <a:latin typeface="Verdana"/>
                <a:cs typeface="Verdana"/>
              </a:rPr>
              <a:t>образования</a:t>
            </a:r>
            <a:endParaRPr sz="3500">
              <a:latin typeface="Verdana"/>
              <a:cs typeface="Verdana"/>
            </a:endParaRPr>
          </a:p>
          <a:p>
            <a:pPr marL="1350645" marR="1012190" indent="-184785" algn="ctr">
              <a:lnSpc>
                <a:spcPct val="100000"/>
              </a:lnSpc>
              <a:spcBef>
                <a:spcPts val="900"/>
              </a:spcBef>
              <a:tabLst>
                <a:tab pos="3137535" algn="l"/>
              </a:tabLst>
            </a:pPr>
            <a:r>
              <a:rPr sz="3500" b="1" dirty="0">
                <a:latin typeface="Verdana"/>
                <a:cs typeface="Verdana"/>
              </a:rPr>
              <a:t>детьми	с </a:t>
            </a:r>
            <a:r>
              <a:rPr sz="3500" b="1" spc="-5" dirty="0">
                <a:latin typeface="Verdana"/>
                <a:cs typeface="Verdana"/>
              </a:rPr>
              <a:t>ОВЗ </a:t>
            </a:r>
            <a:r>
              <a:rPr sz="3500" b="1" dirty="0">
                <a:latin typeface="Verdana"/>
                <a:cs typeface="Verdana"/>
              </a:rPr>
              <a:t>и детьми-  </a:t>
            </a:r>
            <a:r>
              <a:rPr sz="3500" b="1" spc="-5" dirty="0">
                <a:latin typeface="Verdana"/>
                <a:cs typeface="Verdana"/>
              </a:rPr>
              <a:t>инвалидами </a:t>
            </a:r>
            <a:r>
              <a:rPr sz="3500" b="1" dirty="0">
                <a:latin typeface="Verdana"/>
                <a:cs typeface="Verdana"/>
              </a:rPr>
              <a:t>с учетом</a:t>
            </a:r>
            <a:r>
              <a:rPr sz="3500" b="1" spc="-70" dirty="0">
                <a:latin typeface="Verdana"/>
                <a:cs typeface="Verdana"/>
              </a:rPr>
              <a:t> </a:t>
            </a:r>
            <a:r>
              <a:rPr sz="3500" b="1" spc="-5" dirty="0">
                <a:latin typeface="Verdana"/>
                <a:cs typeface="Verdana"/>
              </a:rPr>
              <a:t>их</a:t>
            </a:r>
            <a:endParaRPr sz="3500">
              <a:latin typeface="Verdana"/>
              <a:cs typeface="Verdana"/>
            </a:endParaRPr>
          </a:p>
          <a:p>
            <a:pPr marL="333375" algn="ctr">
              <a:lnSpc>
                <a:spcPct val="100000"/>
              </a:lnSpc>
            </a:pPr>
            <a:r>
              <a:rPr sz="3500" b="1" dirty="0">
                <a:latin typeface="Verdana"/>
                <a:cs typeface="Verdana"/>
              </a:rPr>
              <a:t>психофизических</a:t>
            </a:r>
            <a:r>
              <a:rPr sz="3500" b="1" spc="-70" dirty="0">
                <a:latin typeface="Verdana"/>
                <a:cs typeface="Verdana"/>
              </a:rPr>
              <a:t> </a:t>
            </a:r>
            <a:r>
              <a:rPr sz="3500" b="1" spc="-5" dirty="0">
                <a:latin typeface="Verdana"/>
                <a:cs typeface="Verdana"/>
              </a:rPr>
              <a:t>особенностей</a:t>
            </a:r>
            <a:endParaRPr sz="35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381000"/>
            <a:ext cx="8507730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2800" dirty="0">
                <a:solidFill>
                  <a:srgbClr val="355E00"/>
                </a:solidFill>
              </a:rPr>
              <a:t>Формы обучения в </a:t>
            </a:r>
            <a:r>
              <a:rPr lang="ru-RU" sz="2800" spc="-5" dirty="0" smtClean="0">
                <a:solidFill>
                  <a:srgbClr val="355E00"/>
                </a:solidFill>
              </a:rPr>
              <a:t>классах для умственно отсталых детей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330504" y="2293771"/>
            <a:ext cx="3585210" cy="1056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09345" marR="5080" indent="-1097280">
              <a:lnSpc>
                <a:spcPct val="1207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336600"/>
                </a:solidFill>
                <a:latin typeface="Verdana"/>
                <a:cs typeface="Verdana"/>
              </a:rPr>
              <a:t>Классно-урочная  форма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64228" y="2308301"/>
            <a:ext cx="2079625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ru-RU" sz="2800" b="1" spc="-10" dirty="0" smtClean="0">
                <a:solidFill>
                  <a:srgbClr val="336600"/>
                </a:solidFill>
                <a:latin typeface="Verdana"/>
                <a:cs typeface="Verdana"/>
              </a:rPr>
              <a:t>Обучение на дому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00418" y="2236977"/>
            <a:ext cx="204152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8145" marR="5080" indent="-38608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336600"/>
                </a:solidFill>
                <a:latin typeface="Verdana"/>
                <a:cs typeface="Verdana"/>
              </a:rPr>
              <a:t>Семе</a:t>
            </a:r>
            <a:r>
              <a:rPr sz="2800" b="1" dirty="0">
                <a:solidFill>
                  <a:srgbClr val="336600"/>
                </a:solidFill>
                <a:latin typeface="Verdana"/>
                <a:cs typeface="Verdana"/>
              </a:rPr>
              <a:t>й</a:t>
            </a:r>
            <a:r>
              <a:rPr sz="2800" b="1" spc="-5" dirty="0">
                <a:solidFill>
                  <a:srgbClr val="336600"/>
                </a:solidFill>
                <a:latin typeface="Verdana"/>
                <a:cs typeface="Verdana"/>
              </a:rPr>
              <a:t>ная  форма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637659" y="1481708"/>
            <a:ext cx="299085" cy="652145"/>
          </a:xfrm>
          <a:custGeom>
            <a:avLst/>
            <a:gdLst/>
            <a:ahLst/>
            <a:cxnLst/>
            <a:rect l="l" t="t" r="r" b="b"/>
            <a:pathLst>
              <a:path w="299085" h="652144">
                <a:moveTo>
                  <a:pt x="257953" y="584855"/>
                </a:moveTo>
                <a:lnTo>
                  <a:pt x="228853" y="597788"/>
                </a:lnTo>
                <a:lnTo>
                  <a:pt x="294639" y="651890"/>
                </a:lnTo>
                <a:lnTo>
                  <a:pt x="297201" y="596518"/>
                </a:lnTo>
                <a:lnTo>
                  <a:pt x="263143" y="596518"/>
                </a:lnTo>
                <a:lnTo>
                  <a:pt x="257953" y="584855"/>
                </a:lnTo>
                <a:close/>
              </a:path>
              <a:path w="299085" h="652144">
                <a:moveTo>
                  <a:pt x="269536" y="579707"/>
                </a:moveTo>
                <a:lnTo>
                  <a:pt x="257953" y="584855"/>
                </a:lnTo>
                <a:lnTo>
                  <a:pt x="263143" y="596518"/>
                </a:lnTo>
                <a:lnTo>
                  <a:pt x="274700" y="591312"/>
                </a:lnTo>
                <a:lnTo>
                  <a:pt x="269536" y="579707"/>
                </a:lnTo>
                <a:close/>
              </a:path>
              <a:path w="299085" h="652144">
                <a:moveTo>
                  <a:pt x="298576" y="566801"/>
                </a:moveTo>
                <a:lnTo>
                  <a:pt x="269536" y="579707"/>
                </a:lnTo>
                <a:lnTo>
                  <a:pt x="274700" y="591312"/>
                </a:lnTo>
                <a:lnTo>
                  <a:pt x="263143" y="596518"/>
                </a:lnTo>
                <a:lnTo>
                  <a:pt x="297201" y="596518"/>
                </a:lnTo>
                <a:lnTo>
                  <a:pt x="298576" y="566801"/>
                </a:lnTo>
                <a:close/>
              </a:path>
              <a:path w="299085" h="652144">
                <a:moveTo>
                  <a:pt x="11556" y="0"/>
                </a:moveTo>
                <a:lnTo>
                  <a:pt x="0" y="5206"/>
                </a:lnTo>
                <a:lnTo>
                  <a:pt x="257953" y="584855"/>
                </a:lnTo>
                <a:lnTo>
                  <a:pt x="269536" y="579707"/>
                </a:lnTo>
                <a:lnTo>
                  <a:pt x="11556" y="0"/>
                </a:lnTo>
                <a:close/>
              </a:path>
            </a:pathLst>
          </a:custGeom>
          <a:solidFill>
            <a:srgbClr val="33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32201" y="1478533"/>
            <a:ext cx="1515745" cy="728345"/>
          </a:xfrm>
          <a:custGeom>
            <a:avLst/>
            <a:gdLst/>
            <a:ahLst/>
            <a:cxnLst/>
            <a:rect l="l" t="t" r="r" b="b"/>
            <a:pathLst>
              <a:path w="1515745" h="728344">
                <a:moveTo>
                  <a:pt x="52324" y="659383"/>
                </a:moveTo>
                <a:lnTo>
                  <a:pt x="0" y="726439"/>
                </a:lnTo>
                <a:lnTo>
                  <a:pt x="85090" y="728090"/>
                </a:lnTo>
                <a:lnTo>
                  <a:pt x="74067" y="704976"/>
                </a:lnTo>
                <a:lnTo>
                  <a:pt x="59943" y="704976"/>
                </a:lnTo>
                <a:lnTo>
                  <a:pt x="54482" y="693419"/>
                </a:lnTo>
                <a:lnTo>
                  <a:pt x="65950" y="687956"/>
                </a:lnTo>
                <a:lnTo>
                  <a:pt x="52324" y="659383"/>
                </a:lnTo>
                <a:close/>
              </a:path>
              <a:path w="1515745" h="728344">
                <a:moveTo>
                  <a:pt x="65950" y="687956"/>
                </a:moveTo>
                <a:lnTo>
                  <a:pt x="54482" y="693419"/>
                </a:lnTo>
                <a:lnTo>
                  <a:pt x="59943" y="704976"/>
                </a:lnTo>
                <a:lnTo>
                  <a:pt x="71452" y="699494"/>
                </a:lnTo>
                <a:lnTo>
                  <a:pt x="65950" y="687956"/>
                </a:lnTo>
                <a:close/>
              </a:path>
              <a:path w="1515745" h="728344">
                <a:moveTo>
                  <a:pt x="71452" y="699494"/>
                </a:moveTo>
                <a:lnTo>
                  <a:pt x="59943" y="704976"/>
                </a:lnTo>
                <a:lnTo>
                  <a:pt x="74067" y="704976"/>
                </a:lnTo>
                <a:lnTo>
                  <a:pt x="71452" y="699494"/>
                </a:lnTo>
                <a:close/>
              </a:path>
              <a:path w="1515745" h="728344">
                <a:moveTo>
                  <a:pt x="1510029" y="0"/>
                </a:moveTo>
                <a:lnTo>
                  <a:pt x="65950" y="687956"/>
                </a:lnTo>
                <a:lnTo>
                  <a:pt x="71452" y="699494"/>
                </a:lnTo>
                <a:lnTo>
                  <a:pt x="1515618" y="11556"/>
                </a:lnTo>
                <a:lnTo>
                  <a:pt x="1510029" y="0"/>
                </a:lnTo>
                <a:close/>
              </a:path>
            </a:pathLst>
          </a:custGeom>
          <a:solidFill>
            <a:srgbClr val="33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42358" y="1478025"/>
            <a:ext cx="2593975" cy="463550"/>
          </a:xfrm>
          <a:custGeom>
            <a:avLst/>
            <a:gdLst/>
            <a:ahLst/>
            <a:cxnLst/>
            <a:rect l="l" t="t" r="r" b="b"/>
            <a:pathLst>
              <a:path w="2593975" h="463550">
                <a:moveTo>
                  <a:pt x="2517242" y="431860"/>
                </a:moveTo>
                <a:lnTo>
                  <a:pt x="2512060" y="463169"/>
                </a:lnTo>
                <a:lnTo>
                  <a:pt x="2593466" y="438023"/>
                </a:lnTo>
                <a:lnTo>
                  <a:pt x="2587866" y="433959"/>
                </a:lnTo>
                <a:lnTo>
                  <a:pt x="2529840" y="433959"/>
                </a:lnTo>
                <a:lnTo>
                  <a:pt x="2517242" y="431860"/>
                </a:lnTo>
                <a:close/>
              </a:path>
              <a:path w="2593975" h="463550">
                <a:moveTo>
                  <a:pt x="2519322" y="419295"/>
                </a:moveTo>
                <a:lnTo>
                  <a:pt x="2517242" y="431860"/>
                </a:lnTo>
                <a:lnTo>
                  <a:pt x="2529840" y="433959"/>
                </a:lnTo>
                <a:lnTo>
                  <a:pt x="2531871" y="421386"/>
                </a:lnTo>
                <a:lnTo>
                  <a:pt x="2519322" y="419295"/>
                </a:lnTo>
                <a:close/>
              </a:path>
              <a:path w="2593975" h="463550">
                <a:moveTo>
                  <a:pt x="2524506" y="387985"/>
                </a:moveTo>
                <a:lnTo>
                  <a:pt x="2519322" y="419295"/>
                </a:lnTo>
                <a:lnTo>
                  <a:pt x="2531871" y="421386"/>
                </a:lnTo>
                <a:lnTo>
                  <a:pt x="2529840" y="433959"/>
                </a:lnTo>
                <a:lnTo>
                  <a:pt x="2587866" y="433959"/>
                </a:lnTo>
                <a:lnTo>
                  <a:pt x="2524506" y="387985"/>
                </a:lnTo>
                <a:close/>
              </a:path>
              <a:path w="2593975" h="463550">
                <a:moveTo>
                  <a:pt x="2158" y="0"/>
                </a:moveTo>
                <a:lnTo>
                  <a:pt x="0" y="12573"/>
                </a:lnTo>
                <a:lnTo>
                  <a:pt x="2517242" y="431860"/>
                </a:lnTo>
                <a:lnTo>
                  <a:pt x="2519322" y="419295"/>
                </a:lnTo>
                <a:lnTo>
                  <a:pt x="2158" y="0"/>
                </a:lnTo>
                <a:close/>
              </a:path>
            </a:pathLst>
          </a:custGeom>
          <a:solidFill>
            <a:srgbClr val="33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55875" y="1480947"/>
            <a:ext cx="2094864" cy="3388360"/>
          </a:xfrm>
          <a:custGeom>
            <a:avLst/>
            <a:gdLst/>
            <a:ahLst/>
            <a:cxnLst/>
            <a:rect l="l" t="t" r="r" b="b"/>
            <a:pathLst>
              <a:path w="2094864" h="3388360">
                <a:moveTo>
                  <a:pt x="7619" y="3303016"/>
                </a:moveTo>
                <a:lnTo>
                  <a:pt x="0" y="3387852"/>
                </a:lnTo>
                <a:lnTo>
                  <a:pt x="72389" y="3343148"/>
                </a:lnTo>
                <a:lnTo>
                  <a:pt x="62756" y="3337179"/>
                </a:lnTo>
                <a:lnTo>
                  <a:pt x="38735" y="3337179"/>
                </a:lnTo>
                <a:lnTo>
                  <a:pt x="27939" y="3330575"/>
                </a:lnTo>
                <a:lnTo>
                  <a:pt x="34623" y="3319747"/>
                </a:lnTo>
                <a:lnTo>
                  <a:pt x="7619" y="3303016"/>
                </a:lnTo>
                <a:close/>
              </a:path>
              <a:path w="2094864" h="3388360">
                <a:moveTo>
                  <a:pt x="34623" y="3319747"/>
                </a:moveTo>
                <a:lnTo>
                  <a:pt x="27939" y="3330575"/>
                </a:lnTo>
                <a:lnTo>
                  <a:pt x="38735" y="3337179"/>
                </a:lnTo>
                <a:lnTo>
                  <a:pt x="45380" y="3326412"/>
                </a:lnTo>
                <a:lnTo>
                  <a:pt x="34623" y="3319747"/>
                </a:lnTo>
                <a:close/>
              </a:path>
              <a:path w="2094864" h="3388360">
                <a:moveTo>
                  <a:pt x="45380" y="3326412"/>
                </a:moveTo>
                <a:lnTo>
                  <a:pt x="38735" y="3337179"/>
                </a:lnTo>
                <a:lnTo>
                  <a:pt x="62756" y="3337179"/>
                </a:lnTo>
                <a:lnTo>
                  <a:pt x="45380" y="3326412"/>
                </a:lnTo>
                <a:close/>
              </a:path>
              <a:path w="2094864" h="3388360">
                <a:moveTo>
                  <a:pt x="2083689" y="0"/>
                </a:moveTo>
                <a:lnTo>
                  <a:pt x="34623" y="3319747"/>
                </a:lnTo>
                <a:lnTo>
                  <a:pt x="45380" y="3326412"/>
                </a:lnTo>
                <a:lnTo>
                  <a:pt x="2094611" y="6730"/>
                </a:lnTo>
                <a:lnTo>
                  <a:pt x="2083689" y="0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47599" y="4964938"/>
            <a:ext cx="7678420" cy="910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49475" marR="5080" indent="-2137410">
              <a:lnSpc>
                <a:spcPct val="100000"/>
              </a:lnSpc>
              <a:spcBef>
                <a:spcPts val="100"/>
              </a:spcBef>
            </a:pPr>
            <a:r>
              <a:rPr sz="2900" b="1" dirty="0">
                <a:solidFill>
                  <a:srgbClr val="009900"/>
                </a:solidFill>
                <a:latin typeface="Verdana"/>
                <a:cs typeface="Verdana"/>
              </a:rPr>
              <a:t>Индивидуальный</a:t>
            </a:r>
            <a:r>
              <a:rPr sz="2900" b="1" spc="-110" dirty="0">
                <a:solidFill>
                  <a:srgbClr val="009900"/>
                </a:solidFill>
                <a:latin typeface="Verdana"/>
                <a:cs typeface="Verdana"/>
              </a:rPr>
              <a:t> </a:t>
            </a:r>
            <a:r>
              <a:rPr sz="2900" b="1" dirty="0">
                <a:solidFill>
                  <a:srgbClr val="009900"/>
                </a:solidFill>
                <a:latin typeface="Verdana"/>
                <a:cs typeface="Verdana"/>
              </a:rPr>
              <a:t>образовательный  маршрут</a:t>
            </a:r>
            <a:r>
              <a:rPr sz="2900" b="1" spc="-50" dirty="0">
                <a:solidFill>
                  <a:srgbClr val="009900"/>
                </a:solidFill>
                <a:latin typeface="Verdana"/>
                <a:cs typeface="Verdana"/>
              </a:rPr>
              <a:t> </a:t>
            </a:r>
            <a:r>
              <a:rPr sz="2900" b="1" dirty="0">
                <a:solidFill>
                  <a:srgbClr val="009900"/>
                </a:solidFill>
                <a:latin typeface="Verdana"/>
                <a:cs typeface="Verdana"/>
              </a:rPr>
              <a:t>(ИОМ)</a:t>
            </a:r>
            <a:endParaRPr sz="29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0616" y="2002282"/>
            <a:ext cx="8209915" cy="29681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Verdana"/>
                <a:cs typeface="Verdana"/>
              </a:rPr>
              <a:t>это </a:t>
            </a:r>
            <a:r>
              <a:rPr sz="3200" b="1" spc="-5" dirty="0">
                <a:latin typeface="Verdana"/>
                <a:cs typeface="Verdana"/>
              </a:rPr>
              <a:t>структурированная</a:t>
            </a:r>
            <a:r>
              <a:rPr sz="3200" b="1" spc="-50" dirty="0">
                <a:latin typeface="Verdana"/>
                <a:cs typeface="Verdana"/>
              </a:rPr>
              <a:t> </a:t>
            </a:r>
            <a:r>
              <a:rPr sz="3200" b="1" dirty="0">
                <a:latin typeface="Verdana"/>
                <a:cs typeface="Verdana"/>
              </a:rPr>
              <a:t>программа  </a:t>
            </a:r>
            <a:r>
              <a:rPr sz="3200" b="1" spc="-5" dirty="0">
                <a:latin typeface="Verdana"/>
                <a:cs typeface="Verdana"/>
              </a:rPr>
              <a:t>действий </a:t>
            </a:r>
            <a:r>
              <a:rPr sz="3200" b="1" dirty="0">
                <a:latin typeface="Verdana"/>
                <a:cs typeface="Verdana"/>
              </a:rPr>
              <a:t>по</a:t>
            </a:r>
            <a:r>
              <a:rPr sz="3200" b="1" spc="-50" dirty="0">
                <a:latin typeface="Verdana"/>
                <a:cs typeface="Verdana"/>
              </a:rPr>
              <a:t> </a:t>
            </a:r>
            <a:r>
              <a:rPr sz="3200" b="1" spc="-5" dirty="0">
                <a:latin typeface="Verdana"/>
                <a:cs typeface="Verdana"/>
              </a:rPr>
              <a:t>индивидуальному</a:t>
            </a:r>
            <a:endParaRPr sz="3200" dirty="0">
              <a:latin typeface="Verdana"/>
              <a:cs typeface="Verdana"/>
            </a:endParaRPr>
          </a:p>
          <a:p>
            <a:pPr marL="1215390" marR="1205865" indent="314960">
              <a:lnSpc>
                <a:spcPct val="100000"/>
              </a:lnSpc>
            </a:pPr>
            <a:r>
              <a:rPr sz="3200" b="1" dirty="0">
                <a:latin typeface="Verdana"/>
                <a:cs typeface="Verdana"/>
              </a:rPr>
              <a:t>обучению ученика на  определенном этапе</a:t>
            </a:r>
            <a:r>
              <a:rPr sz="3200" b="1" spc="-65" dirty="0">
                <a:latin typeface="Verdana"/>
                <a:cs typeface="Verdana"/>
              </a:rPr>
              <a:t> </a:t>
            </a:r>
            <a:r>
              <a:rPr sz="3200" b="1" spc="-10" dirty="0">
                <a:latin typeface="Verdana"/>
                <a:cs typeface="Verdana"/>
              </a:rPr>
              <a:t>его</a:t>
            </a:r>
            <a:endParaRPr sz="3200" dirty="0">
              <a:latin typeface="Verdana"/>
              <a:cs typeface="Verdana"/>
            </a:endParaRPr>
          </a:p>
          <a:p>
            <a:pPr marL="803275">
              <a:lnSpc>
                <a:spcPct val="100000"/>
              </a:lnSpc>
            </a:pPr>
            <a:r>
              <a:rPr sz="3200" b="1" dirty="0">
                <a:latin typeface="Verdana"/>
                <a:cs typeface="Verdana"/>
              </a:rPr>
              <a:t>пребывания в</a:t>
            </a:r>
            <a:r>
              <a:rPr sz="3200" b="1" spc="-50" dirty="0">
                <a:latin typeface="Verdana"/>
                <a:cs typeface="Verdana"/>
              </a:rPr>
              <a:t> </a:t>
            </a:r>
            <a:r>
              <a:rPr sz="3200" b="1" spc="-5" dirty="0">
                <a:latin typeface="Verdana"/>
                <a:cs typeface="Verdana"/>
              </a:rPr>
              <a:t>специальном</a:t>
            </a:r>
            <a:endParaRPr sz="3200" dirty="0">
              <a:latin typeface="Verdana"/>
              <a:cs typeface="Verdana"/>
            </a:endParaRPr>
          </a:p>
          <a:p>
            <a:pPr marL="100965" marR="93345" algn="ctr">
              <a:lnSpc>
                <a:spcPct val="100000"/>
              </a:lnSpc>
            </a:pPr>
            <a:r>
              <a:rPr sz="3200" b="1" dirty="0" err="1">
                <a:latin typeface="Verdana"/>
                <a:cs typeface="Verdana"/>
              </a:rPr>
              <a:t>коррекционном</a:t>
            </a:r>
            <a:r>
              <a:rPr sz="3200" b="1" dirty="0">
                <a:latin typeface="Verdana"/>
                <a:cs typeface="Verdana"/>
              </a:rPr>
              <a:t> </a:t>
            </a:r>
            <a:r>
              <a:rPr lang="ru-RU" sz="3200" b="1" spc="-5" dirty="0" smtClean="0">
                <a:latin typeface="Verdana"/>
                <a:cs typeface="Verdana"/>
              </a:rPr>
              <a:t>классе</a:t>
            </a:r>
            <a:endParaRPr sz="32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3831" y="279603"/>
            <a:ext cx="8451850" cy="1061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spc="-10" dirty="0"/>
              <a:t>Индивидуальный</a:t>
            </a:r>
            <a:r>
              <a:rPr sz="3400" dirty="0"/>
              <a:t> </a:t>
            </a:r>
            <a:r>
              <a:rPr sz="3400" spc="-5" dirty="0"/>
              <a:t>образовательный</a:t>
            </a:r>
            <a:endParaRPr sz="3400"/>
          </a:p>
          <a:p>
            <a:pPr marL="3161665">
              <a:lnSpc>
                <a:spcPct val="100000"/>
              </a:lnSpc>
              <a:tabLst>
                <a:tab pos="5568315" algn="l"/>
              </a:tabLst>
            </a:pPr>
            <a:r>
              <a:rPr sz="3400" spc="-5" dirty="0"/>
              <a:t>маршрут	-</a:t>
            </a:r>
            <a:endParaRPr sz="3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5760" y="208279"/>
            <a:ext cx="685355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Индивидуальный</a:t>
            </a:r>
          </a:p>
          <a:p>
            <a:pPr algn="ctr">
              <a:lnSpc>
                <a:spcPct val="100000"/>
              </a:lnSpc>
              <a:tabLst>
                <a:tab pos="4627245" algn="l"/>
              </a:tabLst>
            </a:pPr>
            <a:r>
              <a:rPr dirty="0"/>
              <a:t>образовательный	марш</a:t>
            </a:r>
            <a:r>
              <a:rPr spc="-10" dirty="0"/>
              <a:t>р</a:t>
            </a:r>
            <a:r>
              <a:rPr dirty="0"/>
              <a:t>ут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742" y="1492595"/>
            <a:ext cx="8659495" cy="45910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4004"/>
              </a:lnSpc>
              <a:spcBef>
                <a:spcPts val="125"/>
              </a:spcBef>
            </a:pPr>
            <a:r>
              <a:rPr sz="3350" b="1" i="1" spc="-90" dirty="0">
                <a:latin typeface="Tahoma"/>
                <a:cs typeface="Tahoma"/>
              </a:rPr>
              <a:t>включает:</a:t>
            </a:r>
            <a:endParaRPr sz="3350">
              <a:latin typeface="Tahoma"/>
              <a:cs typeface="Tahoma"/>
            </a:endParaRPr>
          </a:p>
          <a:p>
            <a:pPr marL="355600" marR="1710689" indent="-342900">
              <a:lnSpc>
                <a:spcPts val="3840"/>
              </a:lnSpc>
              <a:spcBef>
                <a:spcPts val="114"/>
              </a:spcBef>
              <a:buFont typeface="Wingdings"/>
              <a:buChar char=""/>
              <a:tabLst>
                <a:tab pos="355600" algn="l"/>
              </a:tabLst>
            </a:pPr>
            <a:r>
              <a:rPr sz="3200" b="1" dirty="0">
                <a:latin typeface="Tahoma"/>
                <a:cs typeface="Tahoma"/>
              </a:rPr>
              <a:t>содержательный </a:t>
            </a:r>
            <a:r>
              <a:rPr sz="3200" b="1" spc="-5" dirty="0">
                <a:latin typeface="Tahoma"/>
                <a:cs typeface="Tahoma"/>
              </a:rPr>
              <a:t>компонент  (вариативные </a:t>
            </a:r>
            <a:r>
              <a:rPr sz="3200" b="1" dirty="0">
                <a:latin typeface="Tahoma"/>
                <a:cs typeface="Tahoma"/>
              </a:rPr>
              <a:t>учебные</a:t>
            </a:r>
            <a:r>
              <a:rPr sz="3200" b="1" spc="-110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планы,</a:t>
            </a:r>
            <a:endParaRPr sz="3200">
              <a:latin typeface="Tahoma"/>
              <a:cs typeface="Tahoma"/>
            </a:endParaRPr>
          </a:p>
          <a:p>
            <a:pPr marL="1798955">
              <a:lnSpc>
                <a:spcPts val="3715"/>
              </a:lnSpc>
            </a:pPr>
            <a:r>
              <a:rPr sz="3200" b="1" spc="-5" dirty="0">
                <a:latin typeface="Tahoma"/>
                <a:cs typeface="Tahoma"/>
              </a:rPr>
              <a:t>образовательные</a:t>
            </a:r>
            <a:r>
              <a:rPr sz="3200" b="1" spc="-45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программы,</a:t>
            </a:r>
            <a:endParaRPr sz="3200">
              <a:latin typeface="Tahoma"/>
              <a:cs typeface="Tahoma"/>
            </a:endParaRPr>
          </a:p>
          <a:p>
            <a:pPr marL="4060825">
              <a:lnSpc>
                <a:spcPct val="100000"/>
              </a:lnSpc>
            </a:pPr>
            <a:r>
              <a:rPr sz="3200" b="1" dirty="0">
                <a:latin typeface="Tahoma"/>
                <a:cs typeface="Tahoma"/>
              </a:rPr>
              <a:t>определяющие</a:t>
            </a:r>
            <a:r>
              <a:rPr sz="3200" b="1" spc="-95" dirty="0">
                <a:latin typeface="Tahoma"/>
                <a:cs typeface="Tahoma"/>
              </a:rPr>
              <a:t> </a:t>
            </a:r>
            <a:r>
              <a:rPr sz="3200" b="1" spc="-5" dirty="0">
                <a:latin typeface="Tahoma"/>
                <a:cs typeface="Tahoma"/>
              </a:rPr>
              <a:t>ИОМ)</a:t>
            </a:r>
            <a:endParaRPr sz="3200">
              <a:latin typeface="Tahoma"/>
              <a:cs typeface="Tahoma"/>
            </a:endParaRPr>
          </a:p>
          <a:p>
            <a:pPr marL="355600" marR="2092960" indent="-355600">
              <a:lnSpc>
                <a:spcPct val="100000"/>
              </a:lnSpc>
              <a:spcBef>
                <a:spcPts val="1200"/>
              </a:spcBef>
              <a:buFont typeface="Wingdings"/>
              <a:buChar char=""/>
              <a:tabLst>
                <a:tab pos="355600" algn="l"/>
              </a:tabLst>
            </a:pPr>
            <a:r>
              <a:rPr sz="3200" b="1" dirty="0">
                <a:latin typeface="Tahoma"/>
                <a:cs typeface="Tahoma"/>
              </a:rPr>
              <a:t>технологию </a:t>
            </a:r>
            <a:r>
              <a:rPr sz="3200" b="1" spc="-5" dirty="0">
                <a:latin typeface="Tahoma"/>
                <a:cs typeface="Tahoma"/>
              </a:rPr>
              <a:t>организации  образовательного</a:t>
            </a:r>
            <a:r>
              <a:rPr sz="3200" b="1" spc="-45" dirty="0">
                <a:latin typeface="Tahoma"/>
                <a:cs typeface="Tahoma"/>
              </a:rPr>
              <a:t> </a:t>
            </a:r>
            <a:r>
              <a:rPr sz="3200" b="1" spc="-5" dirty="0">
                <a:latin typeface="Tahoma"/>
                <a:cs typeface="Tahoma"/>
              </a:rPr>
              <a:t>процесса</a:t>
            </a:r>
            <a:endParaRPr sz="3200">
              <a:latin typeface="Tahoma"/>
              <a:cs typeface="Tahoma"/>
            </a:endParaRPr>
          </a:p>
          <a:p>
            <a:pPr marR="102870" algn="r">
              <a:lnSpc>
                <a:spcPct val="100000"/>
              </a:lnSpc>
            </a:pPr>
            <a:r>
              <a:rPr sz="3200" b="1" spc="-5" dirty="0">
                <a:latin typeface="Tahoma"/>
                <a:cs typeface="Tahoma"/>
              </a:rPr>
              <a:t>(разработанный способ</a:t>
            </a:r>
            <a:r>
              <a:rPr sz="3200" b="1" spc="-95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реализации</a:t>
            </a:r>
            <a:endParaRPr sz="3200">
              <a:latin typeface="Tahoma"/>
              <a:cs typeface="Tahoma"/>
            </a:endParaRPr>
          </a:p>
          <a:p>
            <a:pPr marR="78105" algn="r">
              <a:lnSpc>
                <a:spcPct val="100000"/>
              </a:lnSpc>
              <a:spcBef>
                <a:spcPts val="5"/>
              </a:spcBef>
            </a:pPr>
            <a:r>
              <a:rPr sz="3200" b="1" spc="-5" dirty="0">
                <a:latin typeface="Tahoma"/>
                <a:cs typeface="Tahoma"/>
              </a:rPr>
              <a:t>ИОМ)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9590" y="279603"/>
            <a:ext cx="85940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Причины вывода </a:t>
            </a:r>
            <a:r>
              <a:rPr dirty="0"/>
              <a:t>ребенка на</a:t>
            </a:r>
            <a:r>
              <a:rPr spc="-75" dirty="0"/>
              <a:t> </a:t>
            </a:r>
            <a:r>
              <a:rPr spc="-5" dirty="0"/>
              <a:t>ИОМ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742" y="1588973"/>
            <a:ext cx="8441690" cy="5191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3679" indent="-233679">
              <a:lnSpc>
                <a:spcPct val="100000"/>
              </a:lnSpc>
              <a:spcBef>
                <a:spcPts val="100"/>
              </a:spcBef>
              <a:buChar char="-"/>
              <a:tabLst>
                <a:tab pos="233679" algn="l"/>
              </a:tabLst>
            </a:pPr>
            <a:r>
              <a:rPr sz="2400" b="1" spc="-5" dirty="0">
                <a:latin typeface="Tahoma"/>
                <a:cs typeface="Tahoma"/>
              </a:rPr>
              <a:t>степень умственной отсталости, не</a:t>
            </a:r>
            <a:r>
              <a:rPr sz="2400" b="1" spc="3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позволяющая</a:t>
            </a:r>
            <a:endParaRPr sz="2400" dirty="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</a:pPr>
            <a:r>
              <a:rPr sz="2400" b="1" dirty="0">
                <a:latin typeface="Tahoma"/>
                <a:cs typeface="Tahoma"/>
              </a:rPr>
              <a:t>вывести ребенка </a:t>
            </a:r>
            <a:r>
              <a:rPr sz="2400" b="1" spc="-5" dirty="0">
                <a:latin typeface="Tahoma"/>
                <a:cs typeface="Tahoma"/>
              </a:rPr>
              <a:t>на </a:t>
            </a:r>
            <a:r>
              <a:rPr sz="2400" b="1" dirty="0">
                <a:latin typeface="Tahoma"/>
                <a:cs typeface="Tahoma"/>
              </a:rPr>
              <a:t>форму </a:t>
            </a:r>
            <a:r>
              <a:rPr sz="2400" b="1" spc="-5" dirty="0">
                <a:latin typeface="Tahoma"/>
                <a:cs typeface="Tahoma"/>
              </a:rPr>
              <a:t>обучения на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дому</a:t>
            </a:r>
            <a:endParaRPr sz="2400" dirty="0">
              <a:latin typeface="Tahoma"/>
              <a:cs typeface="Tahoma"/>
            </a:endParaRPr>
          </a:p>
          <a:p>
            <a:pPr marL="321945" marR="695325" indent="-321945">
              <a:lnSpc>
                <a:spcPct val="100000"/>
              </a:lnSpc>
              <a:spcBef>
                <a:spcPts val="1440"/>
              </a:spcBef>
              <a:buChar char="-"/>
              <a:tabLst>
                <a:tab pos="321945" algn="l"/>
                <a:tab pos="322580" algn="l"/>
              </a:tabLst>
            </a:pPr>
            <a:r>
              <a:rPr sz="2400" b="1" dirty="0">
                <a:latin typeface="Tahoma"/>
                <a:cs typeface="Tahoma"/>
              </a:rPr>
              <a:t>учащиеся </a:t>
            </a:r>
            <a:r>
              <a:rPr sz="2400" b="1" spc="-5" dirty="0" err="1">
                <a:latin typeface="Tahoma"/>
                <a:cs typeface="Tahoma"/>
              </a:rPr>
              <a:t>со</a:t>
            </a:r>
            <a:r>
              <a:rPr sz="2400" b="1" spc="-5" dirty="0">
                <a:latin typeface="Tahoma"/>
                <a:cs typeface="Tahoma"/>
              </a:rPr>
              <a:t> </a:t>
            </a:r>
            <a:r>
              <a:rPr sz="2400" b="1" spc="-10" dirty="0" smtClean="0">
                <a:latin typeface="Tahoma"/>
                <a:cs typeface="Tahoma"/>
              </a:rPr>
              <a:t>ССД</a:t>
            </a:r>
            <a:r>
              <a:rPr lang="ru-RU" sz="2400" b="1" spc="-10" dirty="0" smtClean="0">
                <a:latin typeface="Tahoma"/>
                <a:cs typeface="Tahoma"/>
              </a:rPr>
              <a:t> </a:t>
            </a:r>
            <a:r>
              <a:rPr lang="ru-RU" b="1" spc="-10" dirty="0" smtClean="0">
                <a:latin typeface="Tahoma"/>
                <a:cs typeface="Tahoma"/>
              </a:rPr>
              <a:t>(сложной структурой дефекта)</a:t>
            </a:r>
            <a:r>
              <a:rPr sz="2400" b="1" spc="-10" dirty="0" smtClean="0">
                <a:latin typeface="Tahoma"/>
                <a:cs typeface="Tahoma"/>
              </a:rPr>
              <a:t>, </a:t>
            </a:r>
            <a:r>
              <a:rPr sz="2400" b="1" spc="-5" dirty="0">
                <a:latin typeface="Tahoma"/>
                <a:cs typeface="Tahoma"/>
              </a:rPr>
              <a:t>которые не могут </a:t>
            </a:r>
            <a:r>
              <a:rPr sz="2400" b="1" dirty="0">
                <a:latin typeface="Tahoma"/>
                <a:cs typeface="Tahoma"/>
              </a:rPr>
              <a:t>усваивать  </a:t>
            </a:r>
            <a:r>
              <a:rPr sz="2400" b="1" spc="-5" dirty="0">
                <a:latin typeface="Tahoma"/>
                <a:cs typeface="Tahoma"/>
              </a:rPr>
              <a:t>знания при </a:t>
            </a:r>
            <a:r>
              <a:rPr sz="2400" b="1" dirty="0">
                <a:latin typeface="Tahoma"/>
                <a:cs typeface="Tahoma"/>
              </a:rPr>
              <a:t>фронтальной </a:t>
            </a:r>
            <a:r>
              <a:rPr sz="2400" b="1" spc="-5" dirty="0">
                <a:latin typeface="Tahoma"/>
                <a:cs typeface="Tahoma"/>
              </a:rPr>
              <a:t>работе по классно-  урочной системе</a:t>
            </a:r>
            <a:r>
              <a:rPr sz="2400" b="1" spc="1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обучения:</a:t>
            </a:r>
            <a:endParaRPr sz="24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345"/>
              </a:spcBef>
            </a:pPr>
            <a:r>
              <a:rPr sz="2500" i="1" spc="-75" dirty="0">
                <a:latin typeface="Tahoma"/>
                <a:cs typeface="Tahoma"/>
              </a:rPr>
              <a:t># </a:t>
            </a:r>
            <a:r>
              <a:rPr sz="2500" i="1" spc="-55" dirty="0">
                <a:latin typeface="Tahoma"/>
                <a:cs typeface="Tahoma"/>
              </a:rPr>
              <a:t>в </a:t>
            </a:r>
            <a:r>
              <a:rPr sz="2500" i="1" spc="-60" dirty="0">
                <a:latin typeface="Tahoma"/>
                <a:cs typeface="Tahoma"/>
              </a:rPr>
              <a:t>силу психофизических</a:t>
            </a:r>
            <a:r>
              <a:rPr sz="2500" i="1" spc="35" dirty="0">
                <a:latin typeface="Tahoma"/>
                <a:cs typeface="Tahoma"/>
              </a:rPr>
              <a:t> </a:t>
            </a:r>
            <a:r>
              <a:rPr sz="2500" i="1" spc="-55" dirty="0">
                <a:latin typeface="Tahoma"/>
                <a:cs typeface="Tahoma"/>
              </a:rPr>
              <a:t>особенностей</a:t>
            </a:r>
            <a:endParaRPr sz="25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2500" i="1" spc="-75" dirty="0">
                <a:latin typeface="Tahoma"/>
                <a:cs typeface="Tahoma"/>
              </a:rPr>
              <a:t># </a:t>
            </a:r>
            <a:r>
              <a:rPr sz="2500" i="1" spc="-55" dirty="0">
                <a:latin typeface="Tahoma"/>
                <a:cs typeface="Tahoma"/>
              </a:rPr>
              <a:t>со </a:t>
            </a:r>
            <a:r>
              <a:rPr sz="2500" i="1" spc="-60" dirty="0">
                <a:latin typeface="Tahoma"/>
                <a:cs typeface="Tahoma"/>
              </a:rPr>
              <a:t>стойкими </a:t>
            </a:r>
            <a:r>
              <a:rPr sz="2500" i="1" spc="-55" dirty="0">
                <a:latin typeface="Tahoma"/>
                <a:cs typeface="Tahoma"/>
              </a:rPr>
              <a:t>нарушениями эмоционально-волевой</a:t>
            </a:r>
            <a:r>
              <a:rPr sz="2500" i="1" spc="10" dirty="0">
                <a:latin typeface="Tahoma"/>
                <a:cs typeface="Tahoma"/>
              </a:rPr>
              <a:t> </a:t>
            </a:r>
            <a:r>
              <a:rPr sz="2500" i="1" spc="-65" dirty="0">
                <a:latin typeface="Tahoma"/>
                <a:cs typeface="Tahoma"/>
              </a:rPr>
              <a:t>сферы</a:t>
            </a:r>
            <a:endParaRPr sz="2500" dirty="0">
              <a:latin typeface="Tahoma"/>
              <a:cs typeface="Tahoma"/>
            </a:endParaRPr>
          </a:p>
          <a:p>
            <a:pPr marL="355600" marR="899160" indent="-342900">
              <a:lnSpc>
                <a:spcPts val="2880"/>
              </a:lnSpc>
              <a:spcBef>
                <a:spcPts val="1515"/>
              </a:spcBef>
              <a:tabLst>
                <a:tab pos="3703320" algn="l"/>
              </a:tabLst>
            </a:pPr>
            <a:r>
              <a:rPr sz="2500" i="1" spc="-75" dirty="0">
                <a:latin typeface="Tahoma"/>
                <a:cs typeface="Tahoma"/>
              </a:rPr>
              <a:t>#</a:t>
            </a:r>
            <a:r>
              <a:rPr sz="2500" i="1" spc="-30" dirty="0">
                <a:latin typeface="Tahoma"/>
                <a:cs typeface="Tahoma"/>
              </a:rPr>
              <a:t> </a:t>
            </a:r>
            <a:r>
              <a:rPr sz="2500" i="1" spc="-45" dirty="0">
                <a:latin typeface="Tahoma"/>
                <a:cs typeface="Tahoma"/>
              </a:rPr>
              <a:t>требуется</a:t>
            </a:r>
            <a:r>
              <a:rPr sz="2500" i="1" spc="5" dirty="0">
                <a:latin typeface="Tahoma"/>
                <a:cs typeface="Tahoma"/>
              </a:rPr>
              <a:t> </a:t>
            </a:r>
            <a:r>
              <a:rPr sz="2500" i="1" spc="-60" dirty="0">
                <a:latin typeface="Tahoma"/>
                <a:cs typeface="Tahoma"/>
              </a:rPr>
              <a:t>длительный	период адаптации </a:t>
            </a:r>
            <a:r>
              <a:rPr sz="2500" i="1" spc="-50" dirty="0">
                <a:latin typeface="Tahoma"/>
                <a:cs typeface="Tahoma"/>
              </a:rPr>
              <a:t>к </a:t>
            </a:r>
            <a:r>
              <a:rPr sz="2500" i="1" spc="-60" dirty="0">
                <a:latin typeface="Tahoma"/>
                <a:cs typeface="Tahoma"/>
              </a:rPr>
              <a:t>новым  </a:t>
            </a:r>
            <a:r>
              <a:rPr sz="2500" i="1" spc="-50" dirty="0">
                <a:latin typeface="Tahoma"/>
                <a:cs typeface="Tahoma"/>
              </a:rPr>
              <a:t>условиям</a:t>
            </a:r>
            <a:endParaRPr sz="2500" dirty="0">
              <a:latin typeface="Tahoma"/>
              <a:cs typeface="Tahoma"/>
            </a:endParaRPr>
          </a:p>
          <a:p>
            <a:pPr marL="355600" marR="28575" indent="-342900">
              <a:lnSpc>
                <a:spcPts val="2880"/>
              </a:lnSpc>
            </a:pPr>
            <a:r>
              <a:rPr sz="2500" i="1" spc="-75" dirty="0">
                <a:latin typeface="Tahoma"/>
                <a:cs typeface="Tahoma"/>
              </a:rPr>
              <a:t># </a:t>
            </a:r>
            <a:r>
              <a:rPr sz="2500" i="1" spc="-55" dirty="0">
                <a:latin typeface="Tahoma"/>
                <a:cs typeface="Tahoma"/>
              </a:rPr>
              <a:t>после </a:t>
            </a:r>
            <a:r>
              <a:rPr sz="2500" i="1" spc="-60" dirty="0">
                <a:latin typeface="Tahoma"/>
                <a:cs typeface="Tahoma"/>
              </a:rPr>
              <a:t>длительного </a:t>
            </a:r>
            <a:r>
              <a:rPr sz="2500" i="1" spc="-45" dirty="0">
                <a:latin typeface="Tahoma"/>
                <a:cs typeface="Tahoma"/>
              </a:rPr>
              <a:t>отсутствия </a:t>
            </a:r>
            <a:r>
              <a:rPr sz="2500" i="1" spc="-60" dirty="0">
                <a:latin typeface="Tahoma"/>
                <a:cs typeface="Tahoma"/>
              </a:rPr>
              <a:t>по болезни или по другим  причинам</a:t>
            </a:r>
            <a:endParaRPr sz="2500" dirty="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1218" y="1879473"/>
            <a:ext cx="8536305" cy="3876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6540" indent="-243840">
              <a:lnSpc>
                <a:spcPct val="100000"/>
              </a:lnSpc>
              <a:spcBef>
                <a:spcPts val="95"/>
              </a:spcBef>
              <a:buChar char="-"/>
              <a:tabLst>
                <a:tab pos="307340" algn="l"/>
              </a:tabLst>
            </a:pPr>
            <a:r>
              <a:rPr sz="2800" b="1" spc="-5" dirty="0">
                <a:latin typeface="Verdana"/>
                <a:cs typeface="Verdana"/>
              </a:rPr>
              <a:t>по рекомендации</a:t>
            </a:r>
            <a:r>
              <a:rPr sz="2800" b="1" spc="25" dirty="0">
                <a:latin typeface="Verdana"/>
                <a:cs typeface="Verdana"/>
              </a:rPr>
              <a:t> </a:t>
            </a:r>
            <a:r>
              <a:rPr sz="2800" b="1" spc="-10" dirty="0">
                <a:latin typeface="Verdana"/>
                <a:cs typeface="Verdana"/>
              </a:rPr>
              <a:t>ПМПК</a:t>
            </a:r>
            <a:endParaRPr sz="2800">
              <a:latin typeface="Verdana"/>
              <a:cs typeface="Verdana"/>
            </a:endParaRPr>
          </a:p>
          <a:p>
            <a:pPr marL="256540" marR="271145" indent="-243840">
              <a:lnSpc>
                <a:spcPct val="100000"/>
              </a:lnSpc>
              <a:spcBef>
                <a:spcPts val="85"/>
              </a:spcBef>
              <a:buChar char="-"/>
              <a:tabLst>
                <a:tab pos="307340" algn="l"/>
              </a:tabLst>
            </a:pPr>
            <a:r>
              <a:rPr sz="2800" b="1" spc="-5" dirty="0">
                <a:latin typeface="Verdana"/>
                <a:cs typeface="Verdana"/>
              </a:rPr>
              <a:t>по заявке классного </a:t>
            </a:r>
            <a:r>
              <a:rPr sz="2800" b="1" spc="-10" dirty="0">
                <a:latin typeface="Verdana"/>
                <a:cs typeface="Verdana"/>
              </a:rPr>
              <a:t>руководителя  и/или специалиста </a:t>
            </a:r>
            <a:r>
              <a:rPr sz="2800" spc="-5" dirty="0">
                <a:latin typeface="Verdana"/>
                <a:cs typeface="Verdana"/>
              </a:rPr>
              <a:t>– в журнале</a:t>
            </a:r>
            <a:r>
              <a:rPr sz="2800" spc="114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записей</a:t>
            </a:r>
            <a:endParaRPr sz="2800">
              <a:latin typeface="Verdana"/>
              <a:cs typeface="Verdana"/>
            </a:endParaRPr>
          </a:p>
          <a:p>
            <a:pPr marL="4779010">
              <a:lnSpc>
                <a:spcPct val="100000"/>
              </a:lnSpc>
            </a:pPr>
            <a:r>
              <a:rPr sz="2800" spc="-5" dirty="0">
                <a:latin typeface="Verdana"/>
                <a:cs typeface="Verdana"/>
              </a:rPr>
              <a:t>учащихся на</a:t>
            </a:r>
            <a:r>
              <a:rPr sz="2800" spc="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ПМПк</a:t>
            </a:r>
            <a:endParaRPr sz="2800">
              <a:latin typeface="Verdana"/>
              <a:cs typeface="Verdana"/>
            </a:endParaRPr>
          </a:p>
          <a:p>
            <a:pPr marL="256540" marR="1376045" indent="-243840">
              <a:lnSpc>
                <a:spcPct val="100000"/>
              </a:lnSpc>
              <a:buChar char="-"/>
              <a:tabLst>
                <a:tab pos="307340" algn="l"/>
              </a:tabLst>
            </a:pPr>
            <a:r>
              <a:rPr sz="2800" b="1" spc="-5" dirty="0">
                <a:latin typeface="Verdana"/>
                <a:cs typeface="Verdana"/>
              </a:rPr>
              <a:t>по решению </a:t>
            </a:r>
            <a:r>
              <a:rPr sz="2800" b="1" spc="-10" dirty="0">
                <a:latin typeface="Verdana"/>
                <a:cs typeface="Verdana"/>
              </a:rPr>
              <a:t>ПМПк школы  (представления специалистов</a:t>
            </a:r>
            <a:r>
              <a:rPr sz="2800" b="1" spc="90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на</a:t>
            </a:r>
            <a:endParaRPr sz="2800">
              <a:latin typeface="Verdana"/>
              <a:cs typeface="Verdana"/>
            </a:endParaRPr>
          </a:p>
          <a:p>
            <a:pPr marL="12700" marR="629285">
              <a:lnSpc>
                <a:spcPct val="100000"/>
              </a:lnSpc>
              <a:spcBef>
                <a:spcPts val="5"/>
              </a:spcBef>
            </a:pPr>
            <a:r>
              <a:rPr sz="2800" b="1" spc="-5" dirty="0">
                <a:latin typeface="Verdana"/>
                <a:cs typeface="Verdana"/>
              </a:rPr>
              <a:t>учащегося, характеристика, протокол  консилиума) </a:t>
            </a:r>
            <a:r>
              <a:rPr sz="2800" spc="-5" dirty="0">
                <a:latin typeface="Verdana"/>
                <a:cs typeface="Verdana"/>
              </a:rPr>
              <a:t>– в журнале</a:t>
            </a:r>
            <a:r>
              <a:rPr sz="2800" spc="4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регистрации</a:t>
            </a:r>
            <a:endParaRPr sz="2800">
              <a:latin typeface="Verdana"/>
              <a:cs typeface="Verdana"/>
            </a:endParaRPr>
          </a:p>
          <a:p>
            <a:pPr marL="3147695">
              <a:lnSpc>
                <a:spcPct val="100000"/>
              </a:lnSpc>
            </a:pPr>
            <a:r>
              <a:rPr sz="2800" spc="-10" dirty="0">
                <a:latin typeface="Verdana"/>
                <a:cs typeface="Verdana"/>
              </a:rPr>
              <a:t>заключений </a:t>
            </a:r>
            <a:r>
              <a:rPr sz="2800" spc="-5" dirty="0">
                <a:latin typeface="Verdana"/>
                <a:cs typeface="Verdana"/>
              </a:rPr>
              <a:t>и</a:t>
            </a:r>
            <a:r>
              <a:rPr sz="2800" spc="1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рекомендаций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6743" y="209550"/>
            <a:ext cx="85705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355E00"/>
                </a:solidFill>
              </a:rPr>
              <a:t>Алгоритм перевода учащегося на</a:t>
            </a:r>
            <a:r>
              <a:rPr sz="3200" spc="-105" dirty="0">
                <a:solidFill>
                  <a:srgbClr val="355E00"/>
                </a:solidFill>
              </a:rPr>
              <a:t> </a:t>
            </a:r>
            <a:r>
              <a:rPr sz="3200" spc="-5" dirty="0">
                <a:solidFill>
                  <a:srgbClr val="355E00"/>
                </a:solidFill>
              </a:rPr>
              <a:t>ИОМ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065" y="720978"/>
            <a:ext cx="77819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48630" algn="l"/>
                <a:tab pos="6504940" algn="l"/>
              </a:tabLst>
            </a:pPr>
            <a:r>
              <a:rPr spc="-5" dirty="0"/>
              <a:t>Направл</a:t>
            </a:r>
            <a:r>
              <a:rPr spc="5" dirty="0"/>
              <a:t>е</a:t>
            </a:r>
            <a:r>
              <a:rPr dirty="0"/>
              <a:t>ния</a:t>
            </a:r>
            <a:r>
              <a:rPr spc="-15" dirty="0"/>
              <a:t> </a:t>
            </a:r>
            <a:r>
              <a:rPr dirty="0"/>
              <a:t>работы	</a:t>
            </a:r>
            <a:r>
              <a:rPr spc="-5" dirty="0"/>
              <a:t>п</a:t>
            </a:r>
            <a:r>
              <a:rPr dirty="0"/>
              <a:t>о	</a:t>
            </a:r>
            <a:r>
              <a:rPr spc="-5" dirty="0"/>
              <a:t>ИОМ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4064" y="1814829"/>
            <a:ext cx="8365135" cy="3318344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355600" marR="416559" indent="-342900" algn="just">
              <a:lnSpc>
                <a:spcPts val="2690"/>
              </a:lnSpc>
              <a:spcBef>
                <a:spcPts val="740"/>
              </a:spcBef>
              <a:buFont typeface="Wingdings"/>
              <a:buChar char=""/>
              <a:tabLst>
                <a:tab pos="355600" algn="l"/>
              </a:tabLst>
            </a:pPr>
            <a:r>
              <a:rPr sz="2800" b="1" spc="-10" dirty="0">
                <a:latin typeface="Georgia"/>
                <a:cs typeface="Georgia"/>
              </a:rPr>
              <a:t>Социальное </a:t>
            </a:r>
            <a:r>
              <a:rPr sz="2800" b="1" spc="-5" dirty="0">
                <a:latin typeface="Georgia"/>
                <a:cs typeface="Georgia"/>
              </a:rPr>
              <a:t>развитие </a:t>
            </a:r>
            <a:r>
              <a:rPr sz="2800" b="1" spc="-10" dirty="0">
                <a:latin typeface="Georgia"/>
                <a:cs typeface="Georgia"/>
              </a:rPr>
              <a:t>(формирование  </a:t>
            </a:r>
            <a:r>
              <a:rPr sz="2800" b="1" spc="-5" dirty="0">
                <a:latin typeface="Georgia"/>
                <a:cs typeface="Georgia"/>
              </a:rPr>
              <a:t>роли ученика,</a:t>
            </a:r>
            <a:r>
              <a:rPr sz="2800" b="1" spc="15" dirty="0">
                <a:latin typeface="Georgia"/>
                <a:cs typeface="Georgia"/>
              </a:rPr>
              <a:t> </a:t>
            </a:r>
            <a:r>
              <a:rPr sz="2800" b="1" spc="-10" dirty="0">
                <a:latin typeface="Georgia"/>
                <a:cs typeface="Georgia"/>
              </a:rPr>
              <a:t>освоение</a:t>
            </a:r>
            <a:endParaRPr sz="2800" dirty="0">
              <a:latin typeface="Georgia"/>
              <a:cs typeface="Georgia"/>
            </a:endParaRPr>
          </a:p>
          <a:p>
            <a:pPr marL="355600" algn="just">
              <a:lnSpc>
                <a:spcPts val="2710"/>
              </a:lnSpc>
              <a:spcBef>
                <a:spcPts val="5"/>
              </a:spcBef>
            </a:pPr>
            <a:r>
              <a:rPr sz="2800" b="1" spc="-5" dirty="0">
                <a:latin typeface="Georgia"/>
                <a:cs typeface="Georgia"/>
              </a:rPr>
              <a:t>образовательного </a:t>
            </a:r>
            <a:r>
              <a:rPr sz="2800" b="1" spc="-10" dirty="0">
                <a:latin typeface="Georgia"/>
                <a:cs typeface="Georgia"/>
              </a:rPr>
              <a:t>пространства</a:t>
            </a:r>
            <a:r>
              <a:rPr sz="2800" b="1" spc="5" dirty="0">
                <a:latin typeface="Georgia"/>
                <a:cs typeface="Georgia"/>
              </a:rPr>
              <a:t> </a:t>
            </a:r>
            <a:r>
              <a:rPr sz="2800" b="1" spc="-5" dirty="0">
                <a:latin typeface="Georgia"/>
                <a:cs typeface="Georgia"/>
              </a:rPr>
              <a:t>…)</a:t>
            </a:r>
            <a:endParaRPr sz="2800" dirty="0">
              <a:latin typeface="Georgia"/>
              <a:cs typeface="Georgia"/>
            </a:endParaRPr>
          </a:p>
          <a:p>
            <a:pPr algn="just">
              <a:lnSpc>
                <a:spcPct val="100000"/>
              </a:lnSpc>
              <a:spcBef>
                <a:spcPts val="5"/>
              </a:spcBef>
            </a:pPr>
            <a:endParaRPr sz="330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2690"/>
              </a:lnSpc>
              <a:buFont typeface="Wingdings"/>
              <a:buChar char=""/>
              <a:tabLst>
                <a:tab pos="355600" algn="l"/>
              </a:tabLst>
            </a:pPr>
            <a:r>
              <a:rPr sz="2800" b="1" spc="-5" dirty="0">
                <a:latin typeface="Georgia"/>
                <a:cs typeface="Georgia"/>
              </a:rPr>
              <a:t>Усвоение </a:t>
            </a:r>
            <a:r>
              <a:rPr sz="2800" b="1" spc="-10" dirty="0">
                <a:latin typeface="Georgia"/>
                <a:cs typeface="Georgia"/>
              </a:rPr>
              <a:t>минимума </a:t>
            </a:r>
            <a:r>
              <a:rPr sz="2800" b="1" spc="-5" dirty="0">
                <a:latin typeface="Georgia"/>
                <a:cs typeface="Georgia"/>
              </a:rPr>
              <a:t>учебных знаний </a:t>
            </a:r>
            <a:r>
              <a:rPr sz="2800" b="1" spc="-10" dirty="0">
                <a:latin typeface="Georgia"/>
                <a:cs typeface="Georgia"/>
              </a:rPr>
              <a:t>по  </a:t>
            </a:r>
            <a:r>
              <a:rPr sz="2800" b="1" spc="-5" dirty="0">
                <a:latin typeface="Georgia"/>
                <a:cs typeface="Georgia"/>
              </a:rPr>
              <a:t>программе </a:t>
            </a:r>
            <a:r>
              <a:rPr sz="2800" b="1" spc="-10" dirty="0">
                <a:latin typeface="Georgia"/>
                <a:cs typeface="Georgia"/>
              </a:rPr>
              <a:t>своего</a:t>
            </a:r>
            <a:r>
              <a:rPr sz="2800" b="1" spc="10" dirty="0">
                <a:latin typeface="Georgia"/>
                <a:cs typeface="Georgia"/>
              </a:rPr>
              <a:t> </a:t>
            </a:r>
            <a:r>
              <a:rPr sz="2800" b="1" spc="-10" dirty="0">
                <a:latin typeface="Georgia"/>
                <a:cs typeface="Georgia"/>
              </a:rPr>
              <a:t>класса</a:t>
            </a:r>
            <a:endParaRPr sz="2800" dirty="0">
              <a:latin typeface="Georgia"/>
              <a:cs typeface="Georgia"/>
            </a:endParaRPr>
          </a:p>
          <a:p>
            <a:pPr marL="355600" marR="2337435" indent="-342900" algn="just">
              <a:lnSpc>
                <a:spcPct val="80000"/>
              </a:lnSpc>
              <a:spcBef>
                <a:spcPts val="2290"/>
              </a:spcBef>
              <a:buFont typeface="Wingdings"/>
              <a:buChar char=""/>
              <a:tabLst>
                <a:tab pos="355600" algn="l"/>
              </a:tabLst>
            </a:pPr>
            <a:r>
              <a:rPr sz="2800" b="1" spc="-10" dirty="0">
                <a:latin typeface="Georgia"/>
                <a:cs typeface="Georgia"/>
              </a:rPr>
              <a:t>Коррекция недостатков </a:t>
            </a:r>
            <a:r>
              <a:rPr sz="2800" b="1" spc="-5" dirty="0">
                <a:latin typeface="Georgia"/>
                <a:cs typeface="Georgia"/>
              </a:rPr>
              <a:t>в  </a:t>
            </a:r>
            <a:r>
              <a:rPr sz="2800" b="1" spc="-10" dirty="0">
                <a:latin typeface="Georgia"/>
                <a:cs typeface="Georgia"/>
              </a:rPr>
              <a:t>психофизическом</a:t>
            </a:r>
            <a:r>
              <a:rPr sz="2800" b="1" spc="5" dirty="0">
                <a:latin typeface="Georgia"/>
                <a:cs typeface="Georgia"/>
              </a:rPr>
              <a:t> </a:t>
            </a:r>
            <a:r>
              <a:rPr sz="2800" b="1" spc="-5" dirty="0">
                <a:latin typeface="Georgia"/>
                <a:cs typeface="Georgia"/>
              </a:rPr>
              <a:t>развитии</a:t>
            </a:r>
            <a:endParaRPr sz="2800" dirty="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267" y="352806"/>
            <a:ext cx="7797800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814195" algn="l"/>
                <a:tab pos="2034539" algn="l"/>
                <a:tab pos="5951220" algn="l"/>
              </a:tabLst>
            </a:pPr>
            <a:r>
              <a:rPr sz="3200" dirty="0"/>
              <a:t>Формы	организации</a:t>
            </a:r>
            <a:r>
              <a:rPr sz="3200" spc="-100" dirty="0"/>
              <a:t> </a:t>
            </a:r>
            <a:r>
              <a:rPr sz="3200" dirty="0"/>
              <a:t>деятельности  </a:t>
            </a:r>
            <a:r>
              <a:rPr sz="3200" spc="-5" dirty="0"/>
              <a:t>ученика	</a:t>
            </a:r>
            <a:r>
              <a:rPr sz="3200" dirty="0"/>
              <a:t>при</a:t>
            </a:r>
            <a:r>
              <a:rPr sz="3200" spc="-10" dirty="0"/>
              <a:t> </a:t>
            </a:r>
            <a:r>
              <a:rPr sz="3200" dirty="0"/>
              <a:t>обучении</a:t>
            </a:r>
            <a:r>
              <a:rPr sz="3200" spc="-15" dirty="0"/>
              <a:t> </a:t>
            </a:r>
            <a:r>
              <a:rPr sz="3200" dirty="0"/>
              <a:t>по	ИОМ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74064" y="1676400"/>
            <a:ext cx="8136535" cy="47981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AutoNum type="arabicParenR"/>
              <a:tabLst>
                <a:tab pos="355600" algn="l"/>
                <a:tab pos="1913255" algn="l"/>
                <a:tab pos="2268220" algn="l"/>
              </a:tabLst>
            </a:pPr>
            <a:r>
              <a:rPr sz="2800" spc="-10" dirty="0">
                <a:latin typeface="Georgia"/>
                <a:cs typeface="Georgia"/>
              </a:rPr>
              <a:t>Занятия	</a:t>
            </a:r>
            <a:r>
              <a:rPr sz="2800" spc="-5" dirty="0">
                <a:latin typeface="Georgia"/>
                <a:cs typeface="Georgia"/>
              </a:rPr>
              <a:t>в	</a:t>
            </a:r>
            <a:r>
              <a:rPr sz="2800" spc="-10" dirty="0">
                <a:latin typeface="Georgia"/>
                <a:cs typeface="Georgia"/>
              </a:rPr>
              <a:t>классе </a:t>
            </a:r>
            <a:r>
              <a:rPr sz="2800" spc="-5" dirty="0">
                <a:latin typeface="Georgia"/>
                <a:cs typeface="Georgia"/>
              </a:rPr>
              <a:t>(по предметам, имеющим  </a:t>
            </a:r>
            <a:r>
              <a:rPr sz="2800" spc="-10" dirty="0">
                <a:latin typeface="Georgia"/>
                <a:cs typeface="Georgia"/>
              </a:rPr>
              <a:t>практическую</a:t>
            </a:r>
            <a:r>
              <a:rPr sz="2800" spc="1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направленность)</a:t>
            </a:r>
            <a:endParaRPr sz="2800" dirty="0">
              <a:latin typeface="Georgia"/>
              <a:cs typeface="Georgia"/>
            </a:endParaRPr>
          </a:p>
          <a:p>
            <a:pPr algn="just">
              <a:lnSpc>
                <a:spcPct val="100000"/>
              </a:lnSpc>
              <a:spcBef>
                <a:spcPts val="25"/>
              </a:spcBef>
              <a:buFont typeface="Georgia"/>
              <a:buAutoNum type="arabicParenR"/>
            </a:pPr>
            <a:endParaRPr sz="2900" dirty="0">
              <a:latin typeface="Times New Roman"/>
              <a:cs typeface="Times New Roman"/>
            </a:endParaRPr>
          </a:p>
          <a:p>
            <a:pPr marL="355600" marR="377190" indent="-342900" algn="just">
              <a:lnSpc>
                <a:spcPct val="100000"/>
              </a:lnSpc>
              <a:buAutoNum type="arabicParenR"/>
              <a:tabLst>
                <a:tab pos="430530" algn="l"/>
                <a:tab pos="3519170" algn="l"/>
              </a:tabLst>
            </a:pPr>
            <a:r>
              <a:rPr sz="2800" spc="-5" dirty="0">
                <a:latin typeface="Georgia"/>
                <a:cs typeface="Georgia"/>
              </a:rPr>
              <a:t>Индивидуальные	занятия (по предметам  повышенной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сложности)</a:t>
            </a:r>
            <a:endParaRPr sz="2800" dirty="0">
              <a:latin typeface="Georgia"/>
              <a:cs typeface="Georgia"/>
            </a:endParaRPr>
          </a:p>
          <a:p>
            <a:pPr algn="just">
              <a:lnSpc>
                <a:spcPct val="100000"/>
              </a:lnSpc>
              <a:spcBef>
                <a:spcPts val="30"/>
              </a:spcBef>
              <a:buFont typeface="Georgia"/>
              <a:buAutoNum type="arabicParenR"/>
            </a:pPr>
            <a:endParaRPr sz="2900" dirty="0">
              <a:latin typeface="Times New Roman"/>
              <a:cs typeface="Times New Roman"/>
            </a:endParaRPr>
          </a:p>
          <a:p>
            <a:pPr marL="428625" indent="-415925" algn="just">
              <a:lnSpc>
                <a:spcPct val="100000"/>
              </a:lnSpc>
              <a:buAutoNum type="arabicParenR"/>
              <a:tabLst>
                <a:tab pos="429259" algn="l"/>
              </a:tabLst>
            </a:pPr>
            <a:r>
              <a:rPr sz="2800" spc="-10" dirty="0">
                <a:latin typeface="Georgia"/>
                <a:cs typeface="Georgia"/>
              </a:rPr>
              <a:t>Занятия </a:t>
            </a:r>
            <a:r>
              <a:rPr sz="2800" spc="-5" dirty="0">
                <a:latin typeface="Georgia"/>
                <a:cs typeface="Georgia"/>
              </a:rPr>
              <a:t>с психологом,</a:t>
            </a:r>
            <a:r>
              <a:rPr sz="2800" spc="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логопедом,</a:t>
            </a:r>
            <a:endParaRPr sz="2800" dirty="0">
              <a:latin typeface="Georgia"/>
              <a:cs typeface="Georgia"/>
            </a:endParaRPr>
          </a:p>
          <a:p>
            <a:pPr marL="355600" algn="just">
              <a:lnSpc>
                <a:spcPct val="100000"/>
              </a:lnSpc>
            </a:pPr>
            <a:r>
              <a:rPr sz="2800" spc="-5" dirty="0">
                <a:latin typeface="Georgia"/>
                <a:cs typeface="Georgia"/>
              </a:rPr>
              <a:t>дефектологом по </a:t>
            </a:r>
            <a:r>
              <a:rPr sz="2800" spc="-10" dirty="0">
                <a:latin typeface="Georgia"/>
                <a:cs typeface="Georgia"/>
              </a:rPr>
              <a:t>коррекции</a:t>
            </a:r>
            <a:r>
              <a:rPr sz="2800" spc="2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недостатков</a:t>
            </a:r>
            <a:endParaRPr sz="2800" dirty="0">
              <a:latin typeface="Georgia"/>
              <a:cs typeface="Georgia"/>
            </a:endParaRPr>
          </a:p>
          <a:p>
            <a:pPr algn="just">
              <a:lnSpc>
                <a:spcPct val="100000"/>
              </a:lnSpc>
              <a:spcBef>
                <a:spcPts val="2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355600" marR="300355" indent="-342900" algn="just">
              <a:lnSpc>
                <a:spcPct val="100000"/>
              </a:lnSpc>
              <a:buAutoNum type="arabicParenR" startAt="4"/>
              <a:tabLst>
                <a:tab pos="433705" algn="l"/>
              </a:tabLst>
            </a:pPr>
            <a:r>
              <a:rPr sz="2800" spc="-10" dirty="0">
                <a:latin typeface="Georgia"/>
                <a:cs typeface="Georgia"/>
              </a:rPr>
              <a:t>Внеклассная </a:t>
            </a:r>
            <a:r>
              <a:rPr sz="2800" spc="-5" dirty="0">
                <a:latin typeface="Georgia"/>
                <a:cs typeface="Georgia"/>
              </a:rPr>
              <a:t>и </a:t>
            </a:r>
            <a:r>
              <a:rPr sz="2800" spc="-10" dirty="0">
                <a:latin typeface="Georgia"/>
                <a:cs typeface="Georgia"/>
              </a:rPr>
              <a:t>внешкольная </a:t>
            </a:r>
            <a:r>
              <a:rPr sz="2800" spc="-5" dirty="0">
                <a:latin typeface="Georgia"/>
                <a:cs typeface="Georgia"/>
              </a:rPr>
              <a:t>деятельность  совместно с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родителями</a:t>
            </a:r>
            <a:endParaRPr sz="2800" dirty="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341</Words>
  <Application>Microsoft Office PowerPoint</Application>
  <PresentationFormat>Экран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Презентация PowerPoint</vt:lpstr>
      <vt:lpstr>Основная задача школы:</vt:lpstr>
      <vt:lpstr>Формы обучения в классах для умственно отсталых детей</vt:lpstr>
      <vt:lpstr>Индивидуальный образовательный маршрут -</vt:lpstr>
      <vt:lpstr>Индивидуальный образовательный маршрут</vt:lpstr>
      <vt:lpstr>Причины вывода ребенка на ИОМ</vt:lpstr>
      <vt:lpstr>Алгоритм перевода учащегося на ИОМ</vt:lpstr>
      <vt:lpstr>Направления работы по ИОМ</vt:lpstr>
      <vt:lpstr>Формы организации деятельности  ученика при обучении по ИОМ</vt:lpstr>
      <vt:lpstr>Обязанности школы</vt:lpstr>
      <vt:lpstr>Работа с родителями</vt:lpstr>
      <vt:lpstr>Взаимодействие учителей и  специалистов – решение задач</vt:lpstr>
      <vt:lpstr>Требования к структуре и  организации урока</vt:lpstr>
      <vt:lpstr>Школа обеспечивает доступное  образование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ИНДИВИДУАЛЬНОГООБРАЗОВАТЕЛЬНОГО МАРШРУТА  в школе VIII вида</dc:title>
  <dc:creator>Чекалина Ангелина Игоревна</dc:creator>
  <cp:lastModifiedBy>user</cp:lastModifiedBy>
  <cp:revision>4</cp:revision>
  <dcterms:created xsi:type="dcterms:W3CDTF">2018-11-27T08:40:25Z</dcterms:created>
  <dcterms:modified xsi:type="dcterms:W3CDTF">2021-12-21T10:30:46Z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2013-11-15T00:00:00Z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2018-11-27T00:00:00Z</vt:filetime>
  </property>
</Properties>
</file>