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84" r:id="rId1"/>
  </p:sldMasterIdLst>
  <p:sldIdLst>
    <p:sldId id="256" r:id="rId2"/>
    <p:sldId id="262" r:id="rId3"/>
    <p:sldId id="257" r:id="rId4"/>
    <p:sldId id="261" r:id="rId5"/>
    <p:sldId id="259" r:id="rId6"/>
    <p:sldId id="263" r:id="rId7"/>
    <p:sldId id="260" r:id="rId8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Средний стиль 2 —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93296810-A885-4BE3-A3E7-6D5BEEA58F35}" styleName="Средний стиль 2 —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46F890A9-2807-4EBB-B81D-B2AA78EC7F39}" styleName="Темный стиль 2 — акцент 5/акцент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BDBED569-4797-4DF1-A0F4-6AAB3CD982D8}" styleName="Светлый стиль 3 — акцент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10" d="100"/>
          <a:sy n="110" d="100"/>
        </p:scale>
        <p:origin x="594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accent1"/>
          </a:solidFill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09980" y="882376"/>
            <a:ext cx="9966960" cy="2926080"/>
          </a:xfrm>
        </p:spPr>
        <p:txBody>
          <a:bodyPr anchor="b">
            <a:normAutofit/>
          </a:bodyPr>
          <a:lstStyle>
            <a:lvl1pPr algn="ctr">
              <a:lnSpc>
                <a:spcPct val="85000"/>
              </a:lnSpc>
              <a:defRPr sz="7200" b="1" cap="all" baseline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09530" y="3869634"/>
            <a:ext cx="8767860" cy="1388165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rgbClr val="FFFFFF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B87FFD41-270E-4C83-82AD-4A7C43AC1C04}" type="datetimeFigureOut">
              <a:rPr lang="ru-RU" smtClean="0"/>
              <a:t>15.03.2021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AB651553-0622-482E-8368-211AF9A73473}" type="slidenum">
              <a:rPr lang="ru-RU" smtClean="0"/>
              <a:t>‹#›</a:t>
            </a:fld>
            <a:endParaRPr lang="ru-RU"/>
          </a:p>
        </p:txBody>
      </p:sp>
      <p:cxnSp>
        <p:nvCxnSpPr>
          <p:cNvPr id="8" name="Straight Connector 7"/>
          <p:cNvCxnSpPr/>
          <p:nvPr/>
        </p:nvCxnSpPr>
        <p:spPr>
          <a:xfrm>
            <a:off x="1978660" y="3733800"/>
            <a:ext cx="8229601" cy="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379033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7FFD41-270E-4C83-82AD-4A7C43AC1C04}" type="datetimeFigureOut">
              <a:rPr lang="ru-RU" smtClean="0"/>
              <a:t>15.03.2021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651553-0622-482E-8368-211AF9A7347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693251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762000"/>
            <a:ext cx="2324100" cy="54102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762000"/>
            <a:ext cx="7429500" cy="54102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7FFD41-270E-4C83-82AD-4A7C43AC1C04}" type="datetimeFigureOut">
              <a:rPr lang="ru-RU" smtClean="0"/>
              <a:t>15.03.2021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651553-0622-482E-8368-211AF9A7347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629536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7FFD41-270E-4C83-82AD-4A7C43AC1C04}" type="datetimeFigureOut">
              <a:rPr lang="ru-RU" smtClean="0"/>
              <a:t>15.03.2021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651553-0622-482E-8368-211AF9A7347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360443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6424" y="1173575"/>
            <a:ext cx="9966960" cy="2926080"/>
          </a:xfrm>
        </p:spPr>
        <p:txBody>
          <a:bodyPr anchor="b">
            <a:noAutofit/>
          </a:bodyPr>
          <a:lstStyle>
            <a:lvl1pPr algn="ctr">
              <a:lnSpc>
                <a:spcPct val="85000"/>
              </a:lnSpc>
              <a:defRPr sz="7200" b="0" cap="all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09928" y="4154520"/>
            <a:ext cx="8769096" cy="1363806"/>
          </a:xfrm>
        </p:spPr>
        <p:txBody>
          <a:bodyPr anchor="t">
            <a:normAutofit/>
          </a:bodyPr>
          <a:lstStyle>
            <a:lvl1pPr marL="0" indent="0" algn="ctr">
              <a:buNone/>
              <a:defRPr sz="2200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7FFD41-270E-4C83-82AD-4A7C43AC1C04}" type="datetimeFigureOut">
              <a:rPr lang="ru-RU" smtClean="0"/>
              <a:t>15.03.2021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651553-0622-482E-8368-211AF9A73473}" type="slidenum">
              <a:rPr lang="ru-RU" smtClean="0"/>
              <a:t>‹#›</a:t>
            </a:fld>
            <a:endParaRPr lang="ru-RU"/>
          </a:p>
        </p:txBody>
      </p:sp>
      <p:cxnSp>
        <p:nvCxnSpPr>
          <p:cNvPr id="7" name="Straight Connector 6"/>
          <p:cNvCxnSpPr/>
          <p:nvPr/>
        </p:nvCxnSpPr>
        <p:spPr>
          <a:xfrm>
            <a:off x="1981200" y="4020408"/>
            <a:ext cx="8229601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575809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3000" y="2057399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67612" y="2057400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7FFD41-270E-4C83-82AD-4A7C43AC1C04}" type="datetimeFigureOut">
              <a:rPr lang="ru-RU" smtClean="0"/>
              <a:t>15.03.2021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651553-0622-482E-8368-211AF9A7347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000074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01511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3000" y="2721483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69173" y="1999032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69173" y="2719322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7FFD41-270E-4C83-82AD-4A7C43AC1C04}" type="datetimeFigureOut">
              <a:rPr lang="ru-RU" smtClean="0"/>
              <a:t>15.03.2021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651553-0622-482E-8368-211AF9A7347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259718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7FFD41-270E-4C83-82AD-4A7C43AC1C04}" type="datetimeFigureOut">
              <a:rPr lang="ru-RU" smtClean="0"/>
              <a:t>15.03.2021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651553-0622-482E-8368-211AF9A7347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643234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7FFD41-270E-4C83-82AD-4A7C43AC1C04}" type="datetimeFigureOut">
              <a:rPr lang="ru-RU" smtClean="0"/>
              <a:t>15.03.2021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651553-0622-482E-8368-211AF9A7347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730814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52159" y="1097280"/>
            <a:ext cx="5212080" cy="46634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301752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7FFD41-270E-4C83-82AD-4A7C43AC1C04}" type="datetimeFigureOut">
              <a:rPr lang="ru-RU" smtClean="0"/>
              <a:t>15.03.2021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651553-0622-482E-8368-211AF9A7347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326817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413248" y="1069847"/>
            <a:ext cx="6099048" cy="4800600"/>
          </a:xfrm>
        </p:spPr>
        <p:txBody>
          <a:bodyPr lIns="274320" tIns="182880" anchor="t">
            <a:normAutofit/>
          </a:bodyPr>
          <a:lstStyle>
            <a:lvl1pPr marL="0" indent="0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288036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7FFD41-270E-4C83-82AD-4A7C43AC1C04}" type="datetimeFigureOut">
              <a:rPr lang="ru-RU" smtClean="0"/>
              <a:t>15.03.2021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651553-0622-482E-8368-211AF9A7347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137594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3000" y="609600"/>
            <a:ext cx="9875520" cy="13563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57400"/>
            <a:ext cx="9872871" cy="4038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42996" y="6223828"/>
            <a:ext cx="23290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1"/>
                </a:solidFill>
              </a:defRPr>
            </a:lvl1pPr>
          </a:lstStyle>
          <a:p>
            <a:fld id="{B87FFD41-270E-4C83-82AD-4A7C43AC1C04}" type="datetimeFigureOut">
              <a:rPr lang="ru-RU" smtClean="0"/>
              <a:t>15.03.2021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49148" y="6223828"/>
            <a:ext cx="47177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329530" y="6223828"/>
            <a:ext cx="17062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fld id="{AB651553-0622-482E-8368-211AF9A7347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072371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85" r:id="rId1"/>
    <p:sldLayoutId id="2147483986" r:id="rId2"/>
    <p:sldLayoutId id="2147483987" r:id="rId3"/>
    <p:sldLayoutId id="2147483988" r:id="rId4"/>
    <p:sldLayoutId id="2147483989" r:id="rId5"/>
    <p:sldLayoutId id="2147483990" r:id="rId6"/>
    <p:sldLayoutId id="2147483991" r:id="rId7"/>
    <p:sldLayoutId id="2147483992" r:id="rId8"/>
    <p:sldLayoutId id="2147483993" r:id="rId9"/>
    <p:sldLayoutId id="2147483994" r:id="rId10"/>
    <p:sldLayoutId id="214748399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182880" algn="l" defTabSz="914400" rtl="0" eaLnBrk="1" latinLnBrk="0" hangingPunct="1">
        <a:lnSpc>
          <a:spcPct val="90000"/>
        </a:lnSpc>
        <a:spcBef>
          <a:spcPts val="1400"/>
        </a:spcBef>
        <a:buClr>
          <a:schemeClr val="accent1"/>
        </a:buClr>
        <a:buSzPct val="80000"/>
        <a:buFont typeface="Corbel" pitchFamily="34" charset="0"/>
        <a:buChar char="•"/>
        <a:defRPr sz="2200" kern="1200">
          <a:solidFill>
            <a:schemeClr val="accent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2000" kern="1200">
          <a:solidFill>
            <a:schemeClr val="accent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8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463040" y="429515"/>
            <a:ext cx="9144000" cy="3219375"/>
          </a:xfrm>
        </p:spPr>
        <p:txBody>
          <a:bodyPr>
            <a:normAutofit/>
          </a:bodyPr>
          <a:lstStyle/>
          <a:p>
            <a:r>
              <a:rPr lang="ru-RU" sz="12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Муниципальное автономное общеобразовательное учреждение "Средняя общеобразовательная школа № 2 с углубленным изучением отдельных предметов имени М.И. </a:t>
            </a:r>
            <a:r>
              <a:rPr lang="ru-RU" sz="12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Талыкова</a:t>
            </a:r>
            <a:r>
              <a:rPr lang="ru-RU" sz="12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" </a:t>
            </a:r>
            <a:r>
              <a:rPr lang="ru-RU" sz="1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r>
              <a:rPr lang="ru-RU" sz="1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1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1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br>
              <a:rPr lang="en-US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200" cap="none" dirty="0">
                <a:solidFill>
                  <a:srgbClr val="872B24"/>
                </a:solidFill>
                <a:latin typeface="Times New Roman" panose="02020603050405020304" pitchFamily="18" charset="0"/>
                <a:ea typeface="Garamond"/>
                <a:cs typeface="Times New Roman" panose="02020603050405020304" pitchFamily="18" charset="0"/>
                <a:sym typeface="Garamond"/>
              </a:rPr>
              <a:t>Интерактивное обучение как современное направление активизации </a:t>
            </a:r>
            <a:br>
              <a:rPr lang="ru-RU" sz="2200" cap="none" dirty="0">
                <a:solidFill>
                  <a:srgbClr val="872B24"/>
                </a:solidFill>
                <a:latin typeface="Times New Roman" panose="02020603050405020304" pitchFamily="18" charset="0"/>
                <a:ea typeface="Garamond"/>
                <a:cs typeface="Times New Roman" panose="02020603050405020304" pitchFamily="18" charset="0"/>
                <a:sym typeface="Garamond"/>
              </a:rPr>
            </a:br>
            <a:r>
              <a:rPr lang="ru-RU" sz="2200" cap="none" dirty="0">
                <a:solidFill>
                  <a:srgbClr val="872B24"/>
                </a:solidFill>
                <a:latin typeface="Times New Roman" panose="02020603050405020304" pitchFamily="18" charset="0"/>
                <a:ea typeface="Garamond"/>
                <a:cs typeface="Times New Roman" panose="02020603050405020304" pitchFamily="18" charset="0"/>
                <a:sym typeface="Garamond"/>
              </a:rPr>
              <a:t>познавательной деятельности обучающихся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628502" y="3795020"/>
            <a:ext cx="9144000" cy="2353232"/>
          </a:xfrm>
        </p:spPr>
        <p:txBody>
          <a:bodyPr>
            <a:normAutofit fontScale="32500" lnSpcReduction="20000"/>
          </a:bodyPr>
          <a:lstStyle/>
          <a:p>
            <a:pPr algn="r"/>
            <a:r>
              <a:rPr lang="ru-RU" sz="5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Выполнил</a:t>
            </a:r>
            <a:r>
              <a:rPr lang="ru-RU" sz="5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r>
              <a:rPr lang="ru-RU" sz="5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r"/>
            <a:r>
              <a:rPr lang="ru-RU" sz="5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Учитель</a:t>
            </a:r>
          </a:p>
          <a:p>
            <a:pPr algn="r"/>
            <a:r>
              <a:rPr lang="ru-RU" sz="5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Начальных классов</a:t>
            </a:r>
            <a:endParaRPr lang="ru-RU" sz="56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r>
              <a:rPr lang="ru-RU" sz="5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Аксенова О.Ю., </a:t>
            </a:r>
            <a:endParaRPr lang="ru-RU" sz="5600" b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56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5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Верхняя </a:t>
            </a:r>
            <a:r>
              <a:rPr lang="ru-RU" sz="5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ru-RU" sz="5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ышма </a:t>
            </a:r>
            <a:r>
              <a:rPr lang="ru-RU" sz="5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2021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19685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141571" y="113212"/>
            <a:ext cx="9875520" cy="1356360"/>
          </a:xfrm>
        </p:spPr>
        <p:txBody>
          <a:bodyPr/>
          <a:lstStyle/>
          <a:p>
            <a:pPr algn="ctr"/>
            <a:r>
              <a:rPr lang="ru-RU" sz="40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Интерактивное обучение</a:t>
            </a:r>
            <a:endParaRPr lang="ru-RU" sz="40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https://ds05.infourok.ru/uploads/ex/05ca/000d2529-37035254/hello_html_m38947f1b.jpg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088"/>
          <a:stretch/>
        </p:blipFill>
        <p:spPr bwMode="auto">
          <a:xfrm>
            <a:off x="2175784" y="1071154"/>
            <a:ext cx="8030662" cy="52278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4075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258112" y="362437"/>
            <a:ext cx="9816257" cy="1680754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200" i="1" cap="all" dirty="0" smtClean="0">
                <a:solidFill>
                  <a:srgbClr val="0070C0"/>
                </a:solidFill>
                <a:latin typeface="Mistral" panose="03090702030407020403" pitchFamily="66" charset="0"/>
                <a:cs typeface="Times New Roman" panose="02020603050405020304" pitchFamily="18" charset="0"/>
              </a:rPr>
              <a:t>                                                                                        </a:t>
            </a:r>
            <a:br>
              <a:rPr lang="ru-RU" sz="2200" i="1" cap="all" dirty="0" smtClean="0">
                <a:solidFill>
                  <a:srgbClr val="0070C0"/>
                </a:solidFill>
                <a:latin typeface="Mistral" panose="03090702030407020403" pitchFamily="66" charset="0"/>
                <a:cs typeface="Times New Roman" panose="02020603050405020304" pitchFamily="18" charset="0"/>
              </a:rPr>
            </a:br>
            <a:r>
              <a:rPr lang="ru-RU" sz="2200" i="1" cap="all" dirty="0">
                <a:solidFill>
                  <a:srgbClr val="0070C0"/>
                </a:solidFill>
                <a:latin typeface="Mistral" panose="03090702030407020403" pitchFamily="66" charset="0"/>
                <a:cs typeface="Times New Roman" panose="02020603050405020304" pitchFamily="18" charset="0"/>
              </a:rPr>
              <a:t/>
            </a:r>
            <a:br>
              <a:rPr lang="ru-RU" sz="2200" i="1" cap="all" dirty="0">
                <a:solidFill>
                  <a:srgbClr val="0070C0"/>
                </a:solidFill>
                <a:latin typeface="Mistral" panose="03090702030407020403" pitchFamily="66" charset="0"/>
                <a:cs typeface="Times New Roman" panose="02020603050405020304" pitchFamily="18" charset="0"/>
              </a:rPr>
            </a:br>
            <a:r>
              <a:rPr lang="ru-RU" sz="2200" i="1" cap="all" dirty="0" smtClean="0">
                <a:solidFill>
                  <a:srgbClr val="0070C0"/>
                </a:solidFill>
                <a:latin typeface="Mistral" panose="03090702030407020403" pitchFamily="66" charset="0"/>
                <a:cs typeface="Times New Roman" panose="02020603050405020304" pitchFamily="18" charset="0"/>
              </a:rPr>
              <a:t/>
            </a:r>
            <a:br>
              <a:rPr lang="ru-RU" sz="2200" i="1" cap="all" dirty="0" smtClean="0">
                <a:solidFill>
                  <a:srgbClr val="0070C0"/>
                </a:solidFill>
                <a:latin typeface="Mistral" panose="03090702030407020403" pitchFamily="66" charset="0"/>
                <a:cs typeface="Times New Roman" panose="02020603050405020304" pitchFamily="18" charset="0"/>
              </a:rPr>
            </a:br>
            <a:r>
              <a:rPr lang="ru-RU" sz="2200" i="1" cap="all" dirty="0">
                <a:solidFill>
                  <a:srgbClr val="0070C0"/>
                </a:solidFill>
                <a:latin typeface="Mistral" panose="03090702030407020403" pitchFamily="66" charset="0"/>
                <a:cs typeface="Times New Roman" panose="02020603050405020304" pitchFamily="18" charset="0"/>
              </a:rPr>
              <a:t/>
            </a:r>
            <a:br>
              <a:rPr lang="ru-RU" sz="2200" i="1" cap="all" dirty="0">
                <a:solidFill>
                  <a:srgbClr val="0070C0"/>
                </a:solidFill>
                <a:latin typeface="Mistral" panose="03090702030407020403" pitchFamily="66" charset="0"/>
                <a:cs typeface="Times New Roman" panose="02020603050405020304" pitchFamily="18" charset="0"/>
              </a:rPr>
            </a:br>
            <a:r>
              <a:rPr lang="ru-RU" sz="2200" i="1" cap="all" dirty="0" smtClean="0">
                <a:solidFill>
                  <a:srgbClr val="0070C0"/>
                </a:solidFill>
                <a:latin typeface="Mistral" panose="03090702030407020403" pitchFamily="66" charset="0"/>
                <a:cs typeface="Times New Roman" panose="02020603050405020304" pitchFamily="18" charset="0"/>
              </a:rPr>
              <a:t/>
            </a:r>
            <a:br>
              <a:rPr lang="ru-RU" sz="2200" i="1" cap="all" dirty="0" smtClean="0">
                <a:solidFill>
                  <a:srgbClr val="0070C0"/>
                </a:solidFill>
                <a:latin typeface="Mistral" panose="03090702030407020403" pitchFamily="66" charset="0"/>
                <a:cs typeface="Times New Roman" panose="02020603050405020304" pitchFamily="18" charset="0"/>
              </a:rPr>
            </a:br>
            <a:r>
              <a:rPr lang="ru-RU" sz="2200" i="1" cap="all" dirty="0">
                <a:solidFill>
                  <a:srgbClr val="0070C0"/>
                </a:solidFill>
                <a:latin typeface="Mistral" panose="03090702030407020403" pitchFamily="66" charset="0"/>
                <a:cs typeface="Times New Roman" panose="02020603050405020304" pitchFamily="18" charset="0"/>
              </a:rPr>
              <a:t/>
            </a:r>
            <a:br>
              <a:rPr lang="ru-RU" sz="2200" i="1" cap="all" dirty="0">
                <a:solidFill>
                  <a:srgbClr val="0070C0"/>
                </a:solidFill>
                <a:latin typeface="Mistral" panose="03090702030407020403" pitchFamily="66" charset="0"/>
                <a:cs typeface="Times New Roman" panose="02020603050405020304" pitchFamily="18" charset="0"/>
              </a:rPr>
            </a:br>
            <a:r>
              <a:rPr lang="ru-RU" sz="2200" i="1" cap="all" dirty="0" smtClean="0">
                <a:solidFill>
                  <a:srgbClr val="0070C0"/>
                </a:solidFill>
                <a:latin typeface="Mistral" panose="03090702030407020403" pitchFamily="66" charset="0"/>
                <a:cs typeface="Times New Roman" panose="02020603050405020304" pitchFamily="18" charset="0"/>
              </a:rPr>
              <a:t>                                                               </a:t>
            </a:r>
            <a:r>
              <a:rPr lang="ru-RU" sz="2200" i="1" cap="all" dirty="0" smtClean="0">
                <a:solidFill>
                  <a:srgbClr val="FF0000"/>
                </a:solidFill>
                <a:latin typeface="Mistral" panose="03090702030407020403" pitchFamily="66" charset="0"/>
                <a:cs typeface="Times New Roman" panose="02020603050405020304" pitchFamily="18" charset="0"/>
              </a:rPr>
              <a:t>КОНФУЦИЙ</a:t>
            </a:r>
            <a:r>
              <a:rPr lang="ru-RU" sz="2200" i="1" cap="all" dirty="0">
                <a:solidFill>
                  <a:srgbClr val="FF0000"/>
                </a:solidFill>
                <a:latin typeface="Mistral" panose="03090702030407020403" pitchFamily="66" charset="0"/>
                <a:cs typeface="Times New Roman" panose="02020603050405020304" pitchFamily="18" charset="0"/>
              </a:rPr>
              <a:t>: </a:t>
            </a:r>
            <a:r>
              <a:rPr lang="ru-RU" sz="2200" i="1" cap="all" dirty="0" smtClean="0">
                <a:solidFill>
                  <a:srgbClr val="FF0000"/>
                </a:solidFill>
                <a:latin typeface="Mistral" panose="03090702030407020403" pitchFamily="66" charset="0"/>
                <a:cs typeface="Times New Roman" panose="02020603050405020304" pitchFamily="18" charset="0"/>
              </a:rPr>
              <a:t/>
            </a:r>
            <a:br>
              <a:rPr lang="ru-RU" sz="2200" i="1" cap="all" dirty="0" smtClean="0">
                <a:solidFill>
                  <a:srgbClr val="FF0000"/>
                </a:solidFill>
                <a:latin typeface="Mistral" panose="03090702030407020403" pitchFamily="66" charset="0"/>
                <a:cs typeface="Times New Roman" panose="02020603050405020304" pitchFamily="18" charset="0"/>
              </a:rPr>
            </a:br>
            <a:r>
              <a:rPr lang="ru-RU" sz="2200" i="1" cap="all" dirty="0" smtClean="0">
                <a:solidFill>
                  <a:srgbClr val="FF0000"/>
                </a:solidFill>
                <a:latin typeface="Mistral" panose="03090702030407020403" pitchFamily="66" charset="0"/>
                <a:cs typeface="Times New Roman" panose="02020603050405020304" pitchFamily="18" charset="0"/>
              </a:rPr>
              <a:t>                                                                                    "</a:t>
            </a:r>
            <a:r>
              <a:rPr lang="ru-RU" sz="2200" i="1" cap="all" dirty="0">
                <a:solidFill>
                  <a:srgbClr val="FF0000"/>
                </a:solidFill>
                <a:latin typeface="Mistral" panose="03090702030407020403" pitchFamily="66" charset="0"/>
                <a:cs typeface="Times New Roman" panose="02020603050405020304" pitchFamily="18" charset="0"/>
              </a:rPr>
              <a:t>СКАЖИ МНЕ — И Я ЗАБУДУ</a:t>
            </a:r>
            <a:r>
              <a:rPr lang="ru-RU" sz="2200" i="1" cap="all" dirty="0" smtClean="0">
                <a:solidFill>
                  <a:srgbClr val="FF0000"/>
                </a:solidFill>
                <a:latin typeface="Mistral" panose="03090702030407020403" pitchFamily="66" charset="0"/>
                <a:cs typeface="Times New Roman" panose="02020603050405020304" pitchFamily="18" charset="0"/>
              </a:rPr>
              <a:t>,</a:t>
            </a:r>
            <a:br>
              <a:rPr lang="ru-RU" sz="2200" i="1" cap="all" dirty="0" smtClean="0">
                <a:solidFill>
                  <a:srgbClr val="FF0000"/>
                </a:solidFill>
                <a:latin typeface="Mistral" panose="03090702030407020403" pitchFamily="66" charset="0"/>
                <a:cs typeface="Times New Roman" panose="02020603050405020304" pitchFamily="18" charset="0"/>
              </a:rPr>
            </a:br>
            <a:r>
              <a:rPr lang="ru-RU" sz="2200" i="1" cap="all" dirty="0" smtClean="0">
                <a:solidFill>
                  <a:srgbClr val="FF0000"/>
                </a:solidFill>
                <a:latin typeface="Mistral" panose="03090702030407020403" pitchFamily="66" charset="0"/>
                <a:cs typeface="Times New Roman" panose="02020603050405020304" pitchFamily="18" charset="0"/>
              </a:rPr>
              <a:t>                                                                                          ПОКАЖИ </a:t>
            </a:r>
            <a:r>
              <a:rPr lang="ru-RU" sz="2200" i="1" cap="all" dirty="0">
                <a:solidFill>
                  <a:srgbClr val="FF0000"/>
                </a:solidFill>
                <a:latin typeface="Mistral" panose="03090702030407020403" pitchFamily="66" charset="0"/>
                <a:cs typeface="Times New Roman" panose="02020603050405020304" pitchFamily="18" charset="0"/>
              </a:rPr>
              <a:t>МНЕ — И Я ЗАПОМНЮ</a:t>
            </a:r>
            <a:r>
              <a:rPr lang="ru-RU" sz="2200" i="1" cap="all" dirty="0" smtClean="0">
                <a:solidFill>
                  <a:srgbClr val="FF0000"/>
                </a:solidFill>
                <a:latin typeface="Mistral" panose="03090702030407020403" pitchFamily="66" charset="0"/>
                <a:cs typeface="Times New Roman" panose="02020603050405020304" pitchFamily="18" charset="0"/>
              </a:rPr>
              <a:t>,</a:t>
            </a:r>
            <a:br>
              <a:rPr lang="ru-RU" sz="2200" i="1" cap="all" dirty="0" smtClean="0">
                <a:solidFill>
                  <a:srgbClr val="FF0000"/>
                </a:solidFill>
                <a:latin typeface="Mistral" panose="03090702030407020403" pitchFamily="66" charset="0"/>
                <a:cs typeface="Times New Roman" panose="02020603050405020304" pitchFamily="18" charset="0"/>
              </a:rPr>
            </a:br>
            <a:r>
              <a:rPr lang="ru-RU" sz="2200" i="1" cap="all" dirty="0" smtClean="0">
                <a:solidFill>
                  <a:srgbClr val="FF0000"/>
                </a:solidFill>
                <a:latin typeface="Mistral" panose="03090702030407020403" pitchFamily="66" charset="0"/>
                <a:cs typeface="Times New Roman" panose="02020603050405020304" pitchFamily="18" charset="0"/>
              </a:rPr>
              <a:t>                                                                                             ДАЙ </a:t>
            </a:r>
            <a:r>
              <a:rPr lang="ru-RU" sz="2200" i="1" cap="all" dirty="0">
                <a:solidFill>
                  <a:srgbClr val="FF0000"/>
                </a:solidFill>
                <a:latin typeface="Mistral" panose="03090702030407020403" pitchFamily="66" charset="0"/>
                <a:cs typeface="Times New Roman" panose="02020603050405020304" pitchFamily="18" charset="0"/>
              </a:rPr>
              <a:t>МНЕ СДЕЛАТЬ — И Я </a:t>
            </a:r>
            <a:r>
              <a:rPr lang="ru-RU" sz="2200" i="1" cap="all" dirty="0" smtClean="0">
                <a:solidFill>
                  <a:srgbClr val="FF0000"/>
                </a:solidFill>
                <a:latin typeface="Mistral" panose="03090702030407020403" pitchFamily="66" charset="0"/>
                <a:cs typeface="Times New Roman" panose="02020603050405020304" pitchFamily="18" charset="0"/>
              </a:rPr>
              <a:t>ПОЙМУ</a:t>
            </a:r>
            <a:r>
              <a:rPr lang="ru-RU" sz="2200" b="1" cap="all" dirty="0" smtClean="0">
                <a:solidFill>
                  <a:srgbClr val="0070C0"/>
                </a:solidFill>
                <a:latin typeface="Mistral" panose="03090702030407020403" pitchFamily="66" charset="0"/>
                <a:cs typeface="Times New Roman" panose="02020603050405020304" pitchFamily="18" charset="0"/>
              </a:rPr>
              <a:t>   </a:t>
            </a:r>
            <a:r>
              <a:rPr lang="ru-RU" sz="40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Этап ориентации.</a:t>
            </a:r>
            <a:endParaRPr lang="ru-RU" sz="40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sz="half" idx="2"/>
          </p:nvPr>
        </p:nvSpPr>
        <p:spPr>
          <a:xfrm>
            <a:off x="879566" y="2197462"/>
            <a:ext cx="4580707" cy="4046584"/>
          </a:xfrm>
        </p:spPr>
        <p:txBody>
          <a:bodyPr>
            <a:normAutofit fontScale="92500" lnSpcReduction="20000"/>
          </a:bodyPr>
          <a:lstStyle/>
          <a:p>
            <a:pPr algn="just"/>
            <a:r>
              <a:rPr lang="ru-RU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данном этапе осуществляется подготовка участников образовательного процесса</a:t>
            </a:r>
            <a:r>
              <a:rPr lang="ru-RU" sz="2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ru-RU" sz="2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Педагог совместно с учащимися рассчитывает необходимое время и режим работы, ставят цели и задачи занятия, формулируют учебную проблему</a:t>
            </a:r>
            <a:r>
              <a:rPr lang="ru-RU" sz="2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ru-RU" sz="2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После этого педагог объясняет детям алгоритм действий, в случае если занятие проводится в игровой форме, то дается краткий обзор правил и хода игры, раздаются необходимые материалы и инструменты</a:t>
            </a:r>
            <a:r>
              <a:rPr lang="ru-RU" sz="2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pic>
        <p:nvPicPr>
          <p:cNvPr id="2054" name="Picture 6" descr="https://uslide.ru/images/17/23397/960/img16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126" t="15888" r="10075" b="9613"/>
          <a:stretch/>
        </p:blipFill>
        <p:spPr bwMode="auto">
          <a:xfrm>
            <a:off x="5904982" y="2197462"/>
            <a:ext cx="5662021" cy="42294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4272" y="333618"/>
            <a:ext cx="2172529" cy="15273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77782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3766" y="269331"/>
            <a:ext cx="10515600" cy="575401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Этап подготовки к проведению занятия</a:t>
            </a:r>
            <a:endParaRPr lang="ru-RU" dirty="0">
              <a:solidFill>
                <a:srgbClr val="0070C0"/>
              </a:solidFill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44125552"/>
              </p:ext>
            </p:extLst>
          </p:nvPr>
        </p:nvGraphicFramePr>
        <p:xfrm>
          <a:off x="368663" y="934206"/>
          <a:ext cx="6258560" cy="5581823"/>
        </p:xfrm>
        <a:graphic>
          <a:graphicData uri="http://schemas.openxmlformats.org/drawingml/2006/table">
            <a:tbl>
              <a:tblPr firstRow="1" bandRow="1">
                <a:tableStyleId>{BDBED569-4797-4DF1-A0F4-6AAB3CD982D8}</a:tableStyleId>
              </a:tblPr>
              <a:tblGrid>
                <a:gridCol w="3129280"/>
                <a:gridCol w="3129280"/>
              </a:tblGrid>
              <a:tr h="369743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Деятельность учителя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Деятельность учащихся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1305058"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 кратко излагает сценарий занятия, при необходимости распределяет роли, повторно озвучивает правила и уточняет нюансы. 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 занимаются изучением инструкций, знакомятся с проблемной ситуацией, а также с материалами, с которым предстоит работа. </a:t>
                      </a:r>
                    </a:p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 собирают необходимую дополнительную информацию, в случае затруднений или сомнений консультируются с педагогом, обсуждают между собой процесс и содержание занятия (игры).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455847">
                <a:tc gridSpan="2">
                  <a:txBody>
                    <a:bodyPr/>
                    <a:lstStyle/>
                    <a:p>
                      <a:pPr algn="just" fontAlgn="t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После того как всем участников учебного процесса понятна цель, содержание, правила и ясна проблемы, осуществляется непосредственно проведение интерактивного занятия. Чаще всего это игровой процесс. 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369743">
                <a:tc gridSpan="2">
                  <a:txBody>
                    <a:bodyPr/>
                    <a:lstStyle/>
                    <a:p>
                      <a:pPr algn="just" fontAlgn="t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 того момента, как началось занятие, никто не имеет права изменять его ход или вмешиваться в действие участников. 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638186"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может при необходимости корректировать или направлять учащихся. </a:t>
                      </a:r>
                    </a:p>
                    <a:p>
                      <a:pPr algn="just"/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369743">
                <a:tc gridSpan="2">
                  <a:txBody>
                    <a:bodyPr/>
                    <a:lstStyle/>
                    <a:p>
                      <a:pPr algn="just" fontAlgn="t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Участие педагога в интерактивном занятии сводится к минимуму, его основная задача – наблюдение.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455847">
                <a:tc>
                  <a:txBody>
                    <a:bodyPr/>
                    <a:lstStyle/>
                    <a:p>
                      <a:pPr algn="just"/>
                      <a:endParaRPr lang="ru-RU" sz="12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если возникают трудности, то они могут прибегнуть к помощи педагога. 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1002863"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Педагог ни в коем случае не должен напрямую решать задачу или давать явные намеки на решение проблемы, он может только указать направление, в котором необходимо двигаться, чтобы достичь цели.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3074" name="Picture 2" descr="https://ds02.infourok.ru/uploads/ex/0f32/00074ea9-30c7cf69/img1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6824" y="912567"/>
            <a:ext cx="3291839" cy="24688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https://rstatic.oshkole.ru/fck_pics/3416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66367" y="4136642"/>
            <a:ext cx="3162296" cy="23717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2" name="Picture 10" descr="https://img.clipartlook.com/brainstorming-brainstorming-clipart-1600_1600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0605313" y="3115087"/>
            <a:ext cx="1255760" cy="12557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38058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168954"/>
            <a:ext cx="10515600" cy="1325563"/>
          </a:xfrm>
        </p:spPr>
        <p:txBody>
          <a:bodyPr>
            <a:noAutofit/>
          </a:bodyPr>
          <a:lstStyle/>
          <a:p>
            <a:pPr algn="ctr"/>
            <a:r>
              <a:rPr lang="ru-RU" sz="4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Этап обсуждения, анализа и оценки проведенного занятия</a:t>
            </a:r>
            <a:r>
              <a:rPr lang="ru-RU" sz="40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40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07572" y="1325563"/>
            <a:ext cx="10515600" cy="4351338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Педагог 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проводит обсуждение, в ходе которого участники обмениваются мнениями, защищают свои позиции и решения, делают выводы, делятся впечатлениями, рассказывают о возникавших по ходу решения проблемы трудностях, идеях, приходивших в голову</a:t>
            </a: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 algn="just">
              <a:buNone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6" descr="https://ds02.infourok.ru/uploads/ex/0f32/00074ea9-30c7cf69/img1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267" y="2719569"/>
            <a:ext cx="4372549" cy="32794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09485" y="2672986"/>
            <a:ext cx="4400550" cy="3257550"/>
          </a:xfrm>
          <a:prstGeom prst="rect">
            <a:avLst/>
          </a:prstGeom>
        </p:spPr>
      </p:pic>
      <p:pic>
        <p:nvPicPr>
          <p:cNvPr id="4098" name="Picture 2" descr="https://st2.depositphotos.com/3643473/6205/i/950/depositphotos_62058891-stock-photo-men-with-empty-bubbles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6946" y="3682500"/>
            <a:ext cx="2136851" cy="13535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97305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121285"/>
            <a:ext cx="10515600" cy="1325563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Вывод</a:t>
            </a:r>
            <a:r>
              <a:rPr lang="en-US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ru-RU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2" descr="https://ds02.infourok.ru/uploads/ex/121e/0000c1e5-5079b786/img16.jpg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47" t="21510" r="3275"/>
          <a:stretch/>
        </p:blipFill>
        <p:spPr bwMode="auto">
          <a:xfrm>
            <a:off x="2342605" y="1219199"/>
            <a:ext cx="7660961" cy="48245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6" name="Picture 2" descr="https://thumbs.dreamstime.com/b/d-%D1%8E-%D0%B8-%D1%87%D0%B5-%D0%BE%D0%B2%D0%B5%D0%BA-%D0%BF%D0%B5%D1%80%D1%81%D0%BE%D0%BD%D0%B0-%D1%81-%D0%BF%D0%BE-%D0%BE%D0%B6%D0%B8%D1%82%D0%B5-%D1%8C%D0%BD%D1%8B%D0%BC-%D1%81%D0%B8%D0%BC%D0%B2%D0%BE-%D0%BE%D0%BC-3007237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139" y="670560"/>
            <a:ext cx="1909466" cy="16970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https://franchise.lemmex.ru/template/image/packed-4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72766" y="-43769576"/>
            <a:ext cx="53340000" cy="419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205809" y="4864964"/>
            <a:ext cx="2523862" cy="15713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11295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за внимание</a:t>
            </a:r>
            <a:endParaRPr lang="ru-RU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652923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Базис">
  <a:themeElements>
    <a:clrScheme name="Базис">
      <a:dk1>
        <a:srgbClr val="000000"/>
      </a:dk1>
      <a:lt1>
        <a:srgbClr val="FFFFFF"/>
      </a:lt1>
      <a:dk2>
        <a:srgbClr val="565349"/>
      </a:dk2>
      <a:lt2>
        <a:srgbClr val="DDDDDD"/>
      </a:lt2>
      <a:accent1>
        <a:srgbClr val="A6B727"/>
      </a:accent1>
      <a:accent2>
        <a:srgbClr val="DF5327"/>
      </a:accent2>
      <a:accent3>
        <a:srgbClr val="FE9E00"/>
      </a:accent3>
      <a:accent4>
        <a:srgbClr val="418AB3"/>
      </a:accent4>
      <a:accent5>
        <a:srgbClr val="D7D447"/>
      </a:accent5>
      <a:accent6>
        <a:srgbClr val="818183"/>
      </a:accent6>
      <a:hlink>
        <a:srgbClr val="F59E00"/>
      </a:hlink>
      <a:folHlink>
        <a:srgbClr val="B2B2B2"/>
      </a:folHlink>
    </a:clrScheme>
    <a:fontScheme name="Базис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Базис">
      <a:fillStyleLst>
        <a:solidFill>
          <a:schemeClr val="phClr"/>
        </a:solidFill>
        <a:solidFill>
          <a:schemeClr val="phClr">
            <a:tint val="55000"/>
            <a:satMod val="13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  <a:satMod val="105000"/>
              </a:schemeClr>
            </a:gs>
            <a:gs pos="100000">
              <a:schemeClr val="phClr">
                <a:shade val="80000"/>
                <a:satMod val="12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27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95000"/>
            <a:satMod val="140000"/>
          </a:schemeClr>
        </a:solidFill>
        <a:solidFill>
          <a:schemeClr val="phClr">
            <a:tint val="90000"/>
            <a:shade val="85000"/>
            <a:satMod val="160000"/>
            <a:lumMod val="11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sis" id="{5665723A-49BA-4B57-8411-A56F8F207965}" vid="{90E45F77-AEFC-46EF-A7C1-5B338C297B02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TM03457444[[fn=Базис]]</Template>
  <TotalTime>196</TotalTime>
  <Words>305</Words>
  <Application>Microsoft Office PowerPoint</Application>
  <PresentationFormat>Широкоэкранный</PresentationFormat>
  <Paragraphs>30</Paragraphs>
  <Slides>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2" baseType="lpstr">
      <vt:lpstr>Corbel</vt:lpstr>
      <vt:lpstr>Garamond</vt:lpstr>
      <vt:lpstr>Mistral</vt:lpstr>
      <vt:lpstr>Times New Roman</vt:lpstr>
      <vt:lpstr>Базис</vt:lpstr>
      <vt:lpstr>Муниципальное автономное общеобразовательное учреждение "Средняя общеобразовательная школа № 2 с углубленным изучением отдельных предметов имени М.И. Талыкова" »            Интерактивное обучение как современное направление активизации  познавательной деятельности обучающихся.</vt:lpstr>
      <vt:lpstr>Интерактивное обучение</vt:lpstr>
      <vt:lpstr>                                                                                                                                                             КОНФУЦИЙ:                                                                                      "СКАЖИ МНЕ — И Я ЗАБУДУ,                                                                                           ПОКАЖИ МНЕ — И Я ЗАПОМНЮ,                                                                                              ДАЙ МНЕ СДЕЛАТЬ — И Я ПОЙМУ   Этап ориентации.</vt:lpstr>
      <vt:lpstr>Этап подготовки к проведению занятия</vt:lpstr>
      <vt:lpstr>Этап обсуждения, анализа и оценки проведенного занятия.</vt:lpstr>
      <vt:lpstr>Вывод:</vt:lpstr>
      <vt:lpstr>Спасибо за внимание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Федеральное государственное бюджетное образовательное учреждение высшего образования «Уральский государственный педагогический университет»      Этапы занятия в формате интерактивной технологии.</dc:title>
  <dc:creator>User</dc:creator>
  <cp:lastModifiedBy>User</cp:lastModifiedBy>
  <cp:revision>11</cp:revision>
  <dcterms:created xsi:type="dcterms:W3CDTF">2021-02-12T18:19:05Z</dcterms:created>
  <dcterms:modified xsi:type="dcterms:W3CDTF">2021-03-14T22:15:50Z</dcterms:modified>
</cp:coreProperties>
</file>