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1" r:id="rId5"/>
    <p:sldId id="262" r:id="rId6"/>
    <p:sldId id="265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7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0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8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0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3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1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7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6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39C7-E55B-49EE-93E6-ECC973CC13B5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94BBC-3E4E-463B-8ED8-3DA8EEA75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0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Изменения в ЕГЭ </a:t>
            </a:r>
            <a:br>
              <a:rPr lang="ru-RU" sz="6600" dirty="0" smtClean="0"/>
            </a:br>
            <a:r>
              <a:rPr lang="ru-RU" sz="6600" dirty="0" smtClean="0"/>
              <a:t>по русскому языку </a:t>
            </a:r>
            <a:br>
              <a:rPr lang="ru-RU" sz="6600" dirty="0" smtClean="0"/>
            </a:br>
            <a:r>
              <a:rPr lang="ru-RU" sz="6600" dirty="0" smtClean="0"/>
              <a:t>в 2021 году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1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9 задание</a:t>
            </a:r>
          </a:p>
          <a:p>
            <a:pPr marL="0" indent="0">
              <a:buNone/>
            </a:pPr>
            <a:r>
              <a:rPr lang="ru-RU" sz="2400" dirty="0" smtClean="0"/>
              <a:t>Укажите </a:t>
            </a:r>
            <a:r>
              <a:rPr lang="ru-RU" sz="2400" dirty="0"/>
              <a:t>варианты ответов, в которых во всех </a:t>
            </a:r>
            <a:r>
              <a:rPr lang="ru-RU" sz="2400" dirty="0" smtClean="0"/>
              <a:t>словах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одного ряда </a:t>
            </a:r>
            <a:r>
              <a:rPr lang="ru-RU" sz="2400" u="sng" dirty="0"/>
              <a:t>пропущена</a:t>
            </a:r>
            <a:r>
              <a:rPr lang="ru-RU" sz="2400" dirty="0"/>
              <a:t> </a:t>
            </a:r>
            <a:r>
              <a:rPr lang="ru-RU" sz="2400" b="1" dirty="0"/>
              <a:t>безударная проверяемая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гласная </a:t>
            </a:r>
            <a:r>
              <a:rPr lang="ru-RU" sz="2400" b="1" dirty="0"/>
              <a:t>корня</a:t>
            </a:r>
            <a:r>
              <a:rPr lang="ru-RU" sz="2400" dirty="0" smtClean="0"/>
              <a:t>. Запишите номера ответов. </a:t>
            </a:r>
          </a:p>
          <a:p>
            <a:pPr marL="0" indent="0"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1) </a:t>
            </a:r>
            <a:r>
              <a:rPr lang="ru-RU" sz="2400" dirty="0" err="1" smtClean="0"/>
              <a:t>ув</a:t>
            </a:r>
            <a:r>
              <a:rPr lang="ru-RU" sz="2400" dirty="0" smtClean="0"/>
              <a:t>..</a:t>
            </a:r>
            <a:r>
              <a:rPr lang="ru-RU" sz="2400" dirty="0" err="1" smtClean="0"/>
              <a:t>ковечить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исп</a:t>
            </a:r>
            <a:r>
              <a:rPr lang="ru-RU" sz="2400" dirty="0" smtClean="0"/>
              <a:t>..</a:t>
            </a:r>
            <a:r>
              <a:rPr lang="ru-RU" sz="2400" dirty="0" err="1" smtClean="0"/>
              <a:t>лнитель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просл</a:t>
            </a:r>
            <a:r>
              <a:rPr lang="ru-RU" sz="2400" dirty="0" smtClean="0"/>
              <a:t>..</a:t>
            </a:r>
            <a:r>
              <a:rPr lang="ru-RU" sz="2400" dirty="0" err="1" smtClean="0"/>
              <a:t>влять</a:t>
            </a:r>
            <a:endParaRPr lang="ru-RU" sz="2400" dirty="0" smtClean="0"/>
          </a:p>
          <a:p>
            <a:pPr lvl="0"/>
            <a:r>
              <a:rPr lang="ru-RU" sz="2400" dirty="0" smtClean="0"/>
              <a:t>2) </a:t>
            </a:r>
            <a:r>
              <a:rPr lang="ru-RU" sz="2400" dirty="0" err="1" smtClean="0"/>
              <a:t>возр</a:t>
            </a:r>
            <a:r>
              <a:rPr lang="ru-RU" sz="2400" dirty="0" smtClean="0"/>
              <a:t>..</a:t>
            </a:r>
            <a:r>
              <a:rPr lang="ru-RU" sz="2400" dirty="0" err="1" smtClean="0"/>
              <a:t>стной</a:t>
            </a:r>
            <a:r>
              <a:rPr lang="ru-RU" sz="2400" dirty="0" smtClean="0"/>
              <a:t>, </a:t>
            </a:r>
            <a:r>
              <a:rPr lang="ru-RU" sz="2400" dirty="0" err="1" smtClean="0"/>
              <a:t>невр</a:t>
            </a:r>
            <a:r>
              <a:rPr lang="ru-RU" sz="2400" dirty="0" smtClean="0"/>
              <a:t>..</a:t>
            </a:r>
            <a:r>
              <a:rPr lang="ru-RU" sz="2400" dirty="0" err="1" smtClean="0"/>
              <a:t>зумительно</a:t>
            </a:r>
            <a:r>
              <a:rPr lang="ru-RU" sz="2400" dirty="0" smtClean="0"/>
              <a:t>, </a:t>
            </a:r>
            <a:r>
              <a:rPr lang="ru-RU" sz="2400" dirty="0" err="1" smtClean="0"/>
              <a:t>тв</a:t>
            </a:r>
            <a:r>
              <a:rPr lang="ru-RU" sz="2400" dirty="0" smtClean="0"/>
              <a:t>..</a:t>
            </a:r>
            <a:r>
              <a:rPr lang="ru-RU" sz="2400" dirty="0" err="1" smtClean="0"/>
              <a:t>рец</a:t>
            </a:r>
            <a:endParaRPr lang="ru-RU" sz="2400" dirty="0" smtClean="0"/>
          </a:p>
          <a:p>
            <a:pPr lvl="0"/>
            <a:r>
              <a:rPr lang="ru-RU" sz="2400" dirty="0" smtClean="0"/>
              <a:t>3) </a:t>
            </a:r>
            <a:r>
              <a:rPr lang="ru-RU" sz="2400" dirty="0" err="1" smtClean="0"/>
              <a:t>осн</a:t>
            </a:r>
            <a:r>
              <a:rPr lang="ru-RU" sz="2400" dirty="0" smtClean="0"/>
              <a:t>..</a:t>
            </a:r>
            <a:r>
              <a:rPr lang="ru-RU" sz="2400" dirty="0" err="1" smtClean="0"/>
              <a:t>щение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оз</a:t>
            </a:r>
            <a:r>
              <a:rPr lang="ru-RU" sz="2400" dirty="0" smtClean="0"/>
              <a:t>..</a:t>
            </a:r>
            <a:r>
              <a:rPr lang="ru-RU" sz="2400" dirty="0" err="1" smtClean="0"/>
              <a:t>ряться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распол</a:t>
            </a:r>
            <a:r>
              <a:rPr lang="ru-RU" sz="2400" dirty="0" smtClean="0"/>
              <a:t>..</a:t>
            </a:r>
            <a:r>
              <a:rPr lang="ru-RU" sz="2400" dirty="0" err="1" smtClean="0"/>
              <a:t>гающийся</a:t>
            </a:r>
            <a:endParaRPr lang="ru-RU" sz="2400" dirty="0" smtClean="0"/>
          </a:p>
          <a:p>
            <a:pPr lvl="0"/>
            <a:r>
              <a:rPr lang="ru-RU" sz="2400" dirty="0" smtClean="0"/>
              <a:t>4) форм..</a:t>
            </a:r>
            <a:r>
              <a:rPr lang="ru-RU" sz="2400" dirty="0" err="1" smtClean="0"/>
              <a:t>лизм</a:t>
            </a:r>
            <a:r>
              <a:rPr lang="ru-RU" sz="2400" dirty="0" smtClean="0"/>
              <a:t>, </a:t>
            </a:r>
            <a:r>
              <a:rPr lang="ru-RU" sz="2400" dirty="0" err="1" smtClean="0"/>
              <a:t>уб</a:t>
            </a:r>
            <a:r>
              <a:rPr lang="ru-RU" sz="2400" dirty="0" smtClean="0"/>
              <a:t>..</a:t>
            </a:r>
            <a:r>
              <a:rPr lang="ru-RU" sz="2400" dirty="0" err="1" smtClean="0"/>
              <a:t>дить</a:t>
            </a:r>
            <a:r>
              <a:rPr lang="ru-RU" sz="2400" dirty="0" smtClean="0"/>
              <a:t>, </a:t>
            </a:r>
            <a:r>
              <a:rPr lang="ru-RU" sz="2400" dirty="0" err="1" smtClean="0"/>
              <a:t>подр</a:t>
            </a:r>
            <a:r>
              <a:rPr lang="ru-RU" sz="2400" dirty="0" smtClean="0"/>
              <a:t>..</a:t>
            </a:r>
            <a:r>
              <a:rPr lang="ru-RU" sz="2400" dirty="0" err="1" smtClean="0"/>
              <a:t>жание</a:t>
            </a:r>
            <a:endParaRPr lang="ru-RU" sz="2400" dirty="0" smtClean="0"/>
          </a:p>
          <a:p>
            <a:pPr lvl="0"/>
            <a:r>
              <a:rPr lang="ru-RU" sz="2400" dirty="0" smtClean="0"/>
              <a:t>5) </a:t>
            </a:r>
            <a:r>
              <a:rPr lang="ru-RU" sz="2400" dirty="0" err="1" smtClean="0"/>
              <a:t>препод</a:t>
            </a:r>
            <a:r>
              <a:rPr lang="ru-RU" sz="2400" dirty="0" smtClean="0"/>
              <a:t>..</a:t>
            </a:r>
            <a:r>
              <a:rPr lang="ru-RU" sz="2400" dirty="0" err="1" smtClean="0"/>
              <a:t>ватель</a:t>
            </a:r>
            <a:r>
              <a:rPr lang="ru-RU" sz="2400" dirty="0" smtClean="0"/>
              <a:t>, </a:t>
            </a:r>
            <a:r>
              <a:rPr lang="ru-RU" sz="2400" dirty="0" err="1" smtClean="0"/>
              <a:t>разг..дать</a:t>
            </a:r>
            <a:r>
              <a:rPr lang="ru-RU" sz="2400" dirty="0" smtClean="0"/>
              <a:t>, прим..</a:t>
            </a:r>
            <a:r>
              <a:rPr lang="ru-RU" sz="2400" dirty="0" err="1" smtClean="0"/>
              <a:t>рять</a:t>
            </a:r>
            <a:r>
              <a:rPr lang="ru-RU" sz="2400" dirty="0" smtClean="0"/>
              <a:t> (вещи)</a:t>
            </a:r>
          </a:p>
          <a:p>
            <a:pPr marL="0" lvl="0" indent="0">
              <a:buNone/>
            </a:pPr>
            <a:r>
              <a:rPr lang="ru-RU" sz="2400" b="1" dirty="0" smtClean="0"/>
              <a:t>Ответ: ___________________________.</a:t>
            </a:r>
            <a:endParaRPr lang="ru-RU" sz="2400" dirty="0" smtClean="0"/>
          </a:p>
          <a:p>
            <a:pPr marL="0" lvl="0" indent="0">
              <a:buNone/>
            </a:pPr>
            <a:r>
              <a:rPr lang="ru-RU" sz="2400" b="1" dirty="0" smtClean="0"/>
              <a:t> </a:t>
            </a:r>
          </a:p>
          <a:p>
            <a:pPr lvl="0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6606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9 задание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Укажите варианты ответов, в которых во всех словах</a:t>
            </a:r>
          </a:p>
          <a:p>
            <a:pPr marL="0" lvl="0" indent="0">
              <a:buNone/>
            </a:pPr>
            <a:r>
              <a:rPr lang="ru-RU" dirty="0" smtClean="0"/>
              <a:t> одного ряда </a:t>
            </a:r>
            <a:r>
              <a:rPr lang="ru-RU" u="sng" dirty="0" smtClean="0"/>
              <a:t>содержится </a:t>
            </a:r>
            <a:r>
              <a:rPr lang="ru-RU" b="1" dirty="0" smtClean="0"/>
              <a:t>безударная проверяемая </a:t>
            </a:r>
          </a:p>
          <a:p>
            <a:pPr marL="0" lvl="0" indent="0">
              <a:buNone/>
            </a:pPr>
            <a:r>
              <a:rPr lang="ru-RU" b="1" dirty="0" smtClean="0"/>
              <a:t>гласная корня</a:t>
            </a:r>
            <a:r>
              <a:rPr lang="ru-RU" dirty="0" smtClean="0"/>
              <a:t>. Запишите номера ответов.  </a:t>
            </a:r>
          </a:p>
          <a:p>
            <a:pPr marL="0" lvl="0" indent="0">
              <a:buNone/>
            </a:pPr>
            <a:endParaRPr lang="ru-RU" dirty="0" smtClean="0"/>
          </a:p>
          <a:p>
            <a:pPr lvl="0"/>
            <a:r>
              <a:rPr lang="ru-RU" dirty="0" smtClean="0"/>
              <a:t>1) увековечить, исполнитель, прославлять</a:t>
            </a:r>
          </a:p>
          <a:p>
            <a:pPr lvl="0"/>
            <a:r>
              <a:rPr lang="ru-RU" dirty="0" smtClean="0"/>
              <a:t>2) возрастной, невразумительно, творец</a:t>
            </a:r>
          </a:p>
          <a:p>
            <a:pPr lvl="0"/>
            <a:r>
              <a:rPr lang="ru-RU" dirty="0" smtClean="0"/>
              <a:t>3) оснащение, озаряться, располагающийся</a:t>
            </a:r>
          </a:p>
          <a:p>
            <a:pPr lvl="0"/>
            <a:r>
              <a:rPr lang="ru-RU" dirty="0" smtClean="0"/>
              <a:t>4) формализм, убедить, подражание</a:t>
            </a:r>
          </a:p>
          <a:p>
            <a:pPr lvl="0"/>
            <a:r>
              <a:rPr lang="ru-RU" dirty="0" smtClean="0"/>
              <a:t>5) преподаватель, разгадать, примерять (вещи)</a:t>
            </a:r>
          </a:p>
          <a:p>
            <a:pPr marL="0" lvl="0" indent="0">
              <a:buNone/>
            </a:pPr>
            <a:r>
              <a:rPr lang="ru-RU" b="1" dirty="0" smtClean="0"/>
              <a:t>Ответ: ___________________________</a:t>
            </a:r>
            <a:endParaRPr lang="ru-RU" dirty="0" smtClean="0"/>
          </a:p>
          <a:p>
            <a:pPr marL="0" lvl="0" indent="0"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8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97510"/>
            <a:ext cx="8229600" cy="532865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27.Напишите сочинение по прочитанному тексту. Сформулируйте одну из проблем, поставленных автором текста. Прокомментируйте сформулированную проблему. Включите в комментарий два примера-иллюстрации из прочитанного текста, которые, по Вашему мнению, важны для понимания проблемы исходного текста (избегайте чрезмерного цитирования).</a:t>
            </a:r>
          </a:p>
          <a:p>
            <a:r>
              <a:rPr lang="ru-RU" sz="2400" b="1" dirty="0" smtClean="0"/>
              <a:t>Дайте пояснение к каждому примеру -иллюстрации.</a:t>
            </a:r>
          </a:p>
          <a:p>
            <a:r>
              <a:rPr lang="ru-RU" sz="2400" b="1" dirty="0" smtClean="0"/>
              <a:t>Укажите </a:t>
            </a:r>
            <a:r>
              <a:rPr lang="ru-RU" sz="2400" b="1" u="sng" dirty="0" smtClean="0"/>
              <a:t>смысловую связь </a:t>
            </a:r>
            <a:r>
              <a:rPr lang="ru-RU" sz="2400" b="1" dirty="0" smtClean="0"/>
              <a:t>между примерами-иллюстрациями </a:t>
            </a:r>
            <a:r>
              <a:rPr lang="ru-RU" sz="2400" b="1" u="sng" dirty="0" smtClean="0"/>
              <a:t>и проанализируйте </a:t>
            </a:r>
            <a:r>
              <a:rPr lang="ru-RU" sz="2400" b="1" dirty="0" smtClean="0"/>
              <a:t>её.</a:t>
            </a:r>
          </a:p>
          <a:p>
            <a:r>
              <a:rPr lang="ru-RU" sz="2400" b="1" dirty="0" smtClean="0"/>
              <a:t>Сформулируйте позицию автора (рассказчика).</a:t>
            </a:r>
          </a:p>
          <a:p>
            <a:r>
              <a:rPr lang="ru-RU" sz="2400" b="1" dirty="0" smtClean="0"/>
              <a:t>Сформулируйте и обоснуйте своё отношение к позиции автора (рассказчика) по проблеме исходного текста.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743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2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/>
              <a:t>ИЗМЕНЕНИЯ коснулись критерия 2.</a:t>
            </a:r>
            <a:endParaRPr lang="ru-RU" sz="3600" dirty="0"/>
          </a:p>
          <a:p>
            <a:r>
              <a:rPr lang="ru-RU" sz="3600" dirty="0"/>
              <a:t>Если в 2020 году за аргументы ученик мог получить</a:t>
            </a:r>
            <a:r>
              <a:rPr lang="ru-RU" sz="3600" b="1" dirty="0"/>
              <a:t> высший балл- 5, то в 2021 высший балл по К 2 – 6!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8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881304"/>
              </p:ext>
            </p:extLst>
          </p:nvPr>
        </p:nvGraphicFramePr>
        <p:xfrm>
          <a:off x="539550" y="260648"/>
          <a:ext cx="7920881" cy="6336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389"/>
                <a:gridCol w="6032369"/>
                <a:gridCol w="1277123"/>
              </a:tblGrid>
              <a:tr h="1501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К2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Комментарий к сформулированной проблеме исходного текста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76200" marB="76200" anchor="ctr"/>
                </a:tc>
              </a:tr>
              <a:tr h="48355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Приведено </a:t>
                      </a:r>
                      <a:r>
                        <a:rPr lang="ru-RU" sz="2000" dirty="0" smtClean="0">
                          <a:effectLst/>
                        </a:rPr>
                        <a:t>не менее 2 примеров-иллюстраций</a:t>
                      </a:r>
                      <a:r>
                        <a:rPr lang="ru-RU" sz="1800" dirty="0" smtClean="0">
                          <a:effectLst/>
                        </a:rPr>
                        <a:t> из прочитанного текста, важных для понимания сформулированной проблемы.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Дано пояснение к каждому из примеров</a:t>
                      </a:r>
                      <a:r>
                        <a:rPr lang="ru-RU" sz="1800" dirty="0" smtClean="0">
                          <a:effectLst/>
                        </a:rPr>
                        <a:t>-иллюстраций.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 smtClean="0">
                          <a:effectLst/>
                        </a:rPr>
                        <a:t>Указана и проанализирована смысловая связь</a:t>
                      </a:r>
                      <a:r>
                        <a:rPr lang="ru-RU" sz="1800" u="sng" dirty="0" smtClean="0">
                          <a:effectLst/>
                        </a:rPr>
                        <a:t> между примерами-иллюстрациями.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Фактических ошибок, связанных с пониманием проблемы исходного текста, в комментарии нет.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14300" marR="114300" marT="76200" marB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dirty="0">
                          <a:effectLst/>
                        </a:rPr>
                        <a:t>6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76200" marB="76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8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Общее количество </a:t>
            </a:r>
            <a:r>
              <a:rPr lang="ru-RU" sz="4400" dirty="0"/>
              <a:t>первичных баллов за сочинение и за работу в </a:t>
            </a:r>
            <a:r>
              <a:rPr lang="ru-RU" sz="4400" dirty="0" smtClean="0"/>
              <a:t>целом</a:t>
            </a:r>
            <a:r>
              <a:rPr lang="ru-RU" sz="4400" dirty="0"/>
              <a:t> </a:t>
            </a:r>
            <a:r>
              <a:rPr lang="ru-RU" sz="4400" dirty="0" smtClean="0"/>
              <a:t>было </a:t>
            </a:r>
            <a:r>
              <a:rPr lang="ru-RU" sz="4400" dirty="0"/>
              <a:t>58, а стало 59. </a:t>
            </a:r>
          </a:p>
        </p:txBody>
      </p:sp>
    </p:spTree>
    <p:extLst>
      <p:ext uri="{BB962C8B-B14F-4D97-AF65-F5344CB8AC3E}">
        <p14:creationId xmlns:p14="http://schemas.microsoft.com/office/powerpoint/2010/main" val="38914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50918"/>
              </p:ext>
            </p:extLst>
          </p:nvPr>
        </p:nvGraphicFramePr>
        <p:xfrm>
          <a:off x="539552" y="82513"/>
          <a:ext cx="8208912" cy="6700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945"/>
                <a:gridCol w="5946967"/>
              </a:tblGrid>
              <a:tr h="305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заданий.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баллов.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</a:tr>
              <a:tr h="882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9-15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17-25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1 баллу.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</a:tr>
              <a:tr h="2285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0 до 2 баллов.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Верным считается ответ, в котором есть все цифры из эталона и отсутствуют другие цифры.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</a:t>
                      </a:r>
                      <a:r>
                        <a:rPr lang="ru-RU" sz="2000" dirty="0" smtClean="0">
                          <a:effectLst/>
                        </a:rPr>
                        <a:t>балл</a:t>
                      </a:r>
                      <a:r>
                        <a:rPr lang="ru-RU" sz="1600" dirty="0">
                          <a:effectLst/>
                        </a:rPr>
                        <a:t> ставится, если: одна из цифр, указанных в ответе, не соответствует эталону; отсутствует одна из цифр, указанных в эталоне ответа.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 всех других случаях выставляется </a:t>
                      </a:r>
                      <a:r>
                        <a:rPr lang="ru-RU" sz="2000" dirty="0">
                          <a:effectLst/>
                        </a:rPr>
                        <a:t>0 баллов.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</a:tr>
              <a:tr h="519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0 до 5 баллов.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</a:tr>
              <a:tr h="1410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0 до 4 баллов.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Верным считается ответ, в котором есть все цифры из эталона и отсутствуют другие цифры. За каждую верно указанную цифру, соответствующую номеру из списка, экзаменуемый получает по 1 баллу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</a:tr>
              <a:tr h="519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 </a:t>
                      </a:r>
                      <a:r>
                        <a:rPr lang="ru-RU" sz="1400" dirty="0" smtClean="0">
                          <a:effectLst/>
                        </a:rPr>
                        <a:t>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</a:tr>
              <a:tr h="519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98433" marR="98433" marT="65622" marB="65622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ИТОГО: </a:t>
                      </a:r>
                      <a:r>
                        <a:rPr lang="ru-RU" sz="2000" dirty="0">
                          <a:effectLst/>
                        </a:rPr>
                        <a:t>59 баллов.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8433" marR="98433" marT="65622" marB="6562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252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Изменения в ЕГЭ  по русскому языку  в 2021 году</vt:lpstr>
      <vt:lpstr>2020</vt:lpstr>
      <vt:lpstr>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Домик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ЕГЭ по русскому языку в 2021 году</dc:title>
  <dc:creator>Вагина Светлана</dc:creator>
  <cp:lastModifiedBy>Проверка1</cp:lastModifiedBy>
  <cp:revision>7</cp:revision>
  <dcterms:created xsi:type="dcterms:W3CDTF">2021-03-24T09:51:40Z</dcterms:created>
  <dcterms:modified xsi:type="dcterms:W3CDTF">2021-04-02T10:24:20Z</dcterms:modified>
</cp:coreProperties>
</file>