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41" r:id="rId2"/>
    <p:sldId id="342" r:id="rId3"/>
    <p:sldId id="347" r:id="rId4"/>
    <p:sldId id="349" r:id="rId5"/>
    <p:sldId id="343" r:id="rId6"/>
    <p:sldId id="350" r:id="rId7"/>
    <p:sldId id="344" r:id="rId8"/>
    <p:sldId id="345" r:id="rId9"/>
    <p:sldId id="34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9B1CB-D78E-489E-8A20-0F9349A0F061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814A-61B0-4C0D-87BE-47060BC8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9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>
            <a:extLst>
              <a:ext uri="{FF2B5EF4-FFF2-40B4-BE49-F238E27FC236}">
                <a16:creationId xmlns:a16="http://schemas.microsoft.com/office/drawing/2014/main" id="{F141C443-4E0A-4AF4-B6B9-C7951C4FD7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Заметки 2">
            <a:extLst>
              <a:ext uri="{FF2B5EF4-FFF2-40B4-BE49-F238E27FC236}">
                <a16:creationId xmlns:a16="http://schemas.microsoft.com/office/drawing/2014/main" id="{10287728-9D2D-4814-9432-A34DA4CDD2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  <p:sp>
        <p:nvSpPr>
          <p:cNvPr id="95236" name="Номер слайда 3">
            <a:extLst>
              <a:ext uri="{FF2B5EF4-FFF2-40B4-BE49-F238E27FC236}">
                <a16:creationId xmlns:a16="http://schemas.microsoft.com/office/drawing/2014/main" id="{3F040A6C-B6A7-4641-8C5A-0AAA4B2BC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41FE46-C185-4A4E-A64E-319D236944B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>
            <a:extLst>
              <a:ext uri="{FF2B5EF4-FFF2-40B4-BE49-F238E27FC236}">
                <a16:creationId xmlns:a16="http://schemas.microsoft.com/office/drawing/2014/main" id="{84C66B2D-43E2-4DD3-BFFA-BF53285805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Заметки 2">
            <a:extLst>
              <a:ext uri="{FF2B5EF4-FFF2-40B4-BE49-F238E27FC236}">
                <a16:creationId xmlns:a16="http://schemas.microsoft.com/office/drawing/2014/main" id="{3139539E-CE5E-40B8-80B4-171E24756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  <p:sp>
        <p:nvSpPr>
          <p:cNvPr id="97284" name="Номер слайда 3">
            <a:extLst>
              <a:ext uri="{FF2B5EF4-FFF2-40B4-BE49-F238E27FC236}">
                <a16:creationId xmlns:a16="http://schemas.microsoft.com/office/drawing/2014/main" id="{AC463433-EF55-4661-A555-F1856B1B7C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10741F-E2BB-4F76-8197-F5DCBAC5475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485CC-9DB0-4BA3-B1DD-D7FF6A6FC73B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3E55C-C14B-4B00-A764-47167573F9F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76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EE2CD2-FE27-4617-9D59-3CAF3655E09B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6145F-D5B0-4692-8C8D-639542E84AB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86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30AF1F-4D97-459E-AD02-D06B930F1977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308F2-5E9F-4FA4-9580-028CCD95F2D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560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EBC7B-02D8-4AF1-A7AE-7FDC676E8F3D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77EC6-CEEA-4CCF-B249-2E77D00723A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16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30609-5F41-41FE-AD74-ADCDE6F4C21B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7A3DB-26C9-40A6-8634-48F90CEA140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790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39052-65D5-498C-91B4-1CAF42BCC10D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8333F-2FF5-4A14-8116-5442D807FBB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690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C6846-BBD1-440D-BEDE-80C74BECC163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EB133-77D8-43FD-8020-44348E5FDA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730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6305E2-08E8-4DEC-92C2-C750B1005760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892C-BEAA-47C4-AB6D-F628567AC0C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222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EB180-D86B-45AE-A90C-704F00802310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ED427-9331-4E8F-8AEB-23D5BF0B2C9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22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40899-67F4-4D7D-B412-C598BB241587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7CCA1-840E-4933-B35E-25318AD4FA2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9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8387B-584C-4784-BD91-B75F34EF1BAB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60612-BD19-4CD4-9916-A52FA6EAB3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037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A9D9C3-FEA9-411C-9439-08BFB4106D7B}" type="datetimeFigureOut">
              <a:rPr lang="ru-RU" smtClean="0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CF3249-7999-4531-A03C-E2609272343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58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>
            <a:extLst>
              <a:ext uri="{FF2B5EF4-FFF2-40B4-BE49-F238E27FC236}">
                <a16:creationId xmlns:a16="http://schemas.microsoft.com/office/drawing/2014/main" id="{F5C014D6-A340-4F53-BF82-7DE12EF5E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6902" y="1395663"/>
            <a:ext cx="8458200" cy="1892969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5400" dirty="0">
                <a:latin typeface="Arial Black" panose="020B0A04020102020204" pitchFamily="34" charset="0"/>
              </a:rPr>
              <a:t>ОГЭ-2021 </a:t>
            </a:r>
            <a:br>
              <a:rPr lang="ru-RU" altLang="ru-RU" sz="5400" dirty="0">
                <a:latin typeface="Arial Black" panose="020B0A04020102020204" pitchFamily="34" charset="0"/>
              </a:rPr>
            </a:br>
            <a:r>
              <a:rPr lang="ru-RU" altLang="ru-RU" sz="5400" dirty="0">
                <a:latin typeface="Arial Black" panose="020B0A04020102020204" pitchFamily="34" charset="0"/>
              </a:rPr>
              <a:t>по литературе</a:t>
            </a:r>
          </a:p>
        </p:txBody>
      </p:sp>
      <p:sp>
        <p:nvSpPr>
          <p:cNvPr id="93187" name="Подзаголовок 2">
            <a:extLst>
              <a:ext uri="{FF2B5EF4-FFF2-40B4-BE49-F238E27FC236}">
                <a16:creationId xmlns:a16="http://schemas.microsoft.com/office/drawing/2014/main" id="{038A9019-8A47-49E2-8A2F-00FC11647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199" y="3900488"/>
            <a:ext cx="7692189" cy="1752600"/>
          </a:xfrm>
        </p:spPr>
        <p:txBody>
          <a:bodyPr/>
          <a:lstStyle/>
          <a:p>
            <a:pPr marL="63500" eaLnBrk="1" hangingPunct="1"/>
            <a:endParaRPr lang="ru-RU" altLang="ru-RU" sz="3200" dirty="0" smtClean="0">
              <a:solidFill>
                <a:schemeClr val="accent2"/>
              </a:solidFill>
            </a:endParaRPr>
          </a:p>
          <a:p>
            <a:pPr marL="63500" eaLnBrk="1" hangingPunct="1"/>
            <a:r>
              <a:rPr lang="ru-RU" altLang="ru-RU" sz="3200" dirty="0" smtClean="0"/>
              <a:t>         Задания</a:t>
            </a:r>
            <a:r>
              <a:rPr lang="ru-RU" altLang="ru-RU" sz="3200" dirty="0"/>
              <a:t>, требования </a:t>
            </a:r>
            <a:r>
              <a:rPr lang="ru-RU" altLang="ru-RU" sz="3200" dirty="0" smtClean="0"/>
              <a:t>и   изменения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9F22F-C801-48D7-B8EA-5C72BC6CA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836613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/>
              <a:t>Изменения в КИМ ОГЭ-2021</a:t>
            </a:r>
          </a:p>
        </p:txBody>
      </p:sp>
      <p:sp>
        <p:nvSpPr>
          <p:cNvPr id="94211" name="Объект 2">
            <a:extLst>
              <a:ext uri="{FF2B5EF4-FFF2-40B4-BE49-F238E27FC236}">
                <a16:creationId xmlns:a16="http://schemas.microsoft.com/office/drawing/2014/main" id="{62E4F2E3-3B59-40E8-B2AB-D7EAA910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943100"/>
            <a:ext cx="8229600" cy="4325938"/>
          </a:xfrm>
        </p:spPr>
        <p:txBody>
          <a:bodyPr/>
          <a:lstStyle/>
          <a:p>
            <a:pPr marL="109537" indent="0" algn="just" eaLnBrk="1" hangingPunct="1">
              <a:buNone/>
            </a:pPr>
            <a:endParaRPr lang="ru-RU" altLang="ru-RU" dirty="0" smtClean="0"/>
          </a:p>
          <a:p>
            <a:pPr marL="109537" indent="0" algn="just" eaLnBrk="1" hangingPunct="1">
              <a:buNone/>
            </a:pPr>
            <a:endParaRPr lang="ru-RU" altLang="ru-RU" dirty="0"/>
          </a:p>
          <a:p>
            <a:pPr marL="109537" indent="0" algn="just" eaLnBrk="1" hangingPunct="1">
              <a:buNone/>
            </a:pPr>
            <a:r>
              <a:rPr lang="ru-RU" altLang="ru-RU" dirty="0" smtClean="0"/>
              <a:t>     1.Внесли </a:t>
            </a:r>
            <a:r>
              <a:rPr lang="ru-RU" altLang="ru-RU" dirty="0"/>
              <a:t>существенные содержательные изменениями и полностью поменяли структуру части 1</a:t>
            </a:r>
          </a:p>
          <a:p>
            <a:pPr algn="just" eaLnBrk="1" hangingPunct="1"/>
            <a:endParaRPr lang="ru-RU" altLang="ru-RU" dirty="0"/>
          </a:p>
          <a:p>
            <a:pPr algn="just" eaLnBrk="1" hangingPunct="1"/>
            <a:endParaRPr lang="ru-RU" altLang="ru-RU" dirty="0"/>
          </a:p>
          <a:p>
            <a:pPr algn="just"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7008F-53C9-486E-93A7-08581E5E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6D8AE4-E9D0-4974-8127-4F601594C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0688"/>
            <a:ext cx="10972800" cy="4883150"/>
          </a:xfrm>
        </p:spPr>
        <p:txBody>
          <a:bodyPr/>
          <a:lstStyle/>
          <a:p>
            <a:pPr marL="109537" indent="0">
              <a:buNone/>
            </a:pPr>
            <a:r>
              <a:rPr lang="ru-RU" dirty="0"/>
              <a:t>	</a:t>
            </a:r>
            <a:r>
              <a:rPr lang="ru-RU" altLang="ru-RU" dirty="0"/>
              <a:t>Задания на выбор предлагаются не в форме блоков, а под номерами 1.1 или 1.2, 2.1 или 2.2, 3.1 или 3.2</a:t>
            </a:r>
          </a:p>
          <a:p>
            <a:endParaRPr lang="ru-RU" dirty="0" smtClean="0"/>
          </a:p>
          <a:p>
            <a:pPr marL="109537" indent="0">
              <a:buNone/>
            </a:pPr>
            <a:r>
              <a:rPr lang="ru-RU" sz="3200" dirty="0" smtClean="0"/>
              <a:t>	</a:t>
            </a:r>
            <a:r>
              <a:rPr lang="ru-RU" dirty="0" smtClean="0"/>
              <a:t>Если </a:t>
            </a:r>
            <a:r>
              <a:rPr lang="ru-RU" dirty="0"/>
              <a:t>в 2020 г. учащийся выбирал один из двух блоков вопросов - по прозе, драматургии </a:t>
            </a:r>
            <a:r>
              <a:rPr lang="ru-RU" b="1" dirty="0">
                <a:latin typeface="Arial Black" panose="020B0A04020102020204" pitchFamily="34" charset="0"/>
              </a:rPr>
              <a:t>ИЛИ</a:t>
            </a:r>
            <a:r>
              <a:rPr lang="ru-RU" dirty="0"/>
              <a:t> по поэзии, то в 2021 он должен будет выбрать не блок, а сами задания, которые будут и по прозе, и по лирике. </a:t>
            </a:r>
          </a:p>
          <a:p>
            <a:endParaRPr lang="ru-RU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866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8494B-FC4B-4A22-A007-76A6AA38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FDC64-FEDE-4D12-8155-56C61591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ts val="195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800" dirty="0">
              <a:solidFill>
                <a:srgbClr val="424547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95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3200" dirty="0" smtClean="0">
                <a:solidFill>
                  <a:srgbClr val="424547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ru-RU" sz="2800" dirty="0" smtClean="0">
                <a:solidFill>
                  <a:srgbClr val="424547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solidFill>
                  <a:srgbClr val="424547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Заданий стало больше – </a:t>
            </a:r>
            <a:r>
              <a:rPr lang="ru-RU" sz="3200" b="1" dirty="0">
                <a:solidFill>
                  <a:srgbClr val="424547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ru-RU" sz="3200" dirty="0">
                <a:solidFill>
                  <a:srgbClr val="424547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(было 4).</a:t>
            </a:r>
            <a:endParaRPr lang="ru-RU" sz="3200" dirty="0">
              <a:solidFill>
                <a:srgbClr val="42454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0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86625-6B38-424D-8C67-B94042A9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836613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6259" name="Объект 2">
            <a:extLst>
              <a:ext uri="{FF2B5EF4-FFF2-40B4-BE49-F238E27FC236}">
                <a16:creationId xmlns:a16="http://schemas.microsoft.com/office/drawing/2014/main" id="{595995EF-90BD-4668-B403-7EF85346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943100"/>
            <a:ext cx="8229600" cy="4325938"/>
          </a:xfrm>
        </p:spPr>
        <p:txBody>
          <a:bodyPr/>
          <a:lstStyle/>
          <a:p>
            <a:pPr marL="109537" indent="0" algn="just" eaLnBrk="1" hangingPunct="1">
              <a:buNone/>
            </a:pPr>
            <a:r>
              <a:rPr lang="ru-RU" altLang="ru-RU" dirty="0" smtClean="0"/>
              <a:t> </a:t>
            </a:r>
          </a:p>
          <a:p>
            <a:pPr marL="109537" indent="0" algn="just" eaLnBrk="1" hangingPunct="1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3. </a:t>
            </a:r>
            <a:r>
              <a:rPr lang="ru-RU" altLang="ru-RU" dirty="0" smtClean="0"/>
              <a:t>Добавили </a:t>
            </a:r>
            <a:r>
              <a:rPr lang="ru-RU" altLang="ru-RU" dirty="0"/>
              <a:t>новое задание базового уровня сложности 2.1/2.2 на анализ самостоятельно выбранного фрагмента предложенного произведения в заданном направлении</a:t>
            </a:r>
          </a:p>
          <a:p>
            <a:pPr algn="just" eaLnBrk="1" hangingPunct="1"/>
            <a:endParaRPr lang="ru-RU" altLang="ru-RU" dirty="0"/>
          </a:p>
          <a:p>
            <a:pPr marL="109537" indent="0" algn="just" eaLnBrk="1" hangingPunct="1">
              <a:buNone/>
            </a:pPr>
            <a:endParaRPr lang="ru-RU" altLang="ru-RU" dirty="0"/>
          </a:p>
          <a:p>
            <a:pPr algn="just"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4D293-E999-49A5-9DD8-24A93609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7BB48-EA29-4CB3-86C7-244073165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ts val="195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rgbClr val="424547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связи с существенными структурными и </a:t>
            </a:r>
          </a:p>
          <a:p>
            <a:pPr marL="0" lvl="0" indent="0">
              <a:lnSpc>
                <a:spcPts val="195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содержательными </a:t>
            </a:r>
            <a:r>
              <a:rPr lang="ru-RU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изменениями части 1 введена новая </a:t>
            </a:r>
          </a:p>
          <a:p>
            <a:pPr marL="0" lvl="0" indent="0">
              <a:lnSpc>
                <a:spcPts val="195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нумерация </a:t>
            </a:r>
            <a:r>
              <a:rPr lang="ru-RU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заданий.</a:t>
            </a:r>
            <a:endParaRPr lang="ru-RU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95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95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 Изменения</a:t>
            </a:r>
            <a:r>
              <a:rPr lang="ru-RU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не коснулись 2-ой части.</a:t>
            </a:r>
          </a:p>
          <a:p>
            <a:pPr marL="342900" lvl="0" indent="-342900">
              <a:lnSpc>
                <a:spcPts val="195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95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5</a:t>
            </a:r>
            <a:r>
              <a:rPr lang="ru-RU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Количество баллов увеличилось с 39 до 45.</a:t>
            </a:r>
            <a:endParaRPr lang="ru-RU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95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BC08C-5698-4C23-B0B5-2CAF6EDA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836613"/>
            <a:ext cx="8229600" cy="1066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На что обратить внимание</a:t>
            </a:r>
          </a:p>
        </p:txBody>
      </p:sp>
      <p:sp>
        <p:nvSpPr>
          <p:cNvPr id="98307" name="Объект 2">
            <a:extLst>
              <a:ext uri="{FF2B5EF4-FFF2-40B4-BE49-F238E27FC236}">
                <a16:creationId xmlns:a16="http://schemas.microsoft.com/office/drawing/2014/main" id="{FD23C80D-69E8-4AD0-9619-F7DAC394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943100"/>
            <a:ext cx="8229600" cy="4325938"/>
          </a:xfrm>
        </p:spPr>
        <p:txBody>
          <a:bodyPr/>
          <a:lstStyle/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/>
              <a:t>Время </a:t>
            </a:r>
          </a:p>
          <a:p>
            <a:pPr eaLnBrk="1" hangingPunct="1"/>
            <a:r>
              <a:rPr lang="ru-RU" altLang="ru-RU" dirty="0"/>
              <a:t>Дополнительное оборудование</a:t>
            </a:r>
          </a:p>
          <a:p>
            <a:pPr eaLnBrk="1" hangingPunct="1"/>
            <a:r>
              <a:rPr lang="ru-RU" altLang="ru-RU" dirty="0"/>
              <a:t>Первичный балл</a:t>
            </a:r>
          </a:p>
          <a:p>
            <a:pPr eaLnBrk="1" hangingPunct="1"/>
            <a:r>
              <a:rPr lang="ru-RU" altLang="ru-RU" dirty="0"/>
              <a:t>Содержательные разделы предмета</a:t>
            </a:r>
          </a:p>
          <a:p>
            <a:pPr eaLnBrk="1" hangingPunct="1"/>
            <a:r>
              <a:rPr lang="ru-RU" altLang="ru-RU" dirty="0"/>
              <a:t>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28109-2227-40D7-8FD1-4C8DAF09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836613"/>
            <a:ext cx="8229600" cy="1066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Время выполнения работы </a:t>
            </a:r>
          </a:p>
        </p:txBody>
      </p:sp>
      <p:sp>
        <p:nvSpPr>
          <p:cNvPr id="99331" name="Объект 2">
            <a:extLst>
              <a:ext uri="{FF2B5EF4-FFF2-40B4-BE49-F238E27FC236}">
                <a16:creationId xmlns:a16="http://schemas.microsoft.com/office/drawing/2014/main" id="{2A814E47-E4AE-42F6-A803-32C921884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943100"/>
            <a:ext cx="8229600" cy="4325938"/>
          </a:xfrm>
        </p:spPr>
        <p:txBody>
          <a:bodyPr/>
          <a:lstStyle/>
          <a:p>
            <a:pPr marL="109538" indent="0" algn="ctr" eaLnBrk="1" hangingPunct="1">
              <a:buNone/>
            </a:pPr>
            <a:endParaRPr lang="ru-RU" altLang="ru-RU" dirty="0"/>
          </a:p>
          <a:p>
            <a:pPr marL="109538" indent="0" algn="ctr" eaLnBrk="1" hangingPunct="1">
              <a:buNone/>
            </a:pPr>
            <a:endParaRPr lang="ru-RU" altLang="ru-RU" dirty="0"/>
          </a:p>
          <a:p>
            <a:pPr marL="109538" indent="0" algn="ctr" eaLnBrk="1" hangingPunct="1">
              <a:buNone/>
            </a:pPr>
            <a:r>
              <a:rPr lang="ru-RU" altLang="ru-RU" dirty="0"/>
              <a:t>3 часа 55 минут (235 минут)</a:t>
            </a:r>
            <a:r>
              <a:rPr lang="ru-RU" altLang="ru-RU" dirty="0">
                <a:solidFill>
                  <a:schemeClr val="accent2"/>
                </a:solidFill>
              </a:rPr>
              <a:t> </a:t>
            </a:r>
          </a:p>
          <a:p>
            <a:pPr marL="109538" indent="0" algn="ctr" eaLnBrk="1" hangingPunct="1">
              <a:buNone/>
            </a:pPr>
            <a:r>
              <a:rPr lang="ru-RU" altLang="ru-RU" b="1" dirty="0" smtClean="0"/>
              <a:t>Для </a:t>
            </a:r>
            <a:r>
              <a:rPr lang="ru-RU" altLang="ru-RU" b="1" dirty="0"/>
              <a:t>учеников с ОВЗ, детей-инвалидов и инвалидов – </a:t>
            </a:r>
            <a:r>
              <a:rPr lang="ru-RU" altLang="ru-RU" dirty="0"/>
              <a:t>5 часов 25 минут (325 минут) </a:t>
            </a:r>
            <a:endParaRPr lang="ru-RU" altLang="ru-RU" dirty="0">
              <a:solidFill>
                <a:schemeClr val="accent2"/>
              </a:solidFill>
            </a:endParaRPr>
          </a:p>
          <a:p>
            <a:pPr marL="109538" indent="0" algn="ctr" eaLnBrk="1" hangingPunct="1">
              <a:buNone/>
            </a:pPr>
            <a:endParaRPr lang="ru-RU" altLang="ru-RU" dirty="0"/>
          </a:p>
          <a:p>
            <a:pPr marL="109538" indent="0" eaLnBrk="1" hangingPunct="1">
              <a:buNone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61AB3-F075-4488-8CB8-628128CE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836613"/>
            <a:ext cx="8229600" cy="1066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Дополнительное оборудование</a:t>
            </a:r>
          </a:p>
        </p:txBody>
      </p:sp>
      <p:sp>
        <p:nvSpPr>
          <p:cNvPr id="100355" name="Объект 2">
            <a:extLst>
              <a:ext uri="{FF2B5EF4-FFF2-40B4-BE49-F238E27FC236}">
                <a16:creationId xmlns:a16="http://schemas.microsoft.com/office/drawing/2014/main" id="{4DC1972F-6335-47A7-96F6-3265C1AED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943100"/>
            <a:ext cx="8229600" cy="4325938"/>
          </a:xfrm>
        </p:spPr>
        <p:txBody>
          <a:bodyPr/>
          <a:lstStyle/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/>
              <a:t>Орфографический словарь</a:t>
            </a: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/>
              <a:t>Полные тексты художественных произведений и сборники лирики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119</Words>
  <Application>Microsoft Office PowerPoint</Application>
  <PresentationFormat>Широкоэкранный</PresentationFormat>
  <Paragraphs>42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Georgia</vt:lpstr>
      <vt:lpstr>Symbol</vt:lpstr>
      <vt:lpstr>Times New Roman</vt:lpstr>
      <vt:lpstr>Тема Office</vt:lpstr>
      <vt:lpstr>ОГЭ-2021  по литературе</vt:lpstr>
      <vt:lpstr>Изменения в КИМ ОГЭ-2021</vt:lpstr>
      <vt:lpstr>Презентация PowerPoint</vt:lpstr>
      <vt:lpstr>Презентация PowerPoint</vt:lpstr>
      <vt:lpstr>Презентация PowerPoint</vt:lpstr>
      <vt:lpstr>Презентация PowerPoint</vt:lpstr>
      <vt:lpstr>На что обратить внимание</vt:lpstr>
      <vt:lpstr>Время выполнения работы </vt:lpstr>
      <vt:lpstr>Дополнительное оборудование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литературе</dc:title>
  <dc:creator>Учитель</dc:creator>
  <cp:lastModifiedBy>Admin</cp:lastModifiedBy>
  <cp:revision>7</cp:revision>
  <dcterms:created xsi:type="dcterms:W3CDTF">2021-03-24T10:16:23Z</dcterms:created>
  <dcterms:modified xsi:type="dcterms:W3CDTF">2021-03-26T07:40:37Z</dcterms:modified>
</cp:coreProperties>
</file>