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8" r:id="rId3"/>
    <p:sldId id="299" r:id="rId4"/>
    <p:sldId id="300" r:id="rId5"/>
    <p:sldId id="301" r:id="rId6"/>
    <p:sldId id="303" r:id="rId7"/>
    <p:sldId id="304" r:id="rId8"/>
    <p:sldId id="305" r:id="rId9"/>
    <p:sldId id="306" r:id="rId10"/>
    <p:sldId id="307" r:id="rId11"/>
    <p:sldId id="284" r:id="rId12"/>
    <p:sldId id="257" r:id="rId13"/>
    <p:sldId id="264" r:id="rId14"/>
    <p:sldId id="286" r:id="rId15"/>
    <p:sldId id="287" r:id="rId16"/>
    <p:sldId id="288" r:id="rId17"/>
    <p:sldId id="290" r:id="rId18"/>
    <p:sldId id="297" r:id="rId19"/>
    <p:sldId id="295" r:id="rId20"/>
    <p:sldId id="296" r:id="rId21"/>
    <p:sldId id="294" r:id="rId22"/>
    <p:sldId id="30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EB27-294C-498E-BB78-04034476F986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FB3B-3BD2-4F74-9A85-159CBC752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5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FB3B-3BD2-4F74-9A85-159CBC75280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4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7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0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3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0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0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6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Slide1.sld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2.sld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3.sld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edu-monitoring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spb.ru/att-test" TargetMode="External"/><Relationship Id="rId5" Type="http://schemas.openxmlformats.org/officeDocument/2006/relationships/hyperlink" Target="https://4ege.ru/materials_podgotovka/57160-demoversii-diagnosticheskih-rabot-dlya-uchiteley.html" TargetMode="External"/><Relationship Id="rId4" Type="http://schemas.openxmlformats.org/officeDocument/2006/relationships/hyperlink" Target="https://academy.prosv.ru/teachers201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Понятие объективности результатов оценочных процедур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056784" cy="1224136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Рекомендации для педагогов школ,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зам.директоров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по учебной работе, методистов школьных предметных объединений, городских методических служб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603998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931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1D522D-6A34-43E8-A1C7-17F8AF97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0" i="0" u="none" strike="noStrike" baseline="0" dirty="0">
                <a:latin typeface="Calibri" panose="020F0502020204030204" pitchFamily="34" charset="0"/>
              </a:rPr>
              <a:t>Важное для математической грамотности </a:t>
            </a:r>
            <a:r>
              <a:rPr lang="ru-RU" sz="4400" b="0" i="0" u="none" strike="noStrike" baseline="0" dirty="0">
                <a:latin typeface="Calibri" panose="020F0502020204030204" pitchFamily="34" charset="0"/>
              </a:rPr>
              <a:t/>
            </a:r>
            <a:br>
              <a:rPr lang="ru-RU" sz="4400" b="0" i="0" u="none" strike="noStrike" baseline="0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8E7264-1FEC-472F-8031-3CE69EC54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Помнить о системности формируемых математических знаний, о необходимости теоретической базы: без знаний нет применения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формировать готовность к взаимодействию с математической стороной окружающего мира: через опыт и погружение в реальные ситуации (отдельные задания; цепочки заданий, объединенных ситуацией, проектные работы)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учить математическому моделированию реальных ситуаций и переносить способы решения учебных задач на реальные, создавать опыт поиска путей решения жизненных задач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развивать когнитивную сферу, учить познавать окружающий мир, задаваться вопросами, рассуждать и решать задачи разными способами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формировать компетенции: коммуникативную, читательскую, информационную, социальную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развивать регулятивную сферы и рефлексию: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5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>
                <a:latin typeface="Times New Roman"/>
                <a:ea typeface="Calibri"/>
                <a:cs typeface="Times New Roman"/>
              </a:rPr>
            </a:br>
            <a:endParaRPr lang="ru-RU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970" y="404664"/>
            <a:ext cx="695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chemeClr val="tx2"/>
                </a:solidFill>
                <a:latin typeface="Arial Black" pitchFamily="34" charset="0"/>
                <a:cs typeface="Times New Roman"/>
              </a:rPr>
              <a:t>Образовательный стандарт </a:t>
            </a:r>
          </a:p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chemeClr val="tx2"/>
                </a:solidFill>
                <a:latin typeface="Arial Black" pitchFamily="34" charset="0"/>
                <a:cs typeface="Times New Roman"/>
              </a:rPr>
              <a:t>сегодня требует перейти </a:t>
            </a:r>
          </a:p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от контроля качества образования</a:t>
            </a:r>
          </a:p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к его обеспечению</a:t>
            </a:r>
            <a:r>
              <a:rPr lang="ru-RU" sz="2100" b="1" dirty="0">
                <a:solidFill>
                  <a:srgbClr val="000000"/>
                </a:solidFill>
                <a:latin typeface="Arial Black" pitchFamily="34" charset="0"/>
                <a:cs typeface="Times New Roman"/>
              </a:rPr>
              <a:t> </a:t>
            </a:r>
            <a:endParaRPr lang="ru-RU" sz="2100" b="1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449" y="2132856"/>
            <a:ext cx="7056784" cy="219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355600" algn="ctr">
              <a:spcAft>
                <a:spcPts val="1000"/>
              </a:spcAft>
            </a:pPr>
            <a:r>
              <a:rPr lang="ru-RU" sz="2400" b="1" dirty="0">
                <a:solidFill>
                  <a:schemeClr val="tx2"/>
                </a:solidFill>
                <a:ea typeface="Calibri"/>
                <a:cs typeface="Times New Roman"/>
              </a:rPr>
              <a:t>В вопросе о повышении качества образования в образовательных учреждениях, необходимо уделять большое внимание </a:t>
            </a:r>
          </a:p>
          <a:p>
            <a:pPr indent="355600" algn="ctr"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объективности результатов оценивающих процедур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516" y="4663020"/>
            <a:ext cx="7822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/>
            <a:r>
              <a:rPr lang="ru-RU" sz="2000" b="1" dirty="0">
                <a:solidFill>
                  <a:prstClr val="black"/>
                </a:solidFill>
              </a:rPr>
              <a:t>Повышение объективности оценки образовательных результатов может быть достигнуто только в результате </a:t>
            </a:r>
            <a:r>
              <a:rPr lang="ru-RU" sz="2000" b="1" dirty="0">
                <a:solidFill>
                  <a:srgbClr val="C00000"/>
                </a:solidFill>
              </a:rPr>
              <a:t>согласованных действий </a:t>
            </a:r>
            <a:r>
              <a:rPr lang="ru-RU" sz="2000" b="1" dirty="0">
                <a:solidFill>
                  <a:prstClr val="black"/>
                </a:solidFill>
              </a:rPr>
              <a:t>на всех уровнях управления образованием: федеральном, региональном, муниципальном, а также на уровне общеобразовательных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52179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73" y="332656"/>
            <a:ext cx="8229600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Arial Black" pitchFamily="34" charset="0"/>
              </a:rPr>
              <a:t>Одним из факторов, влияющих на качество образования,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является культура оценивания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62603" y="3163355"/>
            <a:ext cx="6819797" cy="2734533"/>
            <a:chOff x="799683" y="2131920"/>
            <a:chExt cx="6488521" cy="2836888"/>
          </a:xfrm>
        </p:grpSpPr>
        <p:sp>
          <p:nvSpPr>
            <p:cNvPr id="3" name="Овал 2"/>
            <p:cNvSpPr/>
            <p:nvPr/>
          </p:nvSpPr>
          <p:spPr>
            <a:xfrm>
              <a:off x="3159116" y="2907315"/>
              <a:ext cx="2398489" cy="1313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КУЛЬТУРА  ОЦЕНИВАНИЯ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783661" y="2157150"/>
              <a:ext cx="1547888" cy="576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ЧЕСТНОСТЬ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45292" y="3388948"/>
              <a:ext cx="1542912" cy="576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ОТКРЫТОСТЬ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511421" y="4392745"/>
              <a:ext cx="1628737" cy="576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ДОВЕРИЕ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99683" y="3389866"/>
              <a:ext cx="2160240" cy="576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Профессионализм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34284" y="2131920"/>
              <a:ext cx="1711063" cy="576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ОБЪЕКТИВНОСТЬ</a:t>
              </a:r>
            </a:p>
          </p:txBody>
        </p:sp>
        <p:sp>
          <p:nvSpPr>
            <p:cNvPr id="14" name="Стрелка вправо 13"/>
            <p:cNvSpPr/>
            <p:nvPr/>
          </p:nvSpPr>
          <p:spPr>
            <a:xfrm rot="1806973">
              <a:off x="5861112" y="2885179"/>
              <a:ext cx="531779" cy="34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8645394">
              <a:off x="5451905" y="4159091"/>
              <a:ext cx="586779" cy="3691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19233418">
              <a:off x="2606460" y="2806814"/>
              <a:ext cx="463489" cy="341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00520" y="1196752"/>
            <a:ext cx="805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ea typeface="Calibri"/>
                <a:cs typeface="Times New Roman"/>
              </a:rPr>
              <a:t>Без культуры оценивания невозможно сформировать те результаты, которые зафиксированы во ФГОС общего образования.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606" y="3118468"/>
            <a:ext cx="21721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/>
                </a:solidFill>
                <a:latin typeface="Arial Black" pitchFamily="34" charset="0"/>
              </a:rPr>
              <a:t>Составляющие факторы</a:t>
            </a:r>
          </a:p>
          <a:p>
            <a:r>
              <a:rPr lang="ru-RU" sz="1700" b="1" dirty="0">
                <a:solidFill>
                  <a:schemeClr val="tx2"/>
                </a:solidFill>
                <a:latin typeface="Arial Black" pitchFamily="34" charset="0"/>
              </a:rPr>
              <a:t>культуры оценивания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4486" y="5733256"/>
            <a:ext cx="2463074" cy="738664"/>
          </a:xfrm>
          <a:prstGeom prst="rect">
            <a:avLst/>
          </a:prstGeom>
          <a:noFill/>
          <a:ln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Определяет доверие к результатам оценивания всех субъектов образования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1397" y="2010547"/>
            <a:ext cx="8051142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</a:rPr>
              <a:t>Формирование культуры оценивания в школе, как важной составляющей - это одна из актуальных задач и руководителя и 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</a:rPr>
              <a:t>всего коллектива школы в целом</a:t>
            </a:r>
            <a:endParaRPr lang="ru-RU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623507" y="3296724"/>
            <a:ext cx="558929" cy="33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2438610">
            <a:off x="3062391" y="5133313"/>
            <a:ext cx="558929" cy="33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4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37" y="332656"/>
            <a:ext cx="864096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al Black" pitchFamily="34" charset="0"/>
              </a:rPr>
              <a:t>Объективное оценивание результатов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– это личная ответственность педагогов школ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(это вопрос этики и собственного профессионализма).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Должно быть принципиальное отношение к оцениванию</a:t>
            </a:r>
          </a:p>
        </p:txBody>
      </p:sp>
      <p:sp>
        <p:nvSpPr>
          <p:cNvPr id="3" name="Овал 2"/>
          <p:cNvSpPr/>
          <p:nvPr/>
        </p:nvSpPr>
        <p:spPr>
          <a:xfrm>
            <a:off x="2954690" y="1844824"/>
            <a:ext cx="2966598" cy="71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ОБЪЕКТИВНОСТЬ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140967"/>
            <a:ext cx="2814053" cy="576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ОБЪЕКТИВНОСТЬ ОЦЕНИВАНИЯ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7" y="3140968"/>
            <a:ext cx="3384375" cy="5674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ПРОЦЕДУРНАЯ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149087"/>
            <a:ext cx="2814053" cy="988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Корректная оценочная деятельность школ, учителя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301106"/>
            <a:ext cx="2814053" cy="1152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Критериальное</a:t>
            </a:r>
            <a:r>
              <a:rPr lang="ru-RU" sz="1600" b="1" dirty="0">
                <a:solidFill>
                  <a:schemeClr val="tx1"/>
                </a:solidFill>
              </a:rPr>
              <a:t> оценивание (хорошая подготовка учителей в части </a:t>
            </a:r>
            <a:r>
              <a:rPr lang="ru-RU" sz="1600" b="1" dirty="0" err="1">
                <a:solidFill>
                  <a:schemeClr val="tx1"/>
                </a:solidFill>
              </a:rPr>
              <a:t>критериального</a:t>
            </a:r>
            <a:r>
              <a:rPr lang="ru-RU" sz="1600" b="1" dirty="0">
                <a:solidFill>
                  <a:schemeClr val="tx1"/>
                </a:solidFill>
              </a:rPr>
              <a:t> оценивания)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7" y="4149087"/>
            <a:ext cx="3384376" cy="230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Используется в государственной аттестации: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видеонаблюдение, соответствие заданий требованиям образовательных стандартов, невозможность списывания, одинаковые условия для всех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Исключение конфликта интересов </a:t>
            </a:r>
          </a:p>
        </p:txBody>
      </p:sp>
      <p:sp>
        <p:nvSpPr>
          <p:cNvPr id="9" name="Стрелка вправо 8"/>
          <p:cNvSpPr/>
          <p:nvPr/>
        </p:nvSpPr>
        <p:spPr>
          <a:xfrm rot="1719843">
            <a:off x="5276737" y="2599305"/>
            <a:ext cx="722396" cy="42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522639" y="3717564"/>
            <a:ext cx="4320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205852" y="3730710"/>
            <a:ext cx="40470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879742">
            <a:off x="2885736" y="2585858"/>
            <a:ext cx="727940" cy="42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2013253"/>
            <a:ext cx="2055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tx2"/>
                </a:solidFill>
                <a:latin typeface="Arial Black" pitchFamily="34" charset="0"/>
              </a:rPr>
              <a:t>Различают условия объективности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55544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148" y="5229200"/>
            <a:ext cx="8208912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Основные признаки (маркеры) необъективности результатов в школах:</a:t>
            </a:r>
            <a:endParaRPr lang="ru-RU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539750" indent="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Завышенные результаты оценочных процедур</a:t>
            </a:r>
            <a:endParaRPr lang="ru-RU" sz="1600" b="1" dirty="0">
              <a:ea typeface="Calibri"/>
              <a:cs typeface="Times New Roman"/>
            </a:endParaRPr>
          </a:p>
          <a:p>
            <a:pPr marL="539750" indent="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Несоответствие школьным отметкам</a:t>
            </a:r>
            <a:endParaRPr lang="ru-RU" sz="1600" b="1" dirty="0">
              <a:ea typeface="Calibri"/>
              <a:cs typeface="Times New Roman"/>
            </a:endParaRPr>
          </a:p>
          <a:p>
            <a:pPr marL="539750" indent="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Резкое изменение результатов от 2018-2019-2020 г. (соседние параллели) и т.д.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352" y="332656"/>
            <a:ext cx="72008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Объективность результатов оценивания </a:t>
            </a:r>
          </a:p>
          <a:p>
            <a:pPr lvl="0" indent="355600" algn="ctr"/>
            <a:r>
              <a:rPr lang="ru-RU" sz="2200" b="1" dirty="0">
                <a:solidFill>
                  <a:schemeClr val="tx2"/>
                </a:solidFill>
                <a:latin typeface="Arial Black" pitchFamily="34" charset="0"/>
              </a:rPr>
              <a:t>можно определить только используя надежный диагностический инструментарий</a:t>
            </a:r>
          </a:p>
          <a:p>
            <a:pPr lvl="0" indent="355600" algn="ctr"/>
            <a:endParaRPr lang="ru-RU" sz="900" b="1" dirty="0">
              <a:solidFill>
                <a:prstClr val="black"/>
              </a:solidFill>
            </a:endParaRPr>
          </a:p>
          <a:p>
            <a:pPr lvl="0" indent="355600" algn="ctr"/>
            <a:r>
              <a:rPr lang="ru-RU" b="1" dirty="0">
                <a:solidFill>
                  <a:prstClr val="black"/>
                </a:solidFill>
              </a:rPr>
              <a:t>Если нет хороших инструментов оценивания, </a:t>
            </a:r>
          </a:p>
          <a:p>
            <a:pPr lvl="0" indent="355600" algn="ctr"/>
            <a:r>
              <a:rPr lang="ru-RU" b="1" dirty="0">
                <a:solidFill>
                  <a:prstClr val="black"/>
                </a:solidFill>
              </a:rPr>
              <a:t>то невозможно выставлять отметку ученикам правильную, </a:t>
            </a:r>
          </a:p>
          <a:p>
            <a:pPr lvl="0" indent="355600" algn="ctr"/>
            <a:r>
              <a:rPr lang="ru-RU" b="1" dirty="0">
                <a:solidFill>
                  <a:prstClr val="black"/>
                </a:solidFill>
              </a:rPr>
              <a:t>корректную, объективную.</a:t>
            </a:r>
          </a:p>
          <a:p>
            <a:pPr lvl="0" indent="355600" algn="ctr"/>
            <a:endParaRPr lang="ru-RU" sz="800" dirty="0">
              <a:solidFill>
                <a:prstClr val="black"/>
              </a:solidFill>
            </a:endParaRPr>
          </a:p>
          <a:p>
            <a:pPr lvl="0" indent="355600" algn="ctr"/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Объективность текущего оценивания </a:t>
            </a:r>
          </a:p>
          <a:p>
            <a:pPr lvl="0" indent="355600" algn="ctr"/>
            <a:r>
              <a:rPr lang="ru-RU" sz="1600" b="1" dirty="0" err="1">
                <a:solidFill>
                  <a:schemeClr val="tx2"/>
                </a:solidFill>
                <a:latin typeface="Arial Black" pitchFamily="34" charset="0"/>
              </a:rPr>
              <a:t>прямопропорциональна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  компетентности педагога </a:t>
            </a:r>
          </a:p>
          <a:p>
            <a:pPr lvl="0" indent="355600" algn="ctr"/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в области педагогических измерений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204" y="4010586"/>
            <a:ext cx="7200800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540385" algn="ctr"/>
            <a:r>
              <a:rPr lang="ru-RU" sz="1700" b="1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Важно научиться формировать и использовать позитивное отношение к объективной оценке </a:t>
            </a:r>
          </a:p>
          <a:p>
            <a:pPr indent="540385" algn="ctr"/>
            <a:r>
              <a:rPr lang="ru-RU" sz="1700" b="1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учеников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60786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53" y="394882"/>
            <a:ext cx="8208912" cy="182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Сегодня по необъективности оценивания Свердловская область занимает </a:t>
            </a:r>
            <a:r>
              <a:rPr lang="ru-RU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38</a:t>
            </a: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место</a:t>
            </a: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. Особенно по русскому языку, т.к. результаты мониторингов выше, чем оценки по журналу в некоторых школах.  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Высокий % школ с неподтверждёнными медалями. </a:t>
            </a: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В 2020 </a:t>
            </a:r>
            <a:r>
              <a:rPr lang="ru-RU" sz="1700" dirty="0">
                <a:ea typeface="Arial Unicode MS" pitchFamily="34" charset="-128"/>
                <a:cs typeface="Arial Unicode MS" pitchFamily="34" charset="-128"/>
              </a:rPr>
              <a:t>году </a:t>
            </a:r>
            <a:r>
              <a:rPr lang="ru-RU" sz="1700" dirty="0" err="1">
                <a:ea typeface="Arial Unicode MS" pitchFamily="34" charset="-128"/>
                <a:cs typeface="Arial Unicode MS" pitchFamily="34" charset="-128"/>
              </a:rPr>
              <a:t>Рособрнадзором</a:t>
            </a:r>
            <a:r>
              <a:rPr lang="ru-RU" sz="1700" dirty="0">
                <a:ea typeface="Arial Unicode MS" pitchFamily="34" charset="-128"/>
                <a:cs typeface="Arial Unicode MS" pitchFamily="34" charset="-128"/>
              </a:rPr>
              <a:t>  выявлено </a:t>
            </a:r>
            <a:r>
              <a:rPr lang="ru-RU" sz="17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40 школ с признаками необъективных результатов,</a:t>
            </a:r>
            <a:r>
              <a:rPr lang="ru-RU" sz="1700" dirty="0">
                <a:ea typeface="Arial Unicode MS" pitchFamily="34" charset="-128"/>
                <a:cs typeface="Arial Unicode MS" pitchFamily="34" charset="-128"/>
              </a:rPr>
              <a:t> из них впервые проявили признаки необъективных результатов </a:t>
            </a:r>
            <a:r>
              <a:rPr lang="ru-RU" sz="17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30 школ.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101" y="2221536"/>
            <a:ext cx="8208912" cy="3036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Примеры маркеров необъективности 2019-2020  </a:t>
            </a:r>
            <a:r>
              <a:rPr lang="ru-RU" sz="20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уч.г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.: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1. Завышенные результаты ВПР по русскому языку и математике в 4 и 5 классах;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2.  Необъективные результаты ВПР  и по журналу  в 5 классах;</a:t>
            </a:r>
          </a:p>
          <a:p>
            <a:pPr algn="just">
              <a:spcAft>
                <a:spcPts val="0"/>
              </a:spcAft>
            </a:pP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3. Резкое изменение результатов одной параллели в 2018 и в 2019 г. по русскому языку в 4 и 5 классах.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Признаком необъективности оценивания образовательных результатов в ОО может также служить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наличие выпускников ОО, получивших золотые медали и имеющих низкие результаты ЕГЭ.</a:t>
            </a:r>
            <a:endParaRPr lang="ru-RU" sz="16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64" y="5373216"/>
            <a:ext cx="8308607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ea typeface="Calibri"/>
                <a:cs typeface="Times New Roman"/>
              </a:rPr>
              <a:t>В случае обнаружения признаков недостоверности результатов в ОО рекомендуется: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- осуществлять перепроверку результатов;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- в случае подтверждения недостоверности результатов выработать комплекс мер в отношении данной ОО.</a:t>
            </a:r>
          </a:p>
        </p:txBody>
      </p:sp>
    </p:spTree>
    <p:extLst>
      <p:ext uri="{BB962C8B-B14F-4D97-AF65-F5344CB8AC3E}">
        <p14:creationId xmlns:p14="http://schemas.microsoft.com/office/powerpoint/2010/main" val="338794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449" y="1844824"/>
            <a:ext cx="4104456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в список школ с необъективными результатами по завышению результатов ВПР в ГО Верхняя Пышма попали 2 школы: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ea typeface="Calibri"/>
                <a:cs typeface="Times New Roman"/>
              </a:rPr>
              <a:t>СОШ №4</a:t>
            </a:r>
            <a:r>
              <a:rPr lang="ru-RU" sz="1600" dirty="0">
                <a:ea typeface="Calibri"/>
                <a:cs typeface="Times New Roman"/>
              </a:rPr>
              <a:t>    в 2020 г. по 3 маркерам необъективности (завышение результатов):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Calibri"/>
                <a:cs typeface="Times New Roman"/>
              </a:rPr>
              <a:t>  </a:t>
            </a:r>
            <a:r>
              <a:rPr lang="ru-RU" sz="1600" b="1" dirty="0">
                <a:ea typeface="Calibri"/>
                <a:cs typeface="Times New Roman"/>
              </a:rPr>
              <a:t>РУ  5(4) класс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  РУ  6(5) класс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  МА 6(5) класс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ea typeface="Calibri"/>
                <a:cs typeface="Times New Roman"/>
              </a:rPr>
              <a:t>СОШ №24</a:t>
            </a:r>
            <a: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  <a:t>     </a:t>
            </a:r>
            <a:r>
              <a:rPr lang="ru-RU" sz="1600" b="1" dirty="0">
                <a:ea typeface="Calibri"/>
                <a:cs typeface="Times New Roman"/>
              </a:rPr>
              <a:t>в 2020 г.   по МА 6(5) класс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                   </a:t>
            </a:r>
            <a:r>
              <a:rPr lang="ru-RU" sz="1600" b="1" dirty="0">
                <a:ea typeface="Calibri"/>
                <a:cs typeface="Times New Roman"/>
              </a:rPr>
              <a:t>в 2019 г.   по МА 4 класс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                        в 2018 г.   по МА 5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01" y="1844824"/>
            <a:ext cx="396044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на грани необъективности (завышения) результатов), впервые оказались 3 школы ГО Верхняя Пышма:</a:t>
            </a:r>
          </a:p>
          <a:p>
            <a:pPr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 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  <a:cs typeface="Times New Roman"/>
              </a:rPr>
              <a:t>СОШ №1</a:t>
            </a:r>
            <a: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  <a:t>   </a:t>
            </a:r>
            <a:r>
              <a:rPr lang="ru-RU" sz="1600" dirty="0">
                <a:ea typeface="Calibri"/>
                <a:cs typeface="Times New Roman"/>
              </a:rPr>
              <a:t>-</a:t>
            </a:r>
            <a: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  <a:t>  </a:t>
            </a:r>
            <a:r>
              <a:rPr lang="ru-RU" sz="1600" dirty="0">
                <a:ea typeface="Calibri"/>
                <a:cs typeface="Times New Roman"/>
              </a:rPr>
              <a:t>ВПР  по МА 5(4) класс 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  <a:cs typeface="Times New Roman"/>
              </a:rPr>
              <a:t>СОШ №2</a:t>
            </a:r>
            <a: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  <a:t>   </a:t>
            </a:r>
            <a:r>
              <a:rPr lang="ru-RU" sz="1600" dirty="0">
                <a:ea typeface="Calibri"/>
                <a:cs typeface="Times New Roman"/>
              </a:rPr>
              <a:t>-  ВПР  по МА 5(4) класс </a:t>
            </a:r>
          </a:p>
          <a:p>
            <a:pPr lvl="0" algn="just">
              <a:lnSpc>
                <a:spcPct val="115000"/>
              </a:lnSpc>
            </a:pPr>
            <a:r>
              <a:rPr lang="ru-RU" sz="1600" b="1" dirty="0">
                <a:solidFill>
                  <a:srgbClr val="C00000"/>
                </a:solidFill>
                <a:ea typeface="Calibri"/>
                <a:cs typeface="Times New Roman"/>
              </a:rPr>
              <a:t>СОШ №22</a:t>
            </a:r>
            <a:r>
              <a:rPr lang="ru-RU" sz="1600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1600" dirty="0">
                <a:ea typeface="Calibri"/>
                <a:cs typeface="Times New Roman"/>
              </a:rPr>
              <a:t>– ВПР по МА 5(4) класс,  РУ 5(4)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823" y="748389"/>
            <a:ext cx="4104456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1F497D"/>
                </a:solidFill>
                <a:ea typeface="Calibri"/>
                <a:cs typeface="Times New Roman"/>
              </a:rPr>
              <a:t>По данным </a:t>
            </a:r>
            <a:r>
              <a:rPr lang="ru-RU" sz="2000" b="1" dirty="0" err="1">
                <a:solidFill>
                  <a:srgbClr val="1F497D"/>
                </a:solidFill>
                <a:ea typeface="Calibri"/>
                <a:cs typeface="Times New Roman"/>
              </a:rPr>
              <a:t>Рособрнадзора</a:t>
            </a:r>
            <a:r>
              <a:rPr lang="ru-RU" sz="2000" b="1" dirty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1F497D"/>
                </a:solidFill>
                <a:ea typeface="Calibri"/>
                <a:cs typeface="Times New Roman"/>
              </a:rPr>
              <a:t>в 2020 г</a:t>
            </a:r>
            <a:r>
              <a:rPr lang="ru-RU" sz="2000" dirty="0">
                <a:solidFill>
                  <a:srgbClr val="1F497D"/>
                </a:solidFill>
                <a:ea typeface="Calibri"/>
                <a:cs typeface="Times New Roman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71566" y="748388"/>
            <a:ext cx="3783509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1F497D"/>
                </a:solidFill>
                <a:ea typeface="Calibri"/>
                <a:cs typeface="Times New Roman"/>
              </a:rPr>
              <a:t>По данным ГАОУ ДПО СО «ИРО» 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1F497D"/>
                </a:solidFill>
                <a:ea typeface="Calibri"/>
                <a:cs typeface="Times New Roman"/>
              </a:rPr>
              <a:t>в 2020 г. </a:t>
            </a:r>
          </a:p>
        </p:txBody>
      </p:sp>
    </p:spTree>
    <p:extLst>
      <p:ext uri="{BB962C8B-B14F-4D97-AF65-F5344CB8AC3E}">
        <p14:creationId xmlns:p14="http://schemas.microsoft.com/office/powerpoint/2010/main" val="333584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>
                <a:solidFill>
                  <a:schemeClr val="tx2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400" b="1" dirty="0">
                <a:solidFill>
                  <a:schemeClr val="tx2"/>
                </a:solidFill>
                <a:latin typeface="Arial Black" pitchFamily="34" charset="0"/>
                <a:ea typeface="+mn-ea"/>
                <a:cs typeface="Times New Roman"/>
              </a:rPr>
              <a:t>Подходы к оцениванию предметных результатов учащихся</a:t>
            </a:r>
            <a:r>
              <a:rPr lang="ru-RU" sz="2400" dirty="0">
                <a:solidFill>
                  <a:schemeClr val="tx2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17492"/>
            <a:ext cx="7920880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cs typeface="Times New Roman"/>
              </a:rPr>
              <a:t>Практика разработки единого инструментария для оценивания на муниципальном уровне образования на всех этапах является относительно мало распространённой. В</a:t>
            </a:r>
            <a:r>
              <a:rPr lang="ru-RU" dirty="0"/>
              <a:t> основном педагоги школ используют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традиционные подходы к оцениванию</a:t>
            </a:r>
            <a:r>
              <a:rPr lang="ru-RU" dirty="0"/>
              <a:t> и </a:t>
            </a:r>
            <a:r>
              <a:rPr lang="ru-RU" b="1" dirty="0">
                <a:solidFill>
                  <a:srgbClr val="C00000"/>
                </a:solidFill>
              </a:rPr>
              <a:t>традиционные формы оценивания.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cs typeface="Times New Roman"/>
              </a:rPr>
              <a:t>Вместе с тем, широкое распространение получает  </a:t>
            </a:r>
          </a:p>
          <a:p>
            <a:pPr lvl="0" algn="ctr"/>
            <a:r>
              <a:rPr lang="ru-RU" sz="2200" b="1" dirty="0" err="1">
                <a:solidFill>
                  <a:srgbClr val="C00000"/>
                </a:solidFill>
                <a:cs typeface="Times New Roman"/>
              </a:rPr>
              <a:t>критериальное</a:t>
            </a:r>
            <a:r>
              <a:rPr lang="ru-RU" sz="2200" b="1" dirty="0">
                <a:solidFill>
                  <a:srgbClr val="C00000"/>
                </a:solidFill>
                <a:cs typeface="Times New Roman"/>
              </a:rPr>
              <a:t> оценивание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Сегодня в системе образования формируется </a:t>
            </a:r>
          </a:p>
          <a:p>
            <a:pPr lvl="0" indent="355600" algn="ctr"/>
            <a:r>
              <a:rPr lang="ru-RU" sz="2000" b="1" dirty="0">
                <a:solidFill>
                  <a:srgbClr val="C00000"/>
                </a:solidFill>
              </a:rPr>
              <a:t>комплексная система оценки качества образования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</a:p>
          <a:p>
            <a:pPr lvl="0" indent="355600" algn="ctr"/>
            <a:r>
              <a:rPr lang="ru-RU" sz="2000" dirty="0">
                <a:solidFill>
                  <a:srgbClr val="000000"/>
                </a:solidFill>
              </a:rPr>
              <a:t>включающая ОГЭ, ЕГЭ, Всероссийские проверочные работы, национальные и международные исследования качества образования, олимпиады, а также исследования компетенций учителей.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398" y="3207752"/>
            <a:ext cx="597666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sz="2200" b="1" dirty="0">
                <a:solidFill>
                  <a:srgbClr val="C00000"/>
                </a:solidFill>
                <a:cs typeface="Times New Roman"/>
              </a:rPr>
              <a:t>На каждом этапе инструменты оценивания должны быть согласованы между собой </a:t>
            </a:r>
          </a:p>
          <a:p>
            <a:pPr lvl="0" indent="355600" algn="ctr"/>
            <a:r>
              <a:rPr lang="ru-RU" sz="2200" b="1" dirty="0">
                <a:solidFill>
                  <a:srgbClr val="C00000"/>
                </a:solidFill>
                <a:cs typeface="Times New Roman"/>
              </a:rPr>
              <a:t>и не противоречить  друг другу</a:t>
            </a:r>
          </a:p>
        </p:txBody>
      </p:sp>
    </p:spTree>
    <p:extLst>
      <p:ext uri="{BB962C8B-B14F-4D97-AF65-F5344CB8AC3E}">
        <p14:creationId xmlns:p14="http://schemas.microsoft.com/office/powerpoint/2010/main" val="4096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85720" y="142852"/>
          <a:ext cx="8501122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4" imgW="4570610" imgH="3427576" progId="PowerPoint.Slide.12">
                  <p:embed/>
                </p:oleObj>
              </mc:Choice>
              <mc:Fallback>
                <p:oleObj name="Слайд" r:id="rId4" imgW="4570610" imgH="342757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42852"/>
                        <a:ext cx="8501122" cy="542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124" y="500042"/>
          <a:ext cx="8658280" cy="649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" r:id="rId4" imgW="4570610" imgH="3427576" progId="PowerPoint.Slide.12">
                  <p:embed/>
                </p:oleObj>
              </mc:Choice>
              <mc:Fallback>
                <p:oleObj name="Слайд" r:id="rId4" imgW="4570610" imgH="342757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4" y="500042"/>
                        <a:ext cx="8658280" cy="649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657" r="22157" b="85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6867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42844" y="-285800"/>
          <a:ext cx="9001156" cy="71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" r:id="rId4" imgW="4570610" imgH="3427576" progId="PowerPoint.Slide.12">
                  <p:embed/>
                </p:oleObj>
              </mc:Choice>
              <mc:Fallback>
                <p:oleObj name="Слайд" r:id="rId4" imgW="4570610" imgH="342757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-285800"/>
                        <a:ext cx="9001156" cy="714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54" y="1268760"/>
            <a:ext cx="7992888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1.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Доступность качественного образования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2.  Объективность результатов, наличие маркеров необъективности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3.  Наличие аномальных результатов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4.  Соответствие результатов ожидаемому среднестатистическому «коридору решаемости»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5.  Индекс низких результатов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6. Уровневый анализ (анализ результатов по группам обучающихся с разным уровнем подготовки)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7.  Типичные учебные затруднения обучающихся по учебным предметам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eriod" startAt="8"/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Типичные ошибки обучающихся по учебным предметам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646" y="437572"/>
            <a:ext cx="8064896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F497D"/>
                </a:solidFill>
                <a:latin typeface="Arial Black" pitchFamily="34" charset="0"/>
                <a:cs typeface="Times New Roman"/>
              </a:rPr>
              <a:t>Ключевые показатели качества общего образования:</a:t>
            </a:r>
            <a:endParaRPr lang="ru-RU" sz="2000" dirty="0">
              <a:solidFill>
                <a:srgbClr val="1F497D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3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13424" r="43211" b="8208"/>
          <a:stretch/>
        </p:blipFill>
        <p:spPr bwMode="auto">
          <a:xfrm>
            <a:off x="42190" y="0"/>
            <a:ext cx="4709932" cy="673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5186" r="43282" b="7899"/>
          <a:stretch/>
        </p:blipFill>
        <p:spPr bwMode="auto">
          <a:xfrm>
            <a:off x="4739546" y="-1"/>
            <a:ext cx="4404454" cy="673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2204864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Ссылки на ДЕМО</a:t>
            </a:r>
            <a:endParaRPr lang="ru-RU" dirty="0">
              <a:hlinkClick r:id="rId4"/>
            </a:endParaRPr>
          </a:p>
          <a:p>
            <a:endParaRPr lang="ru-RU" u="sng" dirty="0">
              <a:hlinkClick r:id="rId4"/>
            </a:endParaRPr>
          </a:p>
          <a:p>
            <a:r>
              <a:rPr lang="ru-RU" u="sng" dirty="0">
                <a:hlinkClick r:id="rId4"/>
              </a:rPr>
              <a:t>https://academy.prosv.ru/teachers2019#abouthttps://academy.prosv.ru/teachers2019#about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u="sng" dirty="0">
                <a:hlinkClick r:id="rId5"/>
              </a:rPr>
              <a:t>https://4ege.ru/materials_podgotovka/57160-demoversii-diagnosticheskih-rabot-dlya-uchiteley.html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u="sng" dirty="0">
                <a:hlinkClick r:id="rId6"/>
              </a:rPr>
              <a:t>https://irospb.ru/att-test</a:t>
            </a:r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u="sng" dirty="0">
                <a:hlinkClick r:id="rId7"/>
              </a:rPr>
              <a:t>http://edu-monitoring.ru/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1412776"/>
            <a:ext cx="7056784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285293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Arial Black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807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11647" r="22586" b="12337"/>
          <a:stretch/>
        </p:blipFill>
        <p:spPr bwMode="auto">
          <a:xfrm>
            <a:off x="33581" y="0"/>
            <a:ext cx="91104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15020" r="21379" b="98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6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2873" r="20000" b="4981"/>
          <a:stretch/>
        </p:blipFill>
        <p:spPr bwMode="auto">
          <a:xfrm>
            <a:off x="34022" y="0"/>
            <a:ext cx="91099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34607-34A6-4D0B-B9DB-8ED9AC4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4400" b="0" i="0" u="none" strike="noStrike" baseline="0" dirty="0">
                <a:latin typeface="Calibri" panose="020F0502020204030204" pitchFamily="34" charset="0"/>
              </a:rPr>
              <a:t>Что такое «математическая грамотность» </a:t>
            </a:r>
            <a:br>
              <a:rPr lang="ru-RU" sz="4400" b="0" i="0" u="none" strike="noStrike" baseline="0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DE77E1-0483-46BD-9F08-0BFBF3DA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baseline="0" dirty="0">
                <a:latin typeface="Calibri" panose="020F0502020204030204" pitchFamily="34" charset="0"/>
              </a:rPr>
              <a:t>«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Математическая грамотность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– это способность индивидуума проводить математические рассуждения и формулировать, применять, интерпретировать математику для решения проблем в разнообразных контекстах реального мира. </a:t>
            </a:r>
          </a:p>
          <a:p>
            <a:r>
              <a:rPr lang="ru-RU" sz="1800" b="0" i="0" u="none" strike="noStrike" baseline="0" dirty="0">
                <a:latin typeface="Calibri" panose="020F0502020204030204" pitchFamily="34" charset="0"/>
              </a:rPr>
              <a:t>Она включает использование математических понятий, процедур, фактов и инструментов, чтобы описать, объяснить и предсказать явления. </a:t>
            </a:r>
          </a:p>
          <a:p>
            <a:r>
              <a:rPr lang="ru-RU" sz="1800" b="0" i="0" u="none" strike="noStrike" baseline="0" dirty="0">
                <a:latin typeface="Calibri" panose="020F0502020204030204" pitchFamily="34" charset="0"/>
              </a:rPr>
              <a:t>Она помогает людям понять роль математики в мире, высказывать хорошо обоснованные суждения и принимать решения, которые необходимы конструктивному, активному и размышляющему гражданину.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B1895-4868-4EA2-A198-D05C7504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400" b="0" i="0" u="none" strike="noStrike" baseline="0" dirty="0">
                <a:latin typeface="Calibri" panose="020F0502020204030204" pitchFamily="34" charset="0"/>
              </a:rPr>
              <a:t>Структура оценки математической грамотности </a:t>
            </a:r>
            <a:br>
              <a:rPr lang="ru-RU" sz="4400" b="0" i="0" u="none" strike="noStrike" baseline="0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F1A1D-0CB7-4E17-9FF6-ABBA5C68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Контекст,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в котором представлена проблема: </a:t>
            </a:r>
          </a:p>
          <a:p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1" u="none" strike="noStrike" baseline="0" dirty="0">
                <a:latin typeface="Calibri" panose="020F0502020204030204" pitchFamily="34" charset="0"/>
              </a:rPr>
              <a:t>Личная жизнь; Образование/профессиональная деятельность; Общественная жизнь; Научная деятельность </a:t>
            </a:r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1" i="1" u="none" strike="noStrike" baseline="0" dirty="0">
                <a:latin typeface="Calibri" panose="020F0502020204030204" pitchFamily="34" charset="0"/>
              </a:rPr>
              <a:t>Математическое содержание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, которое используется в тестовых заданиях (предметное ядро функциональной грамотности): </a:t>
            </a:r>
          </a:p>
          <a:p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1" u="none" strike="noStrike" baseline="0" dirty="0">
                <a:latin typeface="Calibri" panose="020F0502020204030204" pitchFamily="34" charset="0"/>
              </a:rPr>
              <a:t>Изменение и зависимости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;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Пространство и формы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;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Неопределенность и данные; Количество </a:t>
            </a:r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1" i="1" u="none" strike="noStrike" baseline="0" dirty="0">
                <a:latin typeface="Calibri" panose="020F0502020204030204" pitchFamily="34" charset="0"/>
              </a:rPr>
              <a:t>Когнитивные процессы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(составляющие интеллектуальной деятельности)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, которые описывают деятельность ученика: </a:t>
            </a:r>
          </a:p>
          <a:p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1" u="none" strike="noStrike" baseline="0" dirty="0">
                <a:latin typeface="Calibri" panose="020F0502020204030204" pitchFamily="34" charset="0"/>
              </a:rPr>
              <a:t>Формулировать ситуацию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математически;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Применять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математические понятия, факты, процедуры;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Интерпретировать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, использовать и оценивать математические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результаты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;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Рассуждать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55DAE8-4277-46E5-BAEF-833262C9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i="0" u="none" strike="noStrike" baseline="0" dirty="0">
                <a:latin typeface="Calibri" panose="020F0502020204030204" pitchFamily="34" charset="0"/>
              </a:rPr>
              <a:t>Центральный компонент </a:t>
            </a:r>
            <a:r>
              <a:rPr lang="ru-RU" sz="2200" b="0" i="0" u="none" strike="noStrike" baseline="0" dirty="0">
                <a:latin typeface="Calibri" panose="020F0502020204030204" pitchFamily="34" charset="0"/>
              </a:rPr>
              <a:t>математической грамотности - связь между математическими рассуждениями и решением поставленной проблемы: </a:t>
            </a:r>
            <a:r>
              <a:rPr lang="ru-RU" sz="4400" b="0" i="0" u="none" strike="noStrike" baseline="0" dirty="0">
                <a:latin typeface="Calibri" panose="020F0502020204030204" pitchFamily="34" charset="0"/>
              </a:rPr>
              <a:t/>
            </a:r>
            <a:br>
              <a:rPr lang="ru-RU" sz="4400" b="0" i="0" u="none" strike="noStrike" baseline="0" dirty="0"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5050B0-969F-4C9E-A110-92129807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для решения проблемы учащийся сначала должен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увидеть математическую природу проблемы, представленной в контексте реального мира, и сформулировать ее на языке математики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Calibri" panose="020F0502020204030204" pitchFamily="34" charset="0"/>
              </a:rPr>
              <a:t>Акцент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при оценке - математические </a:t>
            </a:r>
            <a:r>
              <a:rPr lang="ru-RU" sz="1800" b="0" i="1" u="none" strike="noStrike" baseline="0" dirty="0">
                <a:latin typeface="Calibri" panose="020F0502020204030204" pitchFamily="34" charset="0"/>
              </a:rPr>
              <a:t>рассуждения. </a:t>
            </a:r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1" i="0" u="none" strike="noStrike" baseline="0" dirty="0">
                <a:latin typeface="Calibri" panose="020F0502020204030204" pitchFamily="34" charset="0"/>
              </a:rPr>
              <a:t>Новые темы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по областям содержания: </a:t>
            </a:r>
          </a:p>
          <a:p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ru-RU" sz="1800" b="0" i="1" u="none" strike="noStrike" baseline="0" dirty="0">
                <a:latin typeface="Calibri" panose="020F0502020204030204" pitchFamily="34" charset="0"/>
              </a:rPr>
              <a:t>Явления роста: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линейные, нелинейные, квадратичные и экспоненциальные зависимости (Изменение и зависимости) </a:t>
            </a:r>
          </a:p>
          <a:p>
            <a:r>
              <a:rPr lang="ru-RU" sz="1800" b="0" i="1" u="none" strike="noStrike" baseline="0" dirty="0">
                <a:latin typeface="Calibri" panose="020F0502020204030204" pitchFamily="34" charset="0"/>
              </a:rPr>
              <a:t>Геометрическая аппроксимация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свойств нестандартных или незнакомых форм и объектов путем разбиения этих фигур и объектов на знакомые формы и объекты (Пространство и формы) </a:t>
            </a:r>
          </a:p>
          <a:p>
            <a:r>
              <a:rPr lang="ru-RU" sz="1800" b="0" i="1" u="none" strike="noStrike" baseline="0" dirty="0">
                <a:latin typeface="Calibri" panose="020F0502020204030204" pitchFamily="34" charset="0"/>
              </a:rPr>
              <a:t>Компьютерное моделирование: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анализ изменений, влияния переменных на результат; калькулятор (Количество) </a:t>
            </a:r>
          </a:p>
          <a:p>
            <a:r>
              <a:rPr lang="ru-RU" sz="1800" b="0" i="1" u="none" strike="noStrike" baseline="0" dirty="0">
                <a:latin typeface="Calibri" panose="020F0502020204030204" pitchFamily="34" charset="0"/>
              </a:rPr>
              <a:t>Принятие решений в ситуациях неопределенности: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использование вероятности и основных принципов комбинаторики для интерпретации ситуаций и прогнозирования (Неопределенность и данные)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38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78C6C1-E650-4F2C-B1D8-F308B6C0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1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0" i="0" u="none" strike="noStrike" baseline="0" dirty="0">
                <a:latin typeface="Calibri" panose="020F0502020204030204" pitchFamily="34" charset="0"/>
              </a:rPr>
              <a:t>Функциональная грамотность: что отличает обучение в странах-лидерах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959E9C-D27E-45DD-B9AB-AF37C906F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Фокус не на деятельности учителя по представлению нового материала, а на стимулировании самостоятельной учебной деятельности ученика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Мотивирующая образовательная среда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Обучение через исследование: активный ученик - уточняет задачу, ищет информацию, представляет результат, формулирует критерии оценки, вместе с учителем оценивает успешность выполнения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Оценивание для обучения: выполняет функцию обратной связи – показывает сильные и слабые результаты, высвечивает ближайшие и долговременные учебные цели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Персонализированное обучение: учебные задачи </a:t>
            </a:r>
            <a:r>
              <a:rPr lang="ru-RU" sz="1800" b="0" i="0" u="none" strike="noStrike" baseline="0" dirty="0" err="1">
                <a:latin typeface="Calibri" panose="020F0502020204030204" pitchFamily="34" charset="0"/>
              </a:rPr>
              <a:t>релевантны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 опыту ученика, актуальны для него </a:t>
            </a:r>
          </a:p>
          <a:p>
            <a:pPr marL="0" indent="0">
              <a:buNone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•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Проектное обучение: межпредметные групповые проекты различной продолжительности, в том числе в связке с реальными задачами своего сообщества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4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1224</Words>
  <Application>Microsoft Office PowerPoint</Application>
  <PresentationFormat>Экран (4:3)</PresentationFormat>
  <Paragraphs>155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Слайд</vt:lpstr>
      <vt:lpstr>Понятие объективности результатов оценочных процедур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«математическая грамотность»  </vt:lpstr>
      <vt:lpstr>Структура оценки математической грамотности  </vt:lpstr>
      <vt:lpstr>Центральный компонент математической грамотности - связь между математическими рассуждениями и решением поставленной проблемы:  </vt:lpstr>
      <vt:lpstr>Функциональная грамотность: что отличает обучение в странах-лидерах</vt:lpstr>
      <vt:lpstr>Важное для математической грамотности  </vt:lpstr>
      <vt:lpstr> </vt:lpstr>
      <vt:lpstr>Одним из факторов, влияющих на качество образования, является культура оценивания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Подходы к оцениванию предметных результатов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объективности результатов проверочных процедур</dc:title>
  <dc:creator>KC-pc</dc:creator>
  <cp:lastModifiedBy>Проверка1</cp:lastModifiedBy>
  <cp:revision>114</cp:revision>
  <dcterms:created xsi:type="dcterms:W3CDTF">2021-02-27T11:59:36Z</dcterms:created>
  <dcterms:modified xsi:type="dcterms:W3CDTF">2021-04-02T09:56:36Z</dcterms:modified>
</cp:coreProperties>
</file>