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03" r:id="rId2"/>
    <p:sldId id="256" r:id="rId3"/>
    <p:sldId id="284" r:id="rId4"/>
    <p:sldId id="257" r:id="rId5"/>
    <p:sldId id="264" r:id="rId6"/>
    <p:sldId id="286" r:id="rId7"/>
    <p:sldId id="287" r:id="rId8"/>
    <p:sldId id="290" r:id="rId9"/>
    <p:sldId id="297" r:id="rId10"/>
    <p:sldId id="295" r:id="rId11"/>
    <p:sldId id="296" r:id="rId12"/>
    <p:sldId id="294" r:id="rId13"/>
    <p:sldId id="298" r:id="rId14"/>
    <p:sldId id="299" r:id="rId15"/>
    <p:sldId id="300" r:id="rId16"/>
    <p:sldId id="301" r:id="rId17"/>
    <p:sldId id="30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6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DEB27-294C-498E-BB78-04034476F986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5FB3B-3BD2-4F74-9A85-159CBC7528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51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5FB3B-3BD2-4F74-9A85-159CBC75280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4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7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97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80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73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27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80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0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5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47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6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FB28-205F-43DE-B08E-A2615CCC0BCD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D808-9F15-4271-9E6D-87AE8FC115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Slide2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Slide3.sld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edu-monitoring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rospb.ru/att-test" TargetMode="External"/><Relationship Id="rId5" Type="http://schemas.openxmlformats.org/officeDocument/2006/relationships/hyperlink" Target="https://4ege.ru/materials_podgotovka/57160-demoversii-diagnosticheskih-rabot-dlya-uchiteley.html" TargetMode="External"/><Relationship Id="rId4" Type="http://schemas.openxmlformats.org/officeDocument/2006/relationships/hyperlink" Target="https://academy.prosv.ru/teachers2019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Slide1.sld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ГМО учителей физики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 Верхняя Пышма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3116"/>
            <a:ext cx="8043890" cy="398304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ПРОФЕССИОНАЛЬНОЕ РАЗВИТИЕ ПЕДАГОГА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 КАК УСЛОВИЕ ПОВЫШЕНИ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 КАЧЕСТВА  ОБРАЗОВАНИЯ</a:t>
            </a:r>
          </a:p>
          <a:p>
            <a:pPr algn="ctr">
              <a:buNone/>
            </a:pPr>
            <a:endParaRPr lang="ru-RU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ru-RU" u="sng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26 марта   2021 года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7124" y="500042"/>
          <a:ext cx="8658280" cy="649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Слайд" r:id="rId4" imgW="4570610" imgH="3427576" progId="PowerPoint.Slide.12">
                  <p:embed/>
                </p:oleObj>
              </mc:Choice>
              <mc:Fallback>
                <p:oleObj name="Слайд" r:id="rId4" imgW="4570610" imgH="3427576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4" y="500042"/>
                        <a:ext cx="8658280" cy="64937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76867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142844" y="-285800"/>
          <a:ext cx="9001156" cy="714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Слайд" r:id="rId4" imgW="4570610" imgH="3427576" progId="PowerPoint.Slide.12">
                  <p:embed/>
                </p:oleObj>
              </mc:Choice>
              <mc:Fallback>
                <p:oleObj name="Слайд" r:id="rId4" imgW="4570610" imgH="3427576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-285800"/>
                        <a:ext cx="9001156" cy="714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54" y="1268760"/>
            <a:ext cx="7992888" cy="3816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lang="ru-RU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Доступность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качественного образования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2.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Объективность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результатов, наличие маркеров необъективности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3.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Наличие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аномальных результатов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4.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Соответствие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результатов ожидаемому среднестатистическому «коридору решаемости»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5.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Индекс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низких результатов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6. Уровневый анализ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(анализ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результатов по группам обучающихся с разным уровнем подготовки)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7.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Типичные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учебные затруднения обучающихся по учебным предметам</a:t>
            </a:r>
            <a:endParaRPr lang="ru-RU" sz="16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AutoNum type="arabicPeriod" startAt="8"/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Типичные </a:t>
            </a:r>
            <a:r>
              <a:rPr lang="ru-RU" b="1" dirty="0">
                <a:solidFill>
                  <a:srgbClr val="C00000"/>
                </a:solidFill>
                <a:latin typeface="Times New Roman"/>
                <a:cs typeface="Times New Roman"/>
              </a:rPr>
              <a:t>ошибки обучающихся по учебным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предметам</a:t>
            </a:r>
            <a:endParaRPr lang="ru-RU" sz="1600" b="1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6646" y="437572"/>
            <a:ext cx="8064896" cy="4462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F497D"/>
                </a:solidFill>
                <a:latin typeface="Arial Black" pitchFamily="34" charset="0"/>
                <a:cs typeface="Times New Roman"/>
              </a:rPr>
              <a:t>Ключевые показатели качества общего </a:t>
            </a:r>
            <a:r>
              <a:rPr lang="ru-RU" sz="2000" b="1" dirty="0" smtClean="0">
                <a:solidFill>
                  <a:srgbClr val="1F497D"/>
                </a:solidFill>
                <a:latin typeface="Arial Black" pitchFamily="34" charset="0"/>
                <a:cs typeface="Times New Roman"/>
              </a:rPr>
              <a:t>образования:</a:t>
            </a:r>
            <a:endParaRPr lang="ru-RU" sz="2000" dirty="0">
              <a:solidFill>
                <a:srgbClr val="1F497D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328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12657" r="22157" b="85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4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t="11647" r="22586" b="12337"/>
          <a:stretch/>
        </p:blipFill>
        <p:spPr bwMode="auto">
          <a:xfrm>
            <a:off x="33581" y="0"/>
            <a:ext cx="91104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60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15020" r="21379" b="988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6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2873" r="20000" b="4981"/>
          <a:stretch/>
        </p:blipFill>
        <p:spPr bwMode="auto">
          <a:xfrm>
            <a:off x="34022" y="0"/>
            <a:ext cx="91099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45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3" t="13424" r="43211" b="8208"/>
          <a:stretch/>
        </p:blipFill>
        <p:spPr bwMode="auto">
          <a:xfrm>
            <a:off x="42190" y="0"/>
            <a:ext cx="4709932" cy="673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15186" r="43282" b="7899"/>
          <a:stretch/>
        </p:blipFill>
        <p:spPr bwMode="auto">
          <a:xfrm>
            <a:off x="4739546" y="-1"/>
            <a:ext cx="4404454" cy="673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2204864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Ссылки на ДЕМО</a:t>
            </a:r>
            <a:endParaRPr lang="ru-RU" dirty="0" smtClean="0">
              <a:hlinkClick r:id="rId4"/>
            </a:endParaRPr>
          </a:p>
          <a:p>
            <a:endParaRPr lang="ru-RU" u="sng" dirty="0" smtClean="0">
              <a:hlinkClick r:id="rId4"/>
            </a:endParaRPr>
          </a:p>
          <a:p>
            <a:r>
              <a:rPr lang="ru-RU" u="sng" dirty="0" smtClean="0">
                <a:hlinkClick r:id="rId4"/>
              </a:rPr>
              <a:t>https</a:t>
            </a:r>
            <a:r>
              <a:rPr lang="ru-RU" u="sng" dirty="0">
                <a:hlinkClick r:id="rId4"/>
              </a:rPr>
              <a:t>://academy.prosv.ru/teachers2019#abouthttps://academy.prosv.ru/teachers2019#about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u="sng" dirty="0">
                <a:hlinkClick r:id="rId5"/>
              </a:rPr>
              <a:t>https://4ege.ru/materials_podgotovka/57160-demoversii-diagnosticheskih-rabot-dlya-uchiteley.html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u="sng" dirty="0">
                <a:hlinkClick r:id="rId6"/>
              </a:rPr>
              <a:t>https://irospb.ru/att-test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r>
              <a:rPr lang="ru-RU" u="sng" dirty="0">
                <a:hlinkClick r:id="rId7"/>
              </a:rPr>
              <a:t>http://edu-monitoring.ru/</a:t>
            </a:r>
            <a:r>
              <a:rPr lang="ru-RU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455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43608" y="1412776"/>
            <a:ext cx="7056784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23728" y="2852936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ЗА ВНИМАНИЕ!</a:t>
            </a:r>
            <a:endParaRPr lang="ru-RU" sz="3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0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Понятие объективности результатов оценочных процедур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7056784" cy="1224136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Рекомендации для педагогов школ,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зам.директоров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по учебной работе, методистов школьных предметных объединений, городских методических служб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603998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2021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318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25575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b="1" dirty="0" smtClean="0">
                <a:latin typeface="Times New Roman"/>
                <a:ea typeface="Calibri"/>
                <a:cs typeface="Times New Roman"/>
              </a:rPr>
            </a:br>
            <a:endParaRPr lang="ru-RU" sz="2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970" y="404664"/>
            <a:ext cx="69550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100" b="1" dirty="0">
                <a:solidFill>
                  <a:schemeClr val="tx2"/>
                </a:solidFill>
                <a:latin typeface="Arial Black" pitchFamily="34" charset="0"/>
                <a:cs typeface="Times New Roman"/>
              </a:rPr>
              <a:t>Образовательный стандарт </a:t>
            </a:r>
            <a:endParaRPr lang="ru-RU" sz="2100" b="1" dirty="0" smtClean="0">
              <a:solidFill>
                <a:schemeClr val="tx2"/>
              </a:solidFill>
              <a:latin typeface="Arial Black" pitchFamily="34" charset="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100" b="1" dirty="0" smtClean="0">
                <a:solidFill>
                  <a:schemeClr val="tx2"/>
                </a:solidFill>
                <a:latin typeface="Arial Black" pitchFamily="34" charset="0"/>
                <a:cs typeface="Times New Roman"/>
              </a:rPr>
              <a:t>сегодня </a:t>
            </a:r>
            <a:r>
              <a:rPr lang="ru-RU" sz="2100" b="1" dirty="0">
                <a:solidFill>
                  <a:schemeClr val="tx2"/>
                </a:solidFill>
                <a:latin typeface="Arial Black" pitchFamily="34" charset="0"/>
                <a:cs typeface="Times New Roman"/>
              </a:rPr>
              <a:t>требует перейти </a:t>
            </a:r>
            <a:endParaRPr lang="ru-RU" sz="2100" b="1" dirty="0" smtClean="0">
              <a:solidFill>
                <a:schemeClr val="tx2"/>
              </a:solidFill>
              <a:latin typeface="Arial Black" pitchFamily="34" charset="0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от </a:t>
            </a:r>
            <a:r>
              <a:rPr lang="ru-RU" sz="2100" b="1" dirty="0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контроля качества </a:t>
            </a:r>
            <a:r>
              <a:rPr lang="ru-RU" sz="2100" b="1" dirty="0" smtClean="0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образования</a:t>
            </a:r>
          </a:p>
          <a:p>
            <a:pPr algn="ctr">
              <a:spcAft>
                <a:spcPts val="0"/>
              </a:spcAft>
            </a:pPr>
            <a:r>
              <a:rPr lang="ru-RU" sz="2100" b="1" dirty="0" smtClean="0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к </a:t>
            </a:r>
            <a:r>
              <a:rPr lang="ru-RU" sz="2100" b="1" dirty="0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его </a:t>
            </a:r>
            <a:r>
              <a:rPr lang="ru-RU" sz="2100" b="1" dirty="0" smtClean="0">
                <a:solidFill>
                  <a:srgbClr val="C00000"/>
                </a:solidFill>
                <a:latin typeface="Arial Black" pitchFamily="34" charset="0"/>
                <a:cs typeface="Times New Roman"/>
              </a:rPr>
              <a:t>обеспечению</a:t>
            </a:r>
            <a:r>
              <a:rPr lang="ru-RU" sz="2100" b="1" dirty="0">
                <a:solidFill>
                  <a:srgbClr val="000000"/>
                </a:solidFill>
                <a:latin typeface="Arial Black" pitchFamily="34" charset="0"/>
                <a:cs typeface="Times New Roman"/>
              </a:rPr>
              <a:t> </a:t>
            </a:r>
            <a:endParaRPr lang="ru-RU" sz="2100" b="1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6449" y="2132856"/>
            <a:ext cx="7056784" cy="2190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355600" algn="ctr">
              <a:spcAft>
                <a:spcPts val="1000"/>
              </a:spcAft>
            </a:pPr>
            <a:r>
              <a:rPr lang="ru-RU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В вопросе </a:t>
            </a:r>
            <a:r>
              <a:rPr lang="ru-RU" sz="2400" b="1" dirty="0">
                <a:solidFill>
                  <a:schemeClr val="tx2"/>
                </a:solidFill>
                <a:ea typeface="Calibri"/>
                <a:cs typeface="Times New Roman"/>
              </a:rPr>
              <a:t>о повышении качества образования в образовательных учреждениях, необходимо уделять </a:t>
            </a:r>
            <a:r>
              <a:rPr lang="ru-RU" sz="2400" b="1" dirty="0" smtClean="0">
                <a:solidFill>
                  <a:schemeClr val="tx2"/>
                </a:solidFill>
                <a:ea typeface="Calibri"/>
                <a:cs typeface="Times New Roman"/>
              </a:rPr>
              <a:t>большое </a:t>
            </a:r>
            <a:r>
              <a:rPr lang="ru-RU" sz="2400" b="1" dirty="0">
                <a:solidFill>
                  <a:schemeClr val="tx2"/>
                </a:solidFill>
                <a:ea typeface="Calibri"/>
                <a:cs typeface="Times New Roman"/>
              </a:rPr>
              <a:t>внимание </a:t>
            </a:r>
            <a:endParaRPr lang="ru-RU" sz="2400" b="1" dirty="0" smtClean="0">
              <a:solidFill>
                <a:schemeClr val="tx2"/>
              </a:solidFill>
              <a:ea typeface="Calibri"/>
              <a:cs typeface="Times New Roman"/>
            </a:endParaRPr>
          </a:p>
          <a:p>
            <a:pPr indent="35560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объективности результатов оценивающих процедур</a:t>
            </a:r>
            <a:endParaRPr lang="ru-RU" sz="2800" b="1" dirty="0">
              <a:solidFill>
                <a:srgbClr val="C0000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516" y="4663020"/>
            <a:ext cx="7822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just"/>
            <a:r>
              <a:rPr lang="ru-RU" sz="2000" b="1" dirty="0">
                <a:solidFill>
                  <a:prstClr val="black"/>
                </a:solidFill>
              </a:rPr>
              <a:t>Повышение объективности оценки образовательных результатов может быть достигнуто только в результате </a:t>
            </a:r>
            <a:r>
              <a:rPr lang="ru-RU" sz="2000" b="1" dirty="0">
                <a:solidFill>
                  <a:srgbClr val="C00000"/>
                </a:solidFill>
              </a:rPr>
              <a:t>согласованных действий </a:t>
            </a:r>
            <a:r>
              <a:rPr lang="ru-RU" sz="2000" b="1" dirty="0">
                <a:solidFill>
                  <a:prstClr val="black"/>
                </a:solidFill>
              </a:rPr>
              <a:t>на всех уровнях управления образованием: федеральном, региональном, муниципальном, а также на уровне общеобразовательных организаций.</a:t>
            </a:r>
          </a:p>
        </p:txBody>
      </p:sp>
    </p:spTree>
    <p:extLst>
      <p:ext uri="{BB962C8B-B14F-4D97-AF65-F5344CB8AC3E}">
        <p14:creationId xmlns:p14="http://schemas.microsoft.com/office/powerpoint/2010/main" val="5217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73" y="332656"/>
            <a:ext cx="8229600" cy="7920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Arial Black" pitchFamily="34" charset="0"/>
              </a:rPr>
              <a:t>Одним из факторов, влияющих на качество образования,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Arial Black" pitchFamily="34" charset="0"/>
              </a:rPr>
              <a:t>является культура оценивания</a:t>
            </a:r>
            <a:endParaRPr lang="ru-RU" sz="2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162603" y="3163355"/>
            <a:ext cx="6819797" cy="2734533"/>
            <a:chOff x="799683" y="2131920"/>
            <a:chExt cx="6488521" cy="2836888"/>
          </a:xfrm>
        </p:grpSpPr>
        <p:sp>
          <p:nvSpPr>
            <p:cNvPr id="3" name="Овал 2"/>
            <p:cNvSpPr/>
            <p:nvPr/>
          </p:nvSpPr>
          <p:spPr>
            <a:xfrm>
              <a:off x="3159116" y="2907315"/>
              <a:ext cx="2398489" cy="13137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КУЛЬТУРА  ОЦЕНИВАНИЯ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4783661" y="2157150"/>
              <a:ext cx="1547888" cy="5760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ЧЕСТНОСТЬ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5745292" y="3388948"/>
              <a:ext cx="1542912" cy="5760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ОТКРЫТОСТЬ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3511421" y="4392745"/>
              <a:ext cx="1628737" cy="5760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ДОВЕРИЕ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799683" y="3389866"/>
              <a:ext cx="2160240" cy="57606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Профессионализм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234284" y="2131920"/>
              <a:ext cx="1711063" cy="57606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ОБЪЕКТИВНОСТЬ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Стрелка вправо 13"/>
            <p:cNvSpPr/>
            <p:nvPr/>
          </p:nvSpPr>
          <p:spPr>
            <a:xfrm rot="1806973">
              <a:off x="5861112" y="2885179"/>
              <a:ext cx="531779" cy="349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14"/>
            <p:cNvSpPr/>
            <p:nvPr/>
          </p:nvSpPr>
          <p:spPr>
            <a:xfrm rot="8645394">
              <a:off x="5451905" y="4159091"/>
              <a:ext cx="586779" cy="36913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 rot="19233418">
              <a:off x="2606460" y="2806814"/>
              <a:ext cx="463489" cy="3413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600520" y="1196752"/>
            <a:ext cx="80511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ea typeface="Calibri"/>
                <a:cs typeface="Times New Roman"/>
              </a:rPr>
              <a:t>Без </a:t>
            </a:r>
            <a:r>
              <a:rPr lang="ru-RU" sz="2000" b="1" dirty="0">
                <a:ea typeface="Calibri"/>
                <a:cs typeface="Times New Roman"/>
              </a:rPr>
              <a:t>культуры оценивания невозможно сформировать те результаты, которые зафиксированы во ФГОС общего образования.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3606" y="3118468"/>
            <a:ext cx="217216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/>
                </a:solidFill>
                <a:latin typeface="Arial Black" pitchFamily="34" charset="0"/>
              </a:rPr>
              <a:t>Составляющие факторы</a:t>
            </a:r>
          </a:p>
          <a:p>
            <a:r>
              <a:rPr lang="ru-RU" sz="1700" b="1" dirty="0" smtClean="0">
                <a:solidFill>
                  <a:schemeClr val="tx2"/>
                </a:solidFill>
                <a:latin typeface="Arial Black" pitchFamily="34" charset="0"/>
              </a:rPr>
              <a:t>культуры оценивания</a:t>
            </a:r>
            <a:endParaRPr lang="ru-RU" sz="17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4486" y="5733256"/>
            <a:ext cx="2463074" cy="738664"/>
          </a:xfrm>
          <a:prstGeom prst="rect">
            <a:avLst/>
          </a:prstGeom>
          <a:noFill/>
          <a:ln>
            <a:solidFill>
              <a:srgbClr val="4F81BD">
                <a:shade val="95000"/>
                <a:satMod val="10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Определяет доверие к результатам оценивания всех субъектов образования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1397" y="2010547"/>
            <a:ext cx="8051142" cy="92333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/>
              </a:rPr>
              <a:t>Формирование культуры оценивания в школе, как важной составляющей - это одна из актуальных задач и руководителя и </a:t>
            </a:r>
            <a:endParaRPr lang="ru-RU" b="1" dirty="0" smtClean="0">
              <a:solidFill>
                <a:srgbClr val="C00000"/>
              </a:solidFill>
              <a:latin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всего </a:t>
            </a:r>
            <a:r>
              <a:rPr lang="ru-RU" b="1" dirty="0">
                <a:solidFill>
                  <a:srgbClr val="C00000"/>
                </a:solidFill>
                <a:latin typeface="Times New Roman"/>
              </a:rPr>
              <a:t>коллектива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школы </a:t>
            </a:r>
            <a:r>
              <a:rPr lang="ru-RU" b="1" dirty="0">
                <a:solidFill>
                  <a:srgbClr val="C00000"/>
                </a:solidFill>
                <a:latin typeface="Times New Roman"/>
              </a:rPr>
              <a:t>в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</a:rPr>
              <a:t>целом</a:t>
            </a:r>
            <a:endParaRPr lang="ru-RU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623507" y="3296724"/>
            <a:ext cx="558929" cy="337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2438610">
            <a:off x="3062391" y="5133313"/>
            <a:ext cx="558929" cy="3371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8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037" y="332656"/>
            <a:ext cx="8640960" cy="13542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Arial Black" pitchFamily="34" charset="0"/>
              </a:rPr>
              <a:t>Объективное оценивание результатов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– это личная ответственность педагогов школ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(это вопрос этики и собственного профессионализма).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Должно быть принципиальное отношение к оцениванию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54690" y="1844824"/>
            <a:ext cx="2966598" cy="714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ОБЪЕКТИВНОСТЬ</a:t>
            </a:r>
            <a:endParaRPr lang="ru-RU" sz="20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3140967"/>
            <a:ext cx="2814053" cy="57606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ОБЪЕКТИВНОСТЬ ОЦЕНИВАНИЯ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7" y="3140968"/>
            <a:ext cx="3384375" cy="56746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ПРОЦЕДУРНАЯ ОБЪЕКТИВНОСТЬ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149087"/>
            <a:ext cx="2814053" cy="9885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Корректная оценочная деятельность школ, учителя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5301106"/>
            <a:ext cx="2814053" cy="1152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tx1"/>
                </a:solidFill>
              </a:rPr>
              <a:t>Критериальное</a:t>
            </a:r>
            <a:r>
              <a:rPr lang="ru-RU" sz="1600" b="1" dirty="0" smtClean="0">
                <a:solidFill>
                  <a:schemeClr val="tx1"/>
                </a:solidFill>
              </a:rPr>
              <a:t> оценивание (хорошая подготовка учителей в части </a:t>
            </a:r>
            <a:r>
              <a:rPr lang="ru-RU" sz="1600" b="1" dirty="0" err="1" smtClean="0">
                <a:solidFill>
                  <a:schemeClr val="tx1"/>
                </a:solidFill>
              </a:rPr>
              <a:t>критериального</a:t>
            </a:r>
            <a:r>
              <a:rPr lang="ru-RU" sz="1600" b="1" dirty="0" smtClean="0">
                <a:solidFill>
                  <a:schemeClr val="tx1"/>
                </a:solidFill>
              </a:rPr>
              <a:t> оценивания)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7" y="4149087"/>
            <a:ext cx="3384376" cy="23042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Используется в государственной аттестации: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видеонаблюдение, соответствие заданий требованиям образовательных стандартов, невозможность списывания, одинаковые условия для всех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Исключение конфликта интересов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719843">
            <a:off x="5276737" y="2599305"/>
            <a:ext cx="722396" cy="42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2522639" y="3717564"/>
            <a:ext cx="43205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6205852" y="3730710"/>
            <a:ext cx="40470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879742">
            <a:off x="2885736" y="2585858"/>
            <a:ext cx="727940" cy="42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2013253"/>
            <a:ext cx="205509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chemeClr val="tx2"/>
                </a:solidFill>
                <a:latin typeface="Arial Black" pitchFamily="34" charset="0"/>
              </a:rPr>
              <a:t>Различают условия объективности</a:t>
            </a:r>
            <a:endParaRPr lang="ru-RU" sz="17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148" y="5229200"/>
            <a:ext cx="8208912" cy="1380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Основные признаки (маркеры) необъективности результатов в школах:</a:t>
            </a:r>
            <a:endParaRPr lang="ru-RU" dirty="0">
              <a:solidFill>
                <a:schemeClr val="tx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539750" indent="2635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Завышенные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результаты оценочных процедур</a:t>
            </a:r>
            <a:endParaRPr lang="ru-RU" sz="1600" b="1" dirty="0">
              <a:ea typeface="Calibri"/>
              <a:cs typeface="Times New Roman"/>
            </a:endParaRPr>
          </a:p>
          <a:p>
            <a:pPr marL="539750" indent="2635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Несоответствие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школьным отметкам</a:t>
            </a:r>
            <a:endParaRPr lang="ru-RU" sz="1600" b="1" dirty="0">
              <a:ea typeface="Calibri"/>
              <a:cs typeface="Times New Roman"/>
            </a:endParaRPr>
          </a:p>
          <a:p>
            <a:pPr marL="539750" indent="263525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ru-RU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Резкое </a:t>
            </a:r>
            <a:r>
              <a:rPr lang="ru-RU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изменение результатов от 2018-2019-2020 г. (соседние параллели) и т.д.</a:t>
            </a:r>
            <a:endParaRPr lang="ru-RU" sz="1600" b="1" dirty="0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4352" y="332656"/>
            <a:ext cx="72008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ctr"/>
            <a:r>
              <a:rPr lang="ru-RU" sz="2400" b="1" dirty="0">
                <a:solidFill>
                  <a:srgbClr val="C00000"/>
                </a:solidFill>
                <a:latin typeface="Arial Black" pitchFamily="34" charset="0"/>
              </a:rPr>
              <a:t>Объективность результатов оценивания </a:t>
            </a:r>
            <a:endParaRPr lang="ru-RU" sz="2400" b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 indent="355600" algn="ctr"/>
            <a:r>
              <a:rPr lang="ru-RU" sz="2200" b="1" dirty="0" smtClean="0">
                <a:solidFill>
                  <a:schemeClr val="tx2"/>
                </a:solidFill>
                <a:latin typeface="Arial Black" pitchFamily="34" charset="0"/>
              </a:rPr>
              <a:t>можно </a:t>
            </a:r>
            <a:r>
              <a:rPr lang="ru-RU" sz="2200" b="1" dirty="0">
                <a:solidFill>
                  <a:schemeClr val="tx2"/>
                </a:solidFill>
                <a:latin typeface="Arial Black" pitchFamily="34" charset="0"/>
              </a:rPr>
              <a:t>определить </a:t>
            </a:r>
            <a:r>
              <a:rPr lang="ru-RU" sz="2200" b="1" dirty="0" smtClean="0">
                <a:solidFill>
                  <a:schemeClr val="tx2"/>
                </a:solidFill>
                <a:latin typeface="Arial Black" pitchFamily="34" charset="0"/>
              </a:rPr>
              <a:t>только используя надежный </a:t>
            </a:r>
            <a:r>
              <a:rPr lang="ru-RU" sz="2200" b="1" dirty="0">
                <a:solidFill>
                  <a:schemeClr val="tx2"/>
                </a:solidFill>
                <a:latin typeface="Arial Black" pitchFamily="34" charset="0"/>
              </a:rPr>
              <a:t>диагностический </a:t>
            </a:r>
            <a:r>
              <a:rPr lang="ru-RU" sz="2200" b="1" dirty="0" smtClean="0">
                <a:solidFill>
                  <a:schemeClr val="tx2"/>
                </a:solidFill>
                <a:latin typeface="Arial Black" pitchFamily="34" charset="0"/>
              </a:rPr>
              <a:t>инструментарий</a:t>
            </a:r>
            <a:endParaRPr lang="ru-RU" sz="2200" b="1" dirty="0">
              <a:solidFill>
                <a:schemeClr val="tx2"/>
              </a:solidFill>
              <a:latin typeface="Arial Black" pitchFamily="34" charset="0"/>
            </a:endParaRPr>
          </a:p>
          <a:p>
            <a:pPr lvl="0" indent="355600" algn="ctr"/>
            <a:endParaRPr lang="ru-RU" sz="900" b="1" dirty="0" smtClean="0">
              <a:solidFill>
                <a:prstClr val="black"/>
              </a:solidFill>
            </a:endParaRPr>
          </a:p>
          <a:p>
            <a:pPr lvl="0" indent="355600" algn="ctr"/>
            <a:r>
              <a:rPr lang="ru-RU" b="1" dirty="0" smtClean="0">
                <a:solidFill>
                  <a:prstClr val="black"/>
                </a:solidFill>
              </a:rPr>
              <a:t>Если </a:t>
            </a:r>
            <a:r>
              <a:rPr lang="ru-RU" b="1" dirty="0">
                <a:solidFill>
                  <a:prstClr val="black"/>
                </a:solidFill>
              </a:rPr>
              <a:t>нет хороших инструментов оценивания, </a:t>
            </a:r>
            <a:endParaRPr lang="ru-RU" b="1" dirty="0" smtClean="0">
              <a:solidFill>
                <a:prstClr val="black"/>
              </a:solidFill>
            </a:endParaRPr>
          </a:p>
          <a:p>
            <a:pPr lvl="0" indent="355600" algn="ctr"/>
            <a:r>
              <a:rPr lang="ru-RU" b="1" dirty="0" smtClean="0">
                <a:solidFill>
                  <a:prstClr val="black"/>
                </a:solidFill>
              </a:rPr>
              <a:t>то </a:t>
            </a:r>
            <a:r>
              <a:rPr lang="ru-RU" b="1" dirty="0">
                <a:solidFill>
                  <a:prstClr val="black"/>
                </a:solidFill>
              </a:rPr>
              <a:t>невозможно выставлять отметку ученикам правильную, </a:t>
            </a:r>
            <a:endParaRPr lang="ru-RU" b="1" dirty="0" smtClean="0">
              <a:solidFill>
                <a:prstClr val="black"/>
              </a:solidFill>
            </a:endParaRPr>
          </a:p>
          <a:p>
            <a:pPr lvl="0" indent="355600" algn="ctr"/>
            <a:r>
              <a:rPr lang="ru-RU" b="1" dirty="0" smtClean="0">
                <a:solidFill>
                  <a:prstClr val="black"/>
                </a:solidFill>
              </a:rPr>
              <a:t>корректную</a:t>
            </a:r>
            <a:r>
              <a:rPr lang="ru-RU" b="1" dirty="0">
                <a:solidFill>
                  <a:prstClr val="black"/>
                </a:solidFill>
              </a:rPr>
              <a:t>, объективную.</a:t>
            </a:r>
          </a:p>
          <a:p>
            <a:pPr lvl="0" indent="355600" algn="ctr"/>
            <a:endParaRPr lang="ru-RU" sz="800" dirty="0">
              <a:solidFill>
                <a:prstClr val="black"/>
              </a:solidFill>
            </a:endParaRPr>
          </a:p>
          <a:p>
            <a:pPr lvl="0" indent="355600" algn="ctr"/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Объективность текущего оценивания </a:t>
            </a:r>
            <a:endParaRPr lang="ru-RU" sz="16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lvl="0" indent="355600" algn="ctr"/>
            <a:r>
              <a:rPr lang="ru-RU" sz="1600" b="1" dirty="0" err="1" smtClean="0">
                <a:solidFill>
                  <a:schemeClr val="tx2"/>
                </a:solidFill>
                <a:latin typeface="Arial Black" pitchFamily="34" charset="0"/>
              </a:rPr>
              <a:t>прямопропорциональна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</a:rPr>
              <a:t>  </a:t>
            </a:r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компетентности педагога </a:t>
            </a:r>
            <a:endParaRPr lang="ru-RU" sz="1600" b="1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 lvl="0" indent="355600" algn="ctr"/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</a:rPr>
              <a:t>в </a:t>
            </a:r>
            <a:r>
              <a:rPr lang="ru-RU" sz="1600" b="1" dirty="0">
                <a:solidFill>
                  <a:schemeClr val="tx2"/>
                </a:solidFill>
                <a:latin typeface="Arial Black" pitchFamily="34" charset="0"/>
              </a:rPr>
              <a:t>области педагогических </a:t>
            </a:r>
            <a:r>
              <a:rPr lang="ru-RU" sz="1600" b="1" dirty="0" smtClean="0">
                <a:solidFill>
                  <a:schemeClr val="tx2"/>
                </a:solidFill>
                <a:latin typeface="Arial Black" pitchFamily="34" charset="0"/>
              </a:rPr>
              <a:t>измерений</a:t>
            </a:r>
            <a:endParaRPr lang="ru-RU" sz="1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1204" y="4010586"/>
            <a:ext cx="7200800" cy="877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540385" algn="ctr"/>
            <a:r>
              <a:rPr lang="ru-RU" sz="1700" b="1" dirty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Важно научиться формировать и использовать позитивное отношение к объективной оценке </a:t>
            </a:r>
            <a:endParaRPr lang="ru-RU" sz="1700" b="1" dirty="0" smtClean="0">
              <a:solidFill>
                <a:srgbClr val="C0000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indent="540385" algn="ctr"/>
            <a:r>
              <a:rPr lang="ru-RU" sz="1700" b="1" dirty="0" smtClean="0">
                <a:solidFill>
                  <a:srgbClr val="C00000"/>
                </a:solidFill>
                <a:latin typeface="Arial Black" pitchFamily="34" charset="0"/>
                <a:ea typeface="Calibri"/>
                <a:cs typeface="Times New Roman"/>
              </a:rPr>
              <a:t>учеников и родителей</a:t>
            </a:r>
            <a:endParaRPr lang="ru-RU" sz="1700" b="1" dirty="0">
              <a:solidFill>
                <a:srgbClr val="C00000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78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53" y="394882"/>
            <a:ext cx="8208912" cy="182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ea typeface="Arial Unicode MS" pitchFamily="34" charset="-128"/>
                <a:cs typeface="Arial Unicode MS" pitchFamily="34" charset="-128"/>
              </a:rPr>
              <a:t>Сегодня по необъективности оценивания Свердловская область занимает </a:t>
            </a:r>
            <a:r>
              <a:rPr lang="ru-RU" sz="16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38</a:t>
            </a:r>
            <a:r>
              <a:rPr lang="ru-RU" sz="1600" dirty="0" smtClean="0"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ru-RU" sz="16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место</a:t>
            </a:r>
            <a:r>
              <a:rPr lang="ru-RU" sz="1600" dirty="0">
                <a:ea typeface="Arial Unicode MS" pitchFamily="34" charset="-128"/>
                <a:cs typeface="Arial Unicode MS" pitchFamily="34" charset="-128"/>
              </a:rPr>
              <a:t>. Особенно по русскому языку, т.к. результаты мониторингов выше, чем оценки по журналу в некоторых школах.  </a:t>
            </a:r>
            <a:endParaRPr lang="ru-RU" sz="1600" dirty="0" smtClean="0">
              <a:ea typeface="Arial Unicode MS" pitchFamily="34" charset="-128"/>
              <a:cs typeface="Arial Unicode MS" pitchFamily="34" charset="-128"/>
            </a:endParaRP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ea typeface="Arial Unicode MS" pitchFamily="34" charset="-128"/>
                <a:cs typeface="Arial Unicode MS" pitchFamily="34" charset="-128"/>
              </a:rPr>
              <a:t>Высокий </a:t>
            </a:r>
            <a:r>
              <a:rPr lang="ru-RU" sz="1600" dirty="0">
                <a:ea typeface="Arial Unicode MS" pitchFamily="34" charset="-128"/>
                <a:cs typeface="Arial Unicode MS" pitchFamily="34" charset="-128"/>
              </a:rPr>
              <a:t>% школ с неподтверждёнными медалями</a:t>
            </a:r>
            <a:r>
              <a:rPr lang="ru-RU" sz="1600" dirty="0" smtClean="0"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ru-RU" sz="1600" dirty="0"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1600" dirty="0" smtClean="0">
              <a:ea typeface="Arial Unicode MS" pitchFamily="34" charset="-128"/>
              <a:cs typeface="Arial Unicode MS" pitchFamily="34" charset="-128"/>
            </a:endParaRPr>
          </a:p>
          <a:p>
            <a:pPr indent="355600"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В </a:t>
            </a:r>
            <a:r>
              <a:rPr lang="ru-RU" sz="17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2020 </a:t>
            </a:r>
            <a:r>
              <a:rPr lang="ru-RU" sz="1700" dirty="0">
                <a:ea typeface="Arial Unicode MS" pitchFamily="34" charset="-128"/>
                <a:cs typeface="Arial Unicode MS" pitchFamily="34" charset="-128"/>
              </a:rPr>
              <a:t>году </a:t>
            </a:r>
            <a:r>
              <a:rPr lang="ru-RU" sz="1700" dirty="0" err="1">
                <a:ea typeface="Arial Unicode MS" pitchFamily="34" charset="-128"/>
                <a:cs typeface="Arial Unicode MS" pitchFamily="34" charset="-128"/>
              </a:rPr>
              <a:t>Рособрнадзором</a:t>
            </a:r>
            <a:r>
              <a:rPr lang="ru-RU" sz="1700" dirty="0">
                <a:ea typeface="Arial Unicode MS" pitchFamily="34" charset="-128"/>
                <a:cs typeface="Arial Unicode MS" pitchFamily="34" charset="-128"/>
              </a:rPr>
              <a:t>  выявлено </a:t>
            </a:r>
            <a:r>
              <a:rPr lang="ru-RU" sz="17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40 школ с признаками необъективных результатов,</a:t>
            </a:r>
            <a:r>
              <a:rPr lang="ru-RU" sz="1700" dirty="0">
                <a:ea typeface="Arial Unicode MS" pitchFamily="34" charset="-128"/>
                <a:cs typeface="Arial Unicode MS" pitchFamily="34" charset="-128"/>
              </a:rPr>
              <a:t> из них впервые проявили признаки необъективных результатов </a:t>
            </a:r>
            <a:r>
              <a:rPr lang="ru-RU" sz="1700" b="1" dirty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30 школ</a:t>
            </a:r>
            <a:r>
              <a:rPr lang="ru-RU" sz="1700" b="1" dirty="0" smtClean="0">
                <a:solidFill>
                  <a:srgbClr val="C00000"/>
                </a:solidFill>
                <a:ea typeface="Arial Unicode MS" pitchFamily="34" charset="-128"/>
                <a:cs typeface="Arial Unicode MS" pitchFamily="34" charset="-128"/>
              </a:rPr>
              <a:t>.</a:t>
            </a:r>
            <a:endParaRPr lang="ru-RU" sz="1700" b="1" dirty="0">
              <a:solidFill>
                <a:srgbClr val="C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101" y="2221536"/>
            <a:ext cx="8208912" cy="30369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2000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Примеры маркеров необъективности 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2019-2020 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уч.г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.:</a:t>
            </a:r>
            <a:endParaRPr lang="ru-RU" sz="2000" dirty="0">
              <a:solidFill>
                <a:schemeClr val="tx2"/>
              </a:solidFill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900" b="1" dirty="0" smtClean="0">
                <a:solidFill>
                  <a:srgbClr val="C00000"/>
                </a:solidFill>
                <a:ea typeface="Calibri"/>
                <a:cs typeface="Times New Roman"/>
              </a:rPr>
              <a:t>1. Завышенные </a:t>
            </a:r>
            <a:r>
              <a:rPr lang="ru-RU" sz="1900" b="1" dirty="0">
                <a:solidFill>
                  <a:srgbClr val="C00000"/>
                </a:solidFill>
                <a:ea typeface="Calibri"/>
                <a:cs typeface="Times New Roman"/>
              </a:rPr>
              <a:t>результаты ВПР по русскому языку и математике в 4 и 5 классах;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b="1" dirty="0" smtClean="0">
                <a:solidFill>
                  <a:srgbClr val="C00000"/>
                </a:solidFill>
                <a:ea typeface="Calibri"/>
                <a:cs typeface="Times New Roman"/>
              </a:rPr>
              <a:t>2.  Необъективные </a:t>
            </a:r>
            <a:r>
              <a:rPr lang="ru-RU" sz="1900" b="1" dirty="0">
                <a:solidFill>
                  <a:srgbClr val="C00000"/>
                </a:solidFill>
                <a:ea typeface="Calibri"/>
                <a:cs typeface="Times New Roman"/>
              </a:rPr>
              <a:t>результаты ВПР  и по журналу  в 5 классах;</a:t>
            </a:r>
          </a:p>
          <a:p>
            <a:pPr algn="just">
              <a:spcAft>
                <a:spcPts val="0"/>
              </a:spcAft>
            </a:pPr>
            <a:r>
              <a:rPr lang="ru-RU" sz="1900" b="1" dirty="0" smtClean="0">
                <a:solidFill>
                  <a:srgbClr val="C00000"/>
                </a:solidFill>
                <a:ea typeface="Calibri"/>
                <a:cs typeface="Times New Roman"/>
              </a:rPr>
              <a:t>3. Резкое </a:t>
            </a:r>
            <a:r>
              <a:rPr lang="ru-RU" sz="1900" b="1" dirty="0">
                <a:solidFill>
                  <a:srgbClr val="C00000"/>
                </a:solidFill>
                <a:ea typeface="Calibri"/>
                <a:cs typeface="Times New Roman"/>
              </a:rPr>
              <a:t>изменение результатов одной параллели в 2018 и в 2019 г. по русскому языку в 4 и 5 классах.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Признаком необъективности оценивания образовательных результатов в ОО может также служить </a:t>
            </a:r>
            <a:r>
              <a:rPr lang="ru-RU" b="1" dirty="0">
                <a:solidFill>
                  <a:schemeClr val="tx2"/>
                </a:solidFill>
                <a:latin typeface="Times New Roman"/>
                <a:ea typeface="Calibri"/>
                <a:cs typeface="Times New Roman"/>
              </a:rPr>
              <a:t>наличие выпускников ОО, получивших золотые медали и имеющих низкие результаты ЕГЭ.</a:t>
            </a:r>
            <a:endParaRPr lang="ru-RU" sz="1600" b="1" dirty="0">
              <a:solidFill>
                <a:schemeClr val="tx2"/>
              </a:solidFill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864" y="5373216"/>
            <a:ext cx="8308607" cy="1242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C00000"/>
                </a:solidFill>
                <a:ea typeface="Calibri"/>
                <a:cs typeface="Times New Roman"/>
              </a:rPr>
              <a:t>В случае обнаружения признаков недостоверности результатов в ОО рекомендуется: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a typeface="Calibri"/>
                <a:cs typeface="Times New Roman"/>
              </a:rPr>
              <a:t>- осуществлять перепроверку результатов;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ea typeface="Calibri"/>
                <a:cs typeface="Times New Roman"/>
              </a:rPr>
              <a:t>- в случае подтверждения недостоверности результатов выработать комплекс мер в отношении данной ОО.</a:t>
            </a:r>
          </a:p>
        </p:txBody>
      </p:sp>
    </p:spTree>
    <p:extLst>
      <p:ext uri="{BB962C8B-B14F-4D97-AF65-F5344CB8AC3E}">
        <p14:creationId xmlns:p14="http://schemas.microsoft.com/office/powerpoint/2010/main" val="338794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chemeClr val="tx2"/>
                </a:solidFill>
                <a:latin typeface="Times New Roman"/>
                <a:ea typeface="+mn-ea"/>
                <a:cs typeface="Times New Roman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Times New Roman"/>
                <a:ea typeface="+mn-ea"/>
                <a:cs typeface="Times New Roman"/>
              </a:rPr>
            </a:br>
            <a:r>
              <a:rPr lang="ru-RU" sz="2400" b="1" dirty="0" smtClean="0">
                <a:solidFill>
                  <a:schemeClr val="tx2"/>
                </a:solidFill>
                <a:latin typeface="Arial Black" pitchFamily="34" charset="0"/>
                <a:ea typeface="+mn-ea"/>
                <a:cs typeface="Times New Roman"/>
              </a:rPr>
              <a:t>Подходы </a:t>
            </a:r>
            <a:r>
              <a:rPr lang="ru-RU" sz="2400" b="1" dirty="0">
                <a:solidFill>
                  <a:schemeClr val="tx2"/>
                </a:solidFill>
                <a:latin typeface="Arial Black" pitchFamily="34" charset="0"/>
                <a:ea typeface="+mn-ea"/>
                <a:cs typeface="Times New Roman"/>
              </a:rPr>
              <a:t>к оцениванию предметных результатов учащихся</a:t>
            </a:r>
            <a:r>
              <a:rPr lang="ru-RU" sz="2400" dirty="0">
                <a:solidFill>
                  <a:schemeClr val="tx2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2"/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517492"/>
            <a:ext cx="7920880" cy="205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cs typeface="Times New Roman"/>
              </a:rPr>
              <a:t>Практика </a:t>
            </a:r>
            <a:r>
              <a:rPr lang="ru-RU" dirty="0">
                <a:cs typeface="Times New Roman"/>
              </a:rPr>
              <a:t>разработки единого инструментария для оценивания на муниципальном уровне образования на всех этапах является относительно мало </a:t>
            </a:r>
            <a:r>
              <a:rPr lang="ru-RU" dirty="0" smtClean="0">
                <a:cs typeface="Times New Roman"/>
              </a:rPr>
              <a:t>распространённой. В</a:t>
            </a:r>
            <a:r>
              <a:rPr lang="ru-RU" dirty="0" smtClean="0"/>
              <a:t> </a:t>
            </a:r>
            <a:r>
              <a:rPr lang="ru-RU" dirty="0"/>
              <a:t>основном </a:t>
            </a:r>
            <a:r>
              <a:rPr lang="ru-RU" dirty="0" smtClean="0"/>
              <a:t>педагоги школ используют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традиционные подходы к оцениванию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rgbClr val="C00000"/>
                </a:solidFill>
              </a:rPr>
              <a:t>традиционные формы оценивания. </a:t>
            </a:r>
          </a:p>
          <a:p>
            <a:pPr lvl="0" algn="ctr"/>
            <a:r>
              <a:rPr lang="ru-RU" b="1" dirty="0">
                <a:solidFill>
                  <a:prstClr val="black"/>
                </a:solidFill>
                <a:cs typeface="Times New Roman"/>
              </a:rPr>
              <a:t>Вместе с тем, широкое распространение получает  </a:t>
            </a:r>
            <a:endParaRPr lang="ru-RU" b="1" dirty="0" smtClean="0">
              <a:solidFill>
                <a:prstClr val="black"/>
              </a:solidFill>
              <a:cs typeface="Times New Roman"/>
            </a:endParaRPr>
          </a:p>
          <a:p>
            <a:pPr lvl="0" algn="ctr"/>
            <a:r>
              <a:rPr lang="ru-RU" sz="2200" b="1" dirty="0" err="1" smtClean="0">
                <a:solidFill>
                  <a:srgbClr val="C00000"/>
                </a:solidFill>
                <a:cs typeface="Times New Roman"/>
              </a:rPr>
              <a:t>критериальное</a:t>
            </a:r>
            <a:r>
              <a:rPr lang="ru-RU" sz="2200" b="1" dirty="0" smtClean="0">
                <a:solidFill>
                  <a:srgbClr val="C00000"/>
                </a:solidFill>
                <a:cs typeface="Times New Roman"/>
              </a:rPr>
              <a:t> оценивание</a:t>
            </a:r>
            <a:endParaRPr lang="ru-RU" sz="22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268760"/>
            <a:ext cx="7920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55600" algn="ctr"/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  <a:r>
              <a:rPr lang="ru-RU" sz="2000" dirty="0">
                <a:solidFill>
                  <a:srgbClr val="000000"/>
                </a:solidFill>
              </a:rPr>
              <a:t>Сегодня в системе образования формируется </a:t>
            </a:r>
            <a:endParaRPr lang="ru-RU" sz="2000" dirty="0" smtClean="0">
              <a:solidFill>
                <a:srgbClr val="000000"/>
              </a:solidFill>
            </a:endParaRPr>
          </a:p>
          <a:p>
            <a:pPr lvl="0" indent="355600" algn="ctr"/>
            <a:r>
              <a:rPr lang="ru-RU" sz="2000" b="1" dirty="0" smtClean="0">
                <a:solidFill>
                  <a:srgbClr val="C00000"/>
                </a:solidFill>
              </a:rPr>
              <a:t>комплексная </a:t>
            </a:r>
            <a:r>
              <a:rPr lang="ru-RU" sz="2000" b="1" dirty="0">
                <a:solidFill>
                  <a:srgbClr val="C00000"/>
                </a:solidFill>
              </a:rPr>
              <a:t>система оценки качества образования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endParaRPr lang="ru-RU" sz="2000" dirty="0" smtClean="0">
              <a:solidFill>
                <a:srgbClr val="000000"/>
              </a:solidFill>
            </a:endParaRPr>
          </a:p>
          <a:p>
            <a:pPr lvl="0" indent="355600" algn="ctr"/>
            <a:r>
              <a:rPr lang="ru-RU" sz="2000" dirty="0" smtClean="0">
                <a:solidFill>
                  <a:srgbClr val="000000"/>
                </a:solidFill>
              </a:rPr>
              <a:t>включающая </a:t>
            </a:r>
            <a:r>
              <a:rPr lang="ru-RU" sz="2000" dirty="0">
                <a:solidFill>
                  <a:srgbClr val="000000"/>
                </a:solidFill>
              </a:rPr>
              <a:t>ОГЭ, ЕГЭ, Всероссийские проверочные работы, национальные и международные исследования качества </a:t>
            </a:r>
            <a:r>
              <a:rPr lang="ru-RU" sz="2000" dirty="0" smtClean="0">
                <a:solidFill>
                  <a:srgbClr val="000000"/>
                </a:solidFill>
              </a:rPr>
              <a:t>образования, олимпиады, </a:t>
            </a:r>
            <a:r>
              <a:rPr lang="ru-RU" sz="2000" dirty="0">
                <a:solidFill>
                  <a:srgbClr val="000000"/>
                </a:solidFill>
              </a:rPr>
              <a:t>а также исследования компетенций учителей.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2398" y="3207752"/>
            <a:ext cx="5976664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indent="355600" algn="ctr"/>
            <a:r>
              <a:rPr lang="ru-RU" sz="2200" b="1" dirty="0">
                <a:solidFill>
                  <a:srgbClr val="C00000"/>
                </a:solidFill>
                <a:cs typeface="Times New Roman"/>
              </a:rPr>
              <a:t>На каждом этапе инструменты оценивания должны быть согласованы между собой </a:t>
            </a:r>
            <a:endParaRPr lang="ru-RU" sz="2200" b="1" dirty="0" smtClean="0">
              <a:solidFill>
                <a:srgbClr val="C00000"/>
              </a:solidFill>
              <a:cs typeface="Times New Roman"/>
            </a:endParaRPr>
          </a:p>
          <a:p>
            <a:pPr lvl="0" indent="355600" algn="ctr"/>
            <a:r>
              <a:rPr lang="ru-RU" sz="2200" b="1" dirty="0" smtClean="0">
                <a:solidFill>
                  <a:srgbClr val="C00000"/>
                </a:solidFill>
                <a:cs typeface="Times New Roman"/>
              </a:rPr>
              <a:t>и </a:t>
            </a:r>
            <a:r>
              <a:rPr lang="ru-RU" sz="2200" b="1" dirty="0">
                <a:solidFill>
                  <a:srgbClr val="C00000"/>
                </a:solidFill>
                <a:cs typeface="Times New Roman"/>
              </a:rPr>
              <a:t>не противоречить </a:t>
            </a:r>
            <a:r>
              <a:rPr lang="ru-RU" sz="2200" b="1" dirty="0" smtClean="0">
                <a:solidFill>
                  <a:srgbClr val="C00000"/>
                </a:solidFill>
                <a:cs typeface="Times New Roman"/>
              </a:rPr>
              <a:t> друг другу</a:t>
            </a:r>
            <a:endParaRPr lang="ru-RU" sz="2200" b="1" dirty="0">
              <a:solidFill>
                <a:srgbClr val="C00000"/>
              </a:solidFill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60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784463"/>
              </p:ext>
            </p:extLst>
          </p:nvPr>
        </p:nvGraphicFramePr>
        <p:xfrm>
          <a:off x="321439" y="1124744"/>
          <a:ext cx="8501122" cy="542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4" name="Слайд" r:id="rId4" imgW="4570610" imgH="3427576" progId="PowerPoint.Slide.12">
                  <p:embed/>
                </p:oleObj>
              </mc:Choice>
              <mc:Fallback>
                <p:oleObj name="Слайд" r:id="rId4" imgW="4570610" imgH="3427576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39" y="1124744"/>
                        <a:ext cx="8501122" cy="542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641</Words>
  <Application>Microsoft Office PowerPoint</Application>
  <PresentationFormat>Экран (4:3)</PresentationFormat>
  <Paragraphs>102</Paragraphs>
  <Slides>18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Слайд</vt:lpstr>
      <vt:lpstr>ГМО учителей физики  ГО Верхняя Пышма</vt:lpstr>
      <vt:lpstr>Понятие объективности результатов оценочных процедур</vt:lpstr>
      <vt:lpstr> </vt:lpstr>
      <vt:lpstr>Одним из факторов, влияющих на качество образования, является культура оценивания</vt:lpstr>
      <vt:lpstr>Презентация PowerPoint</vt:lpstr>
      <vt:lpstr>Презентация PowerPoint</vt:lpstr>
      <vt:lpstr>Презентация PowerPoint</vt:lpstr>
      <vt:lpstr> Подходы к оцениванию предметных результатов учащихся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Понятие объективности результатов проверочных процедур</dc:title>
  <dc:creator>KC-pc</dc:creator>
  <cp:lastModifiedBy>Проверка1</cp:lastModifiedBy>
  <cp:revision>114</cp:revision>
  <dcterms:created xsi:type="dcterms:W3CDTF">2021-02-27T11:59:36Z</dcterms:created>
  <dcterms:modified xsi:type="dcterms:W3CDTF">2021-04-02T10:39:13Z</dcterms:modified>
</cp:coreProperties>
</file>