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869160"/>
            <a:ext cx="8458200" cy="122237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объективности результатов оценочных процедур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Потехина Н.А.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ГМО учителей биологии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доработки формирования объективности у педагогов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1. Провести анализ:</a:t>
            </a:r>
            <a:endParaRPr lang="ru-RU" dirty="0" smtClean="0"/>
          </a:p>
          <a:p>
            <a:pPr lvl="0" algn="just">
              <a:buFont typeface="Times New Roman"/>
              <a:buChar char="-"/>
              <a:tabLst>
                <a:tab pos="27051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нормативных условий;</a:t>
            </a:r>
            <a:endParaRPr lang="ru-RU" dirty="0" smtClean="0"/>
          </a:p>
          <a:p>
            <a:pPr lvl="0" algn="just">
              <a:buFont typeface="Times New Roman"/>
              <a:buChar char="-"/>
              <a:tabLst>
                <a:tab pos="27051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организационных  условий (изменить систему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</a:rPr>
              <a:t>внутришкольного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контроля);</a:t>
            </a:r>
            <a:endParaRPr lang="ru-RU" dirty="0" smtClean="0"/>
          </a:p>
          <a:p>
            <a:pPr lvl="0" algn="just">
              <a:buFont typeface="Times New Roman"/>
              <a:buChar char="-"/>
              <a:tabLst>
                <a:tab pos="27051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информационных условий (по процедуре проведения оценивания провести анкетирование среди учащихся, их отношение к ВПР).</a:t>
            </a:r>
            <a:endParaRPr lang="ru-RU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Вынести управленческие решения:</a:t>
            </a:r>
            <a:endParaRPr lang="ru-RU" sz="28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внести требования объективности в локальные акты;</a:t>
            </a:r>
            <a:endParaRPr lang="ru-RU" sz="2800" dirty="0" smtClean="0">
              <a:ea typeface="Calibri"/>
              <a:cs typeface="Times New Roman"/>
            </a:endParaRPr>
          </a:p>
          <a:p>
            <a:pPr lvl="0" algn="just">
              <a:buFont typeface="Times New Roman"/>
              <a:buChar char="-"/>
              <a:tabLst>
                <a:tab pos="27051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разъяснить педагогам, что объективное оценивание надёжнее завышенного (нечестно по отношению к детям и их родителям);</a:t>
            </a:r>
            <a:endParaRPr lang="ru-RU" dirty="0" smtClean="0"/>
          </a:p>
          <a:p>
            <a:pPr lvl="0" algn="just">
              <a:buFont typeface="Times New Roman"/>
              <a:buChar char="-"/>
              <a:tabLst>
                <a:tab pos="27051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по организационным условиям - (изменить систему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</a:rPr>
              <a:t>внутришкольного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контроля);</a:t>
            </a:r>
            <a:endParaRPr lang="ru-RU" dirty="0" smtClean="0"/>
          </a:p>
          <a:p>
            <a:pPr lvl="0" algn="just">
              <a:buFont typeface="Times New Roman"/>
              <a:buChar char="-"/>
              <a:tabLst>
                <a:tab pos="27051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определить шаги к эффективному режиму работы (можно привлекать педагогов-психологов).</a:t>
            </a:r>
            <a:endParaRPr lang="ru-RU" sz="2800" dirty="0" smtClean="0"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внедрения объективного оценивания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Разработать Положение о формах, периодичности и порядке текущего контроля и промежуточной аттестации учащихся.</a:t>
            </a:r>
          </a:p>
          <a:p>
            <a:pPr lvl="0"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Разработать Положение о критериях оценивания знаний учащихся по предметам</a:t>
            </a:r>
          </a:p>
          <a:p>
            <a:pPr lvl="0"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Разработать Положение о внутренней системе оценки качества образования (дорожная карта)</a:t>
            </a: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Разработать Программу повышения объективности оценивания обучающихся всех ступеней образования (недостаточно при проведении ВПР использовать видеонаблюдение, внешних наблюдателей), работать надо  не только по направлениям ВПР и не только 1 год, необходимо работать весь период обучения учащихся.</a:t>
            </a: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Необходимо выявлять причины аномальных результатов  (школьные методические объединения проводят сводный анализ результатов). При получении результатов ВПР от ИРО смотреть таблицы «Достижение планируемых результатов».</a:t>
            </a:r>
            <a:endParaRPr lang="ru-RU" sz="11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единых критериев оценивания (</a:t>
            </a:r>
            <a:r>
              <a:rPr lang="ru-RU" sz="11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оценивание)</a:t>
            </a:r>
            <a:endParaRPr lang="ru-RU" sz="11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Сформировать единые требования к контрольным работам,  оценивание  по предмету (разработать контрольные листы к контрольным и проверочным работам, какие знания  у учащихся  сформировались, а какие нет, улучшились результаты или нет?)</a:t>
            </a:r>
            <a:endParaRPr lang="ru-RU" sz="11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позитивное отношение к результатам оценивания  (учащихся и родителей)</a:t>
            </a:r>
            <a:endParaRPr lang="ru-RU" sz="11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 педагогов (педагоги, прошедшие курсовую подготовку, должные показать на уроках чему они научились)</a:t>
            </a:r>
            <a:endParaRPr lang="ru-RU" sz="11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своём сайте разместить результаты учащихся по контрольным работам и родителям объяснить, почему у ребёнка такая оценка</a:t>
            </a:r>
            <a:endParaRPr lang="ru-RU" sz="11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Применять критерии оценивания на каждом уроке</a:t>
            </a:r>
            <a:endParaRPr lang="ru-RU" sz="11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+mj-lt"/>
              <a:buAutoNum type="arabicPeriod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Познакомить педагогов с применением критериев оценивания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Ответственные за внедрение методики формирования объективности оценивания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уровне муниципальных образований, расположенных на территории Свердловской области – специалисты МОУО, муниципальных методических служб, руководители городских методических объединений;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уровне образовательных организаций Свердловской области – заместители директоров по учебной работе, руководители школьных методических объединений или школьных методических советов.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показатели качества образования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Доступность качественного образования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Объективность результатов, наличие маркеров необъективности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Наличие аномальных результатов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Соответствие результатов ожидаемому среднестатистическому «коридору решаемости»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Индекс низких результатов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Уровневый анализ (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результатов по группам обучающихся с разным уровнем подготовки)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 Типичные учебные затруднения обучающихся по учебным предметам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buAutoNum type="arabicPeriod" startAt="8"/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Типичные ошибки обучающихся по учебным предметам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прорабатывают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3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1. 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Критерии Доступности качественного образования</a:t>
            </a:r>
            <a:endParaRPr lang="ru-RU" sz="3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2.  Объективность результатов, наличие маркеров необъективности</a:t>
            </a:r>
            <a:endParaRPr lang="ru-RU" sz="3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3.  Наличие аномальных результатов</a:t>
            </a:r>
            <a:endParaRPr lang="ru-RU" sz="3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4. Ожидаемый среднестатистический «коридор решаемости»</a:t>
            </a:r>
            <a:endParaRPr lang="ru-RU" sz="3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5.  Критерии индекса низких результатов</a:t>
            </a:r>
            <a:endParaRPr lang="ru-RU" sz="3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6. Уровневый анализ (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анализ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результатов по группам обучающихся с разным уровнем подготовки)</a:t>
            </a:r>
            <a:endParaRPr lang="ru-RU" sz="3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7.  Типичные учебные затруднения обучающихся по учебным предметам</a:t>
            </a:r>
            <a:endParaRPr lang="ru-RU" sz="3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  <a:buAutoNum type="arabicPeriod" startAt="8"/>
            </a:pPr>
            <a:r>
              <a:rPr lang="ru-RU" sz="4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8.Типичные ошибки обучающихся по учебным предметам</a:t>
            </a:r>
            <a:endParaRPr lang="ru-RU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 анализе оценочных </a:t>
            </a:r>
            <a:r>
              <a:rPr lang="ru-RU" sz="27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процедур </a:t>
            </a:r>
            <a:r>
              <a:rPr lang="ru-RU" sz="27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необходимо опираться на следующие материалы:</a:t>
            </a:r>
            <a:r>
              <a:rPr lang="ru-RU" sz="3200" dirty="0" smtClean="0">
                <a:ea typeface="Calibri"/>
                <a:cs typeface="Times New Roman"/>
              </a:rPr>
              <a:t/>
            </a:r>
            <a:br>
              <a:rPr lang="ru-RU" sz="3200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Положение о региональной системе оценки качества образования Свердловской области   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 615Д  от 18.12.2018 г. 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Приложение к положению о региональной системе оценки качества образования Свердловской области «Методика организации работы с результатами РСОКО на уровнях образовательных организаций Свердловской области и муниципальных образований…»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Методические рекомендации по обеспечению объективности оценки образовательных результатов.  Письмо РОН № 05-71 от 16.03.2018 г.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Положение о региональном мониторинге объективности.  Письмо Министерства образования и молодёжной политики Свердловской области № 02-01-81/7215 от 25.11.2019 г.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Адресные кейсы (обработанные статистические данные о результатах).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Полезно посмотреть вебинары: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«Развитие региональных подходов к обеспечению объективности оценочных процедур», проведенный ГАОУ ДПО СО «ИРО» 17.02.2021 г.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«Система оценки качества предметных и </a:t>
            </a:r>
            <a:r>
              <a:rPr lang="ru-RU" sz="35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метапредметных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результатов обучающихся», проведённый ГАОУ ДПО СО «ИРО» 03.03.2021 г.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Рекомендуемые пособия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1) Методические рекомендации для руководящих работников ОО «Организация внутренней системы оценки качества образования в общеобразовательной организации в условиях реализации ФГОС», отдельная глава по объективности (совместная разработка кафедры управления и РЦОИ). </a:t>
            </a:r>
          </a:p>
          <a:p>
            <a:pPr algn="just">
              <a:spcAft>
                <a:spcPts val="600"/>
              </a:spcAft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2) «Методическое руководство по обработке протоколов с результатами ЕГЭ, ОГЭ, ВПР средствами табличного процессора» (автор Никитин С.В.). </a:t>
            </a:r>
          </a:p>
          <a:p>
            <a:pPr algn="just">
              <a:spcAft>
                <a:spcPts val="600"/>
              </a:spcAft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3) «Методика расчёта корреляции оценочных процедур» (автор Никитин С.В.), содержит электронное приложение с готовым шаблоном для расчётов в </a:t>
            </a:r>
            <a:r>
              <a:rPr lang="en-US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E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xcel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4) Статья в ИРО - Экспресс (№ 3 за 2020 год) «О подходах к обеспечению объективности образовательных результатов обучающихся» (авторы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Calibri"/>
              </a:rPr>
              <a:t>Алейникова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 С.В., Никитин С.В.). </a:t>
            </a:r>
          </a:p>
          <a:p>
            <a:pPr algn="just">
              <a:spcAft>
                <a:spcPts val="600"/>
              </a:spcAft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5) Учебное пособие «Статистические методы оценки и управления качеством образования» (автор Мамонтова М.Ю.). </a:t>
            </a:r>
          </a:p>
          <a:p>
            <a:pPr algn="just">
              <a:spcAft>
                <a:spcPts val="600"/>
              </a:spcAft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6) Методические рекомендации Мамонтовой М.Ю. по комплексному мониторингу подготовки к ГИА. </a:t>
            </a:r>
          </a:p>
          <a:p>
            <a:pPr algn="just">
              <a:spcAft>
                <a:spcPts val="0"/>
              </a:spcAft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Calibri"/>
              </a:rPr>
              <a:t>7) Методические рекомендации «Организация работы учителя начальных классов на основе результатов Всероссийских проверочных работ» (авторы - составители Е.Г. Вуколова, Е.А. Зайцева).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Образовательный стандарт  требует перейти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контроля качества образования к его обеспечению </a:t>
            </a:r>
            <a:r>
              <a:rPr lang="ru-RU" b="1" dirty="0" smtClean="0"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b="1" dirty="0" smtClean="0">
                <a:latin typeface="Arial Black" pitchFamily="34" charset="0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55600" algn="just">
              <a:spcAft>
                <a:spcPts val="1000"/>
              </a:spcAft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55600" algn="just">
              <a:spcAft>
                <a:spcPts val="100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вопросе о повышении качества образования в образовательных учреждениях, необходимо уделять большое внимание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i="1" u="sng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объективности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результатов оценивающих процедур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Составляющие культуру оценивания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Объективность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Честность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Доверие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Профессионализм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Открытость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Основные признаки (маркеры) необъективности результатов в школах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2635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Завышенные результаты оценочных процедур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39750" indent="2635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Несоответствие школьным отметкам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39750" indent="2635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Резкое изменение результатов от 2018-2019-2020 г. (соседние параллели) и т.д.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условия объективности</a:t>
            </a:r>
            <a:r>
              <a:rPr lang="ru-RU" b="1" dirty="0" smtClean="0">
                <a:latin typeface="Arial Black" pitchFamily="34" charset="0"/>
              </a:rPr>
              <a:t/>
            </a:r>
            <a:br>
              <a:rPr lang="ru-RU" b="1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Объективность оценивания (Корректная оценочная деятельность школ, учителя)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Процедурная объективность (Используется в государственной аттестации: видеонаблюдение, соответствие заданий требованиям образовательных стандартов, невозможность списывания, одинаковые условия для всех, исключение конфликта интересов)</a:t>
            </a: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повышение объективности оценивания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объективности образовательных результатов в рамках конкретной оценочной процедуры в образовательных организациях;</a:t>
            </a:r>
          </a:p>
          <a:p>
            <a:pPr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ОО с необъективными результатами и профилактическая работа с выявленными ОО;</a:t>
            </a:r>
          </a:p>
          <a:p>
            <a:pPr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у участников образовательных отношений позитивного отношения к объективной оценке образовательных результатов.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обнаружения недостоверности результатов оценивания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осуществлять перепроверку результатов;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подтверждения недостоверности результатов выработать комплекс мер в отношении данной ОО.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оценивание позволяет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55600" algn="just"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Уделять внимание объективности оценивания, пониманию критериев и чёткому следованию критериям оценивания;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 быть единое восприятие критериев оценивания у педагогов и учеников;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вовлекать в процесс оценивания и самих учеников, они должны понимать, за что была выставлена та или иная оценка.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внутришкольной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системы образовательных результатов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о внутренней системе оценки качества подготовки обучающихся;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регулярных независимых оценочных процедур, объективность результатов которых обеспечивает руководство ОО;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Принятые в ОО прозрачные критерии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текущего и  итогового оценивания, обеспечивающие справедливую непротиворечивую оценку образовательных результатов обучающихся;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Непрерывный процесс повышения квалификации учителей в области оценки результатов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1055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Понятие объективности результатов оценочных процедур</vt:lpstr>
      <vt:lpstr>Образовательный стандарт  требует перейти  от контроля качества образования к его обеспечению  </vt:lpstr>
      <vt:lpstr>Факторы, Составляющие культуру оценивания</vt:lpstr>
      <vt:lpstr>Основные признаки (маркеры) необъективности результатов в школах</vt:lpstr>
      <vt:lpstr> условия объективности </vt:lpstr>
      <vt:lpstr>Мероприятия, направленные на повышение объективности оценивания</vt:lpstr>
      <vt:lpstr>В случае обнаружения недостоверности результатов оценивания</vt:lpstr>
      <vt:lpstr>Критериальное оценивание позволяет</vt:lpstr>
      <vt:lpstr>Элементы внутришкольной системы образовательных результатов</vt:lpstr>
      <vt:lpstr>Этапы доработки формирования объективности у педагогов</vt:lpstr>
      <vt:lpstr>Этапы внедрения объективного оценивания</vt:lpstr>
      <vt:lpstr>Ответственные за внедрение методики формирования объективности оценивания</vt:lpstr>
      <vt:lpstr>Ключевые показатели качества образования</vt:lpstr>
      <vt:lpstr>Шмо прорабатывают:</vt:lpstr>
      <vt:lpstr>При анализе оценочных процедур необходимо опираться на следующие материалы: </vt:lpstr>
      <vt:lpstr>Рекомендуемые пособия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объективности результатов оценочных процедур</dc:title>
  <dc:creator>Zver</dc:creator>
  <cp:lastModifiedBy>Проверка1</cp:lastModifiedBy>
  <cp:revision>7</cp:revision>
  <dcterms:created xsi:type="dcterms:W3CDTF">2021-03-25T14:05:18Z</dcterms:created>
  <dcterms:modified xsi:type="dcterms:W3CDTF">2021-04-02T09:05:30Z</dcterms:modified>
</cp:coreProperties>
</file>