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69" r:id="rId2"/>
    <p:sldId id="285" r:id="rId3"/>
    <p:sldId id="284" r:id="rId4"/>
    <p:sldId id="282" r:id="rId5"/>
    <p:sldId id="264" r:id="rId6"/>
    <p:sldId id="265" r:id="rId7"/>
    <p:sldId id="266" r:id="rId8"/>
    <p:sldId id="280" r:id="rId9"/>
    <p:sldId id="268" r:id="rId10"/>
    <p:sldId id="270" r:id="rId11"/>
    <p:sldId id="271" r:id="rId12"/>
    <p:sldId id="256" r:id="rId13"/>
    <p:sldId id="267" r:id="rId14"/>
    <p:sldId id="262" r:id="rId15"/>
    <p:sldId id="273" r:id="rId16"/>
    <p:sldId id="26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>
        <p:scale>
          <a:sx n="96" d="100"/>
          <a:sy n="96" d="100"/>
        </p:scale>
        <p:origin x="-955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1436913"/>
            <a:ext cx="4584032" cy="3178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5989" y="1904954"/>
            <a:ext cx="7350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развитие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едагога как условие повышения качества образования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5246" y="4787138"/>
            <a:ext cx="4319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Девяшина Е.В.,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учитель </a:t>
            </a:r>
            <a:r>
              <a:rPr lang="ru-RU" sz="2400" b="1" dirty="0" err="1">
                <a:solidFill>
                  <a:srgbClr val="002060"/>
                </a:solidFill>
              </a:rPr>
              <a:t>англ.языка</a:t>
            </a:r>
            <a:r>
              <a:rPr lang="ru-RU" sz="2400" b="1" dirty="0">
                <a:solidFill>
                  <a:srgbClr val="002060"/>
                </a:solidFill>
              </a:rPr>
              <a:t>, ВКК,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руководитель ГМО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ГО </a:t>
            </a:r>
            <a:r>
              <a:rPr lang="ru-RU" sz="2400" b="1" dirty="0">
                <a:solidFill>
                  <a:srgbClr val="002060"/>
                </a:solidFill>
              </a:rPr>
              <a:t>Верхняя Пышма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942" y="4400262"/>
            <a:ext cx="192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26.03.2021 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611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83" y="133084"/>
            <a:ext cx="7923166" cy="7116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оцениванию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176827"/>
              </p:ext>
            </p:extLst>
          </p:nvPr>
        </p:nvGraphicFramePr>
        <p:xfrm>
          <a:off x="0" y="1018903"/>
          <a:ext cx="9144000" cy="579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56952626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574324826"/>
                    </a:ext>
                  </a:extLst>
                </a:gridCol>
              </a:tblGrid>
              <a:tr h="48740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Формирующее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Итоговое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4161616"/>
                  </a:ext>
                </a:extLst>
              </a:tr>
              <a:tr h="5147038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i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нацелено на определение индивидуальных достижений каждого ребёнка и не</a:t>
                      </a:r>
                      <a:r>
                        <a:rPr lang="ru-RU" sz="2000" b="0" i="0" baseline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предполагает ни сравнения с результатами других обучающихся, ни административных выводов по результатам обучения;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i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направлено на формирование и развитие личности обучающегося;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i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оценка призвана выявить пробелы в освоении элемента содержания образования конкретным учащимся, чтобы восполнить эти пробелы с максимальной эффективностью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i="0" dirty="0" smtClean="0">
                          <a:solidFill>
                            <a:srgbClr val="515151"/>
                          </a:solidFill>
                          <a:effectLst/>
                          <a:latin typeface="arial" panose="020B0604020202020204" pitchFamily="34" charset="0"/>
                        </a:rPr>
                        <a:t>внешняя оценка образовательного результата, достигнутого учащимся, проводится в конце учебного периода с целью обозначить достигнутый обучающимся уровень овладения знаниями, умениями, навыками и ключевыми компетенциями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461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3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ПАМЯТКА 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074" y="1270000"/>
            <a:ext cx="7741920" cy="4906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Оцениваем процесс! Выставление отметки и оценивание – разные </a:t>
            </a:r>
            <a:r>
              <a:rPr lang="ru-RU" dirty="0" smtClean="0"/>
              <a:t>вещи. </a:t>
            </a:r>
            <a:r>
              <a:rPr lang="ru-RU" dirty="0"/>
              <a:t>Выставляя своему ученику отметку за работу на уроке или в четверти, оцениваем его работу по определенным критериям. Ученик знаком с теми критериями, по которым его оценивают (причем они доступны для его понимания). </a:t>
            </a:r>
            <a:endParaRPr lang="ru-RU" dirty="0" smtClean="0"/>
          </a:p>
          <a:p>
            <a:pPr algn="just"/>
            <a:r>
              <a:rPr lang="ru-RU" dirty="0" smtClean="0"/>
              <a:t>Ученик </a:t>
            </a:r>
            <a:r>
              <a:rPr lang="ru-RU" dirty="0"/>
              <a:t>в процессе работы сам пытается оценить качество своей работы, сверяясь с этими критериями и получая комментарии учителя. Ученик видит, где конкретно он пока не достиг нужного результата, и корректирует свою деятельность, ища пути исправления выявленных недостатков.</a:t>
            </a:r>
          </a:p>
        </p:txBody>
      </p:sp>
    </p:spTree>
    <p:extLst>
      <p:ext uri="{BB962C8B-B14F-4D97-AF65-F5344CB8AC3E}">
        <p14:creationId xmlns:p14="http://schemas.microsoft.com/office/powerpoint/2010/main" val="171647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1436913"/>
            <a:ext cx="4584032" cy="3178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Критериальное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оценивание на уроках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английского языка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 ФГОС</a:t>
            </a:r>
            <a:endParaRPr lang="en-US" b="1" dirty="0">
              <a:ln w="0"/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595788" y="3886200"/>
            <a:ext cx="5029200" cy="711200"/>
            <a:chOff x="1344" y="1680"/>
            <a:chExt cx="2928" cy="448"/>
          </a:xfrm>
        </p:grpSpPr>
        <p:sp>
          <p:nvSpPr>
            <p:cNvPr id="50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3629251" y="3962400"/>
            <a:ext cx="2232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3. </a:t>
            </a:r>
            <a:r>
              <a:rPr lang="ru-RU" sz="2400" dirty="0" smtClean="0">
                <a:solidFill>
                  <a:srgbClr val="000000"/>
                </a:solidFill>
              </a:rPr>
              <a:t>Предметные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595788" y="3022600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3629251" y="3098800"/>
            <a:ext cx="2814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2. </a:t>
            </a:r>
            <a:r>
              <a:rPr lang="ru-RU" sz="2400" dirty="0" err="1" smtClean="0">
                <a:solidFill>
                  <a:srgbClr val="000000"/>
                </a:solidFill>
              </a:rPr>
              <a:t>Метапредметные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2595788" y="2032000"/>
            <a:ext cx="5029200" cy="711200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3629251" y="2108200"/>
            <a:ext cx="2084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1. </a:t>
            </a:r>
            <a:r>
              <a:rPr lang="ru-RU" sz="2400" dirty="0" smtClean="0">
                <a:solidFill>
                  <a:srgbClr val="000000"/>
                </a:solidFill>
              </a:rPr>
              <a:t>Личностные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500166" y="274638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Результаты по ФГОС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646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57942" y="133084"/>
            <a:ext cx="8046721" cy="188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j-ea"/>
                <a:cs typeface="+mj-cs"/>
              </a:rPr>
              <a:t>Критерии оценивания письменных работ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/>
                <a:ea typeface="+mj-ea"/>
                <a:cs typeface="+mj-cs"/>
              </a:rPr>
              <a:t>(контрольные работы, тестовые работы, словарные диктанты)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133717"/>
              </p:ext>
            </p:extLst>
          </p:nvPr>
        </p:nvGraphicFramePr>
        <p:xfrm>
          <a:off x="-2" y="2126252"/>
          <a:ext cx="9096103" cy="2944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7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6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6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6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0" dirty="0"/>
                        <a:t>Виды работ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0" dirty="0" smtClean="0"/>
                        <a:t>Отметка </a:t>
                      </a:r>
                      <a:r>
                        <a:rPr lang="ru-RU" sz="2400" spc="10" dirty="0"/>
                        <a:t>«3»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0" dirty="0" smtClean="0"/>
                        <a:t>Отметка </a:t>
                      </a:r>
                      <a:r>
                        <a:rPr lang="ru-RU" sz="2400" spc="10" dirty="0"/>
                        <a:t>«4»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0" dirty="0" smtClean="0"/>
                        <a:t>Отметка </a:t>
                      </a:r>
                      <a:r>
                        <a:rPr lang="ru-RU" sz="2400" spc="10" dirty="0"/>
                        <a:t>«5»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 dirty="0"/>
                        <a:t>Контрольные работы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 dirty="0"/>
                        <a:t>От 50% до 69%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 dirty="0"/>
                        <a:t>От 70% до 90%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/>
                        <a:t>От 91% до 100%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 dirty="0"/>
                        <a:t>Т</a:t>
                      </a:r>
                      <a:r>
                        <a:rPr lang="ru-RU" sz="2400" spc="5" dirty="0" smtClean="0"/>
                        <a:t>естовые </a:t>
                      </a:r>
                      <a:r>
                        <a:rPr lang="ru-RU" sz="2400" spc="5" dirty="0"/>
                        <a:t>работы,</a:t>
                      </a:r>
                      <a:r>
                        <a:rPr lang="ru-RU" sz="2400" dirty="0"/>
                        <a:t> словарные диктанты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 dirty="0" smtClean="0"/>
                        <a:t>От</a:t>
                      </a:r>
                      <a:r>
                        <a:rPr lang="ru-RU" sz="2400" spc="5" baseline="0" dirty="0" smtClean="0"/>
                        <a:t> </a:t>
                      </a:r>
                      <a:r>
                        <a:rPr lang="ru-RU" sz="2400" spc="5" dirty="0" smtClean="0"/>
                        <a:t>60</a:t>
                      </a:r>
                      <a:r>
                        <a:rPr lang="ru-RU" sz="2400" spc="5" dirty="0"/>
                        <a:t>% до 74%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 dirty="0"/>
                        <a:t>От 75% до 94%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5" dirty="0"/>
                        <a:t>От 95% до 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7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573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Критерии оценки творческих 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письменных работ</a:t>
            </a:r>
            <a:r>
              <a:rPr lang="ru-RU" sz="3300" b="1" dirty="0">
                <a:solidFill>
                  <a:srgbClr val="C00000"/>
                </a:solidFill>
              </a:rPr>
              <a:t/>
            </a:r>
            <a:br>
              <a:rPr lang="ru-RU" sz="33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(письма,  сочинения, эссе, проектные работы)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746708"/>
              </p:ext>
            </p:extLst>
          </p:nvPr>
        </p:nvGraphicFramePr>
        <p:xfrm>
          <a:off x="0" y="1299321"/>
          <a:ext cx="9144000" cy="6532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6983">
                  <a:extLst>
                    <a:ext uri="{9D8B030D-6E8A-4147-A177-3AD203B41FA5}">
                      <a16:colId xmlns:a16="http://schemas.microsoft.com/office/drawing/2014/main" xmlns="" val="4088171592"/>
                    </a:ext>
                  </a:extLst>
                </a:gridCol>
                <a:gridCol w="8247017">
                  <a:extLst>
                    <a:ext uri="{9D8B030D-6E8A-4147-A177-3AD203B41FA5}">
                      <a16:colId xmlns:a16="http://schemas.microsoft.com/office/drawing/2014/main" xmlns="" val="1038732075"/>
                    </a:ext>
                  </a:extLst>
                </a:gridCol>
              </a:tblGrid>
              <a:tr h="55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8992723"/>
                  </a:ext>
                </a:extLst>
              </a:tr>
              <a:tr h="54685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«5»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коммуникативная задача решена полностью.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работы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высказывание логично, использованы средства логической связи, соблюден формат высказывания и текст поделен на абзацы.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Лексика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лексика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соответствует поставленной задаче и требованиям данного года обучения.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Грамматика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2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использованы разнообразные грамматические конструкции в соответствии с поставленной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задачей и требованиям данного года обучения языку,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грамматические ошибки либо отсутствуют, либо не препятствуют решению коммуникативной задачи.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Орфография и пунктуация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орфографические ошибки отсутствуют, соблюдены правила пунктуации: </a:t>
                      </a:r>
                      <a:r>
                        <a:rPr lang="ru-RU" sz="2000" spc="1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 начинаются с заглавной буквы, в конце предложения стоит точка, вопросительный или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восклицательный знак, а также соблюдены основные правила расстановки запятых.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067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6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8" y="1"/>
            <a:ext cx="8315052" cy="15501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Критерии оценки творческих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письменных </a:t>
            </a:r>
            <a:r>
              <a:rPr lang="ru-RU" sz="2800" b="1" dirty="0">
                <a:solidFill>
                  <a:srgbClr val="C00000"/>
                </a:solidFill>
              </a:rPr>
              <a:t>работ</a:t>
            </a:r>
            <a:r>
              <a:rPr lang="ru-RU" sz="3300" b="1" dirty="0">
                <a:solidFill>
                  <a:srgbClr val="C00000"/>
                </a:solidFill>
              </a:rPr>
              <a:t/>
            </a:r>
            <a:br>
              <a:rPr lang="ru-RU" sz="33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(письма,  сочинения, эссе, проектные работы)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080994"/>
              </p:ext>
            </p:extLst>
          </p:nvPr>
        </p:nvGraphicFramePr>
        <p:xfrm>
          <a:off x="0" y="1270002"/>
          <a:ext cx="9144000" cy="57427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5394">
                  <a:extLst>
                    <a:ext uri="{9D8B030D-6E8A-4147-A177-3AD203B41FA5}">
                      <a16:colId xmlns:a16="http://schemas.microsoft.com/office/drawing/2014/main" xmlns="" val="662228287"/>
                    </a:ext>
                  </a:extLst>
                </a:gridCol>
                <a:gridCol w="8438606">
                  <a:extLst>
                    <a:ext uri="{9D8B030D-6E8A-4147-A177-3AD203B41FA5}">
                      <a16:colId xmlns:a16="http://schemas.microsoft.com/office/drawing/2014/main" xmlns="" val="2235583106"/>
                    </a:ext>
                  </a:extLst>
                </a:gridCol>
              </a:tblGrid>
              <a:tr h="484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8949427"/>
                  </a:ext>
                </a:extLst>
              </a:tr>
              <a:tr h="5103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«4»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 задача решена полностью.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работы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высказывание логично, использованы средства логической связи, соблюден формат высказывания и текст поделен на абзацы.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Лексика: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лексика соответствует поставленной задаче и требованиям данного года обучения. Но имеются незначительные ошибки.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Грамматика: </a:t>
                      </a:r>
                      <a:r>
                        <a:rPr lang="ru-RU" sz="2000" b="0" spc="2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использованы разнообразные грамматические конструкции в соответствии с поставленной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задачей и требованиям данного года обучения языку, грамматические ошибки незначительно препятствуют решению коммуникативной задачи.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Орфография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пунктуация: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незначительные орфографические ошибки, соблюдены правила пунктуации: </a:t>
                      </a:r>
                      <a:r>
                        <a:rPr lang="ru-RU" sz="2000" b="0" spc="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 начинаются с заглавной буквы, в конце предложения стоит точка, вопросительный или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восклицательный знак, а также соблюдены основные правила расстановки запятых.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958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62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271239"/>
              </p:ext>
            </p:extLst>
          </p:nvPr>
        </p:nvGraphicFramePr>
        <p:xfrm>
          <a:off x="0" y="1270000"/>
          <a:ext cx="9144000" cy="558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2645">
                  <a:extLst>
                    <a:ext uri="{9D8B030D-6E8A-4147-A177-3AD203B41FA5}">
                      <a16:colId xmlns:a16="http://schemas.microsoft.com/office/drawing/2014/main" xmlns="" val="695282294"/>
                    </a:ext>
                  </a:extLst>
                </a:gridCol>
                <a:gridCol w="8231355">
                  <a:extLst>
                    <a:ext uri="{9D8B030D-6E8A-4147-A177-3AD203B41FA5}">
                      <a16:colId xmlns:a16="http://schemas.microsoft.com/office/drawing/2014/main" xmlns="" val="3524492048"/>
                    </a:ext>
                  </a:extLst>
                </a:gridCol>
              </a:tblGrid>
              <a:tr h="63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2712269"/>
                  </a:ext>
                </a:extLst>
              </a:tr>
              <a:tr h="4953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 задача решена, 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высказывание нелогично, неадекватно использованы средства логической связи, текст неправильно поделен на абзацы, но формат высказывания соблюден.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Лексика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местами неадекватное употребление лексики.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Грамматика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имеются грубые грамматические ошибки.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Орфография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пунктуация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незначительные орфографические ошибки, не всегда соблюдены правила пунктуации: не все </a:t>
                      </a:r>
                      <a:r>
                        <a:rPr lang="ru-RU" sz="2000" b="0" spc="1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 начинаются с заглавной буквы, в конце не всех предложений стоит точка, вопросительный или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восклицательный знак, а также не соблюдены основные правила расстановки запятых.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233300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2428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Критерии оценки творческих 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письменных </a:t>
            </a:r>
            <a:r>
              <a:rPr lang="ru-RU" sz="3100" b="1" dirty="0">
                <a:solidFill>
                  <a:srgbClr val="C00000"/>
                </a:solidFill>
              </a:rPr>
              <a:t>работ</a:t>
            </a:r>
            <a:r>
              <a:rPr lang="ru-RU" sz="3300" b="1" dirty="0">
                <a:solidFill>
                  <a:srgbClr val="C00000"/>
                </a:solidFill>
              </a:rPr>
              <a:t/>
            </a:r>
            <a:br>
              <a:rPr lang="ru-RU" sz="33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(письма,  сочинения, эссе, проектные работы)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7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486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Критерии оценки творческих 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письменных работ</a:t>
            </a:r>
            <a:r>
              <a:rPr lang="ru-RU" sz="3000" b="1" dirty="0">
                <a:solidFill>
                  <a:srgbClr val="C00000"/>
                </a:solidFill>
              </a:rPr>
              <a:t/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(письма,  сочинения, эссе, проектные работы)</a:t>
            </a:r>
            <a:br>
              <a:rPr lang="ru-RU" sz="22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442722"/>
              </p:ext>
            </p:extLst>
          </p:nvPr>
        </p:nvGraphicFramePr>
        <p:xfrm>
          <a:off x="0" y="1269998"/>
          <a:ext cx="9144000" cy="5588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8937">
                  <a:extLst>
                    <a:ext uri="{9D8B030D-6E8A-4147-A177-3AD203B41FA5}">
                      <a16:colId xmlns:a16="http://schemas.microsoft.com/office/drawing/2014/main" xmlns="" val="3776806173"/>
                    </a:ext>
                  </a:extLst>
                </a:gridCol>
                <a:gridCol w="8395063">
                  <a:extLst>
                    <a:ext uri="{9D8B030D-6E8A-4147-A177-3AD203B41FA5}">
                      <a16:colId xmlns:a16="http://schemas.microsoft.com/office/drawing/2014/main" xmlns="" val="3323848877"/>
                    </a:ext>
                  </a:extLst>
                </a:gridCol>
              </a:tblGrid>
              <a:tr h="558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6886837"/>
                  </a:ext>
                </a:extLst>
              </a:tr>
              <a:tr h="49341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 задача не решена.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работы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высказывание нелогично, не использованы средства логической связи, не соблюден формат высказывания, текст не поделен на абзацы.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Лексика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большое количество лексических ошибок.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Грамматика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большое количество грамматических ошибок.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Орфография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пунктуация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значительные орфографические ошибки, не соблюдены правила пунктуации: не все </a:t>
                      </a:r>
                      <a:r>
                        <a:rPr lang="ru-RU" sz="2000" b="0" spc="1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предложения начинаются с заглавной буквы, в конце не всех предложений стоит точка, вопросительный или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восклицательный знак, а также не соблюдены основные правила расстановки запятых.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3637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74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084"/>
            <a:ext cx="9013371" cy="1983099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Критерии оценки устных развернутых ответов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(монологические высказывания, пересказы, диалоги, проектные работы)</a:t>
            </a:r>
            <a:r>
              <a:rPr lang="ru-RU" sz="2200" dirty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dirty="0">
                <a:solidFill>
                  <a:prstClr val="black"/>
                </a:solidFill>
                <a:ea typeface="+mn-ea"/>
                <a:cs typeface="+mn-cs"/>
              </a:rPr>
              <a:t> </a:t>
            </a:r>
            <a:br>
              <a:rPr lang="ru-RU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073063"/>
              </p:ext>
            </p:extLst>
          </p:nvPr>
        </p:nvGraphicFramePr>
        <p:xfrm>
          <a:off x="0" y="1270000"/>
          <a:ext cx="9144000" cy="56434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9931">
                  <a:extLst>
                    <a:ext uri="{9D8B030D-6E8A-4147-A177-3AD203B41FA5}">
                      <a16:colId xmlns:a16="http://schemas.microsoft.com/office/drawing/2014/main" xmlns="" val="465587954"/>
                    </a:ext>
                  </a:extLst>
                </a:gridCol>
                <a:gridCol w="1924595">
                  <a:extLst>
                    <a:ext uri="{9D8B030D-6E8A-4147-A177-3AD203B41FA5}">
                      <a16:colId xmlns:a16="http://schemas.microsoft.com/office/drawing/2014/main" xmlns="" val="2209456607"/>
                    </a:ext>
                  </a:extLst>
                </a:gridCol>
                <a:gridCol w="1497874">
                  <a:extLst>
                    <a:ext uri="{9D8B030D-6E8A-4147-A177-3AD203B41FA5}">
                      <a16:colId xmlns:a16="http://schemas.microsoft.com/office/drawing/2014/main" xmlns="" val="412390749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xmlns="" val="2078646774"/>
                    </a:ext>
                  </a:extLst>
                </a:gridCol>
                <a:gridCol w="1994263">
                  <a:extLst>
                    <a:ext uri="{9D8B030D-6E8A-4147-A177-3AD203B41FA5}">
                      <a16:colId xmlns:a16="http://schemas.microsoft.com/office/drawing/2014/main" xmlns="" val="3899225552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xmlns="" val="2741505626"/>
                    </a:ext>
                  </a:extLst>
                </a:gridCol>
              </a:tblGrid>
              <a:tr h="143721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Отметка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Коммуника-тивное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взаимодей-ствие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Лексика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Грамматика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Произноше-ние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3271680"/>
                  </a:ext>
                </a:extLst>
              </a:tr>
              <a:tr h="4150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Соблюден объем высказывания. Высказывание  соответствует теме; отражены все аспекты, указанные в задании,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стилевое оформление речи соответствует типу задания, аргументация на уровне, нормы вежливости соблюдены.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Адекватная естественная реакция на реплики собеседника. Проявляется речевая инициатива для решения поставленных коммуникативных задач.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Лексика адекватна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поставленной задаче и требованиям данного года обучения языку.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Использованы разные </a:t>
                      </a:r>
                      <a:r>
                        <a:rPr lang="ru-RU" sz="1600" spc="2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грамматич</a:t>
                      </a:r>
                      <a:r>
                        <a:rPr lang="ru-RU" sz="1600" spc="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конструкций в соответствии с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задачей и требованиям данного года обучения языку.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Редкие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грамматические ошибки не мешают коммуникации.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Речь звучит в естественном темпе, нет грубых фонетических ошибок.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3202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12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Повестка дня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126" y="1270000"/>
            <a:ext cx="6965223" cy="4906963"/>
          </a:xfrm>
        </p:spPr>
        <p:txBody>
          <a:bodyPr/>
          <a:lstStyle/>
          <a:p>
            <a:pPr algn="just"/>
            <a:r>
              <a:rPr lang="ru-RU" dirty="0" smtClean="0"/>
              <a:t>Результаты ЕГЭ 2020</a:t>
            </a:r>
          </a:p>
          <a:p>
            <a:pPr algn="just"/>
            <a:r>
              <a:rPr lang="ru-RU" dirty="0" smtClean="0"/>
              <a:t>Результаты </a:t>
            </a:r>
            <a:r>
              <a:rPr lang="ru-RU" dirty="0" err="1" smtClean="0"/>
              <a:t>ВсОШ</a:t>
            </a:r>
            <a:r>
              <a:rPr lang="ru-RU" dirty="0" smtClean="0"/>
              <a:t> (школьный, муниципальный, региональный уровни)</a:t>
            </a:r>
          </a:p>
          <a:p>
            <a:pPr algn="just"/>
            <a:r>
              <a:rPr lang="ru-RU" dirty="0" smtClean="0"/>
              <a:t>Результаты муниципальной НПК 2021 (типичные ошибки, разбор одной работы) </a:t>
            </a:r>
          </a:p>
          <a:p>
            <a:pPr algn="just"/>
            <a:r>
              <a:rPr lang="ru-RU" dirty="0" smtClean="0"/>
              <a:t>Трансляция педагогического опыта педагогов города (мастер-классы)</a:t>
            </a:r>
          </a:p>
          <a:p>
            <a:pPr algn="just"/>
            <a:r>
              <a:rPr lang="ru-RU" dirty="0" smtClean="0"/>
              <a:t>Другое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54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39793"/>
              </p:ext>
            </p:extLst>
          </p:nvPr>
        </p:nvGraphicFramePr>
        <p:xfrm>
          <a:off x="0" y="1270000"/>
          <a:ext cx="9144000" cy="56345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7349">
                  <a:extLst>
                    <a:ext uri="{9D8B030D-6E8A-4147-A177-3AD203B41FA5}">
                      <a16:colId xmlns:a16="http://schemas.microsoft.com/office/drawing/2014/main" xmlns="" val="2625586609"/>
                    </a:ext>
                  </a:extLst>
                </a:gridCol>
                <a:gridCol w="2211977">
                  <a:extLst>
                    <a:ext uri="{9D8B030D-6E8A-4147-A177-3AD203B41FA5}">
                      <a16:colId xmlns:a16="http://schemas.microsoft.com/office/drawing/2014/main" xmlns="" val="3648612758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xmlns="" val="1783538130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2985419707"/>
                    </a:ext>
                  </a:extLst>
                </a:gridCol>
                <a:gridCol w="1550126">
                  <a:extLst>
                    <a:ext uri="{9D8B030D-6E8A-4147-A177-3AD203B41FA5}">
                      <a16:colId xmlns:a16="http://schemas.microsoft.com/office/drawing/2014/main" xmlns="" val="2505527023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xmlns="" val="2684864038"/>
                    </a:ext>
                  </a:extLst>
                </a:gridCol>
              </a:tblGrid>
              <a:tr h="121527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Коммуникативное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взаимодей-ствие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Лексика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Произношение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9416010"/>
                  </a:ext>
                </a:extLst>
              </a:tr>
              <a:tr h="4372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полный объем высказывания. Высказывание  соответствует теме; не отражены некоторые аспекты, указанные в задании,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стилевое оформление речи соответствует типу задания, аргументация не всегда на соответствующем уровне, но нормы вежливости соблюдены.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немного затруднена.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Лексические ошибки незначительно влияют на восприятие речи учащегося.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Граммати-ческие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ощибки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незначительно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влияют на восприятие речи учащегося.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Речь иногда неоправданно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паузирована.В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отдельных словах допускаются фонетические ошибки (замена, английских фонем сходными русскими).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интонация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обусловлена влиянием родного языка.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151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10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832758"/>
              </p:ext>
            </p:extLst>
          </p:nvPr>
        </p:nvGraphicFramePr>
        <p:xfrm>
          <a:off x="0" y="1270000"/>
          <a:ext cx="9144000" cy="5748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8309">
                  <a:extLst>
                    <a:ext uri="{9D8B030D-6E8A-4147-A177-3AD203B41FA5}">
                      <a16:colId xmlns:a16="http://schemas.microsoft.com/office/drawing/2014/main" xmlns="" val="2786796533"/>
                    </a:ext>
                  </a:extLst>
                </a:gridCol>
                <a:gridCol w="2151017">
                  <a:extLst>
                    <a:ext uri="{9D8B030D-6E8A-4147-A177-3AD203B41FA5}">
                      <a16:colId xmlns:a16="http://schemas.microsoft.com/office/drawing/2014/main" xmlns="" val="51620343"/>
                    </a:ext>
                  </a:extLst>
                </a:gridCol>
                <a:gridCol w="1506583">
                  <a:extLst>
                    <a:ext uri="{9D8B030D-6E8A-4147-A177-3AD203B41FA5}">
                      <a16:colId xmlns:a16="http://schemas.microsoft.com/office/drawing/2014/main" xmlns="" val="667553862"/>
                    </a:ext>
                  </a:extLst>
                </a:gridCol>
                <a:gridCol w="1689462">
                  <a:extLst>
                    <a:ext uri="{9D8B030D-6E8A-4147-A177-3AD203B41FA5}">
                      <a16:colId xmlns:a16="http://schemas.microsoft.com/office/drawing/2014/main" xmlns="" val="2299520354"/>
                    </a:ext>
                  </a:extLst>
                </a:gridCol>
                <a:gridCol w="1471749">
                  <a:extLst>
                    <a:ext uri="{9D8B030D-6E8A-4147-A177-3AD203B41FA5}">
                      <a16:colId xmlns:a16="http://schemas.microsoft.com/office/drawing/2014/main" xmlns="" val="59232519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2702178306"/>
                    </a:ext>
                  </a:extLst>
                </a:gridCol>
              </a:tblGrid>
              <a:tr h="119384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Коммуникативное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взаимодей-ствие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Лексика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</a:t>
                      </a:r>
                      <a:endParaRPr lang="ru-RU" sz="18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Произношение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4626365"/>
                  </a:ext>
                </a:extLst>
              </a:tr>
              <a:tr h="4394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5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Незначительный объем высказывания, которое не в полной мере  соответствует теме; не отражены некоторые аспекты, указанные в задании,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стилевое оформление речи не в полной мере  соответствует типу задания, аргументация не на соответствующем уровне, нормы вежливости не соблюдены.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Коммуника-ция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сущест-венно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затруд-нена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учащий-ся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проявляет речевой инициативы.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Учащийся делает большое количество грубых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лексических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ошибок.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Учащийся делает большое количество грубых грамматических ошибок.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Речь воспринимается с трудом из-за большого количества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фонетических ошибок. Интонация обусловлена влиянием родного языка.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013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6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59430"/>
            <a:ext cx="7886699" cy="4217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ds05.infourok.ru/uploads/ex/0210/0006cc57-fe85204e/img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87" t="4862" r="5749" b="5913"/>
          <a:stretch/>
        </p:blipFill>
        <p:spPr bwMode="auto">
          <a:xfrm>
            <a:off x="0" y="0"/>
            <a:ext cx="9144000" cy="686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6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1436913"/>
            <a:ext cx="4584032" cy="3178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4069" y="1536174"/>
            <a:ext cx="73500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качества образовательного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результата. От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оценочной деятельности учителя к внешней оценке качества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8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246" y="1270000"/>
            <a:ext cx="7148103" cy="4906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solidFill>
                  <a:srgbClr val="515151"/>
                </a:solidFill>
                <a:latin typeface="arial" panose="020B0604020202020204" pitchFamily="34" charset="0"/>
              </a:rPr>
              <a:t>Педагогическая оценка должна побуждать ребенка быть лучше, </a:t>
            </a:r>
            <a:r>
              <a:rPr lang="ru-RU" dirty="0" smtClean="0">
                <a:solidFill>
                  <a:srgbClr val="515151"/>
                </a:solidFill>
                <a:latin typeface="arial" panose="020B0604020202020204" pitchFamily="34" charset="0"/>
              </a:rPr>
              <a:t>она </a:t>
            </a:r>
            <a:r>
              <a:rPr lang="ru-RU" dirty="0">
                <a:solidFill>
                  <a:srgbClr val="515151"/>
                </a:solidFill>
                <a:latin typeface="arial" panose="020B0604020202020204" pitchFamily="34" charset="0"/>
              </a:rPr>
              <a:t>должна помочь ребенку видеть его лучшие </a:t>
            </a:r>
            <a:r>
              <a:rPr lang="ru-RU" dirty="0" smtClean="0">
                <a:solidFill>
                  <a:srgbClr val="515151"/>
                </a:solidFill>
                <a:latin typeface="arial" panose="020B0604020202020204" pitchFamily="34" charset="0"/>
              </a:rPr>
              <a:t>качества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515151"/>
                </a:solidFill>
                <a:latin typeface="arial" panose="020B0604020202020204" pitchFamily="34" charset="0"/>
              </a:rPr>
              <a:t>В.А</a:t>
            </a:r>
            <a:r>
              <a:rPr lang="ru-RU" dirty="0">
                <a:solidFill>
                  <a:srgbClr val="515151"/>
                </a:solidFill>
                <a:latin typeface="arial" panose="020B0604020202020204" pitchFamily="34" charset="0"/>
              </a:rPr>
              <a:t>. 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02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285" t="3593" r="2616" b="5039"/>
          <a:stretch/>
        </p:blipFill>
        <p:spPr>
          <a:xfrm>
            <a:off x="210444" y="348343"/>
            <a:ext cx="8593921" cy="618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26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133084"/>
            <a:ext cx="8175715" cy="13299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Особенности новой системы оценки образовательных достижений в соответствии с ФГОС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15291" y="1463040"/>
            <a:ext cx="7000211" cy="2159726"/>
            <a:chOff x="1344" y="1680"/>
            <a:chExt cx="3411" cy="448"/>
          </a:xfrm>
        </p:grpSpPr>
        <p:sp>
          <p:nvSpPr>
            <p:cNvPr id="5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3411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2800" dirty="0" smtClean="0"/>
                <a:t>Комплексная </a:t>
              </a:r>
              <a:r>
                <a:rPr lang="ru-RU" sz="2800" dirty="0"/>
                <a:t>оценка достижения </a:t>
              </a:r>
              <a:endParaRPr lang="ru-RU" sz="2800" dirty="0" smtClean="0"/>
            </a:p>
            <a:p>
              <a:pPr algn="just"/>
              <a:r>
                <a:rPr lang="ru-RU" sz="2800" dirty="0" smtClean="0"/>
                <a:t>планируемых предметных</a:t>
              </a:r>
              <a:r>
                <a:rPr lang="ru-RU" sz="2800" dirty="0"/>
                <a:t>, </a:t>
              </a:r>
              <a:endParaRPr lang="ru-RU" sz="2800" dirty="0" smtClean="0"/>
            </a:p>
            <a:p>
              <a:pPr algn="just"/>
              <a:r>
                <a:rPr lang="ru-RU" sz="2800" dirty="0" err="1" smtClean="0"/>
                <a:t>метапредметных</a:t>
              </a:r>
              <a:r>
                <a:rPr lang="ru-RU" sz="2800" dirty="0" smtClean="0"/>
                <a:t> </a:t>
              </a:r>
              <a:r>
                <a:rPr lang="ru-RU" sz="2800" dirty="0"/>
                <a:t>и </a:t>
              </a:r>
              <a:r>
                <a:rPr lang="ru-RU" sz="2800" dirty="0" smtClean="0"/>
                <a:t>личностных </a:t>
              </a:r>
              <a:r>
                <a:rPr lang="ru-RU" sz="2800" dirty="0"/>
                <a:t>результатов </a:t>
              </a:r>
              <a:r>
                <a:rPr lang="ru-RU" sz="2800" dirty="0" smtClean="0"/>
                <a:t> </a:t>
              </a:r>
              <a:endParaRPr lang="en-US" sz="2800" dirty="0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454331" y="3886199"/>
            <a:ext cx="7061018" cy="3063241"/>
            <a:chOff x="1344" y="1680"/>
            <a:chExt cx="2928" cy="448"/>
          </a:xfrm>
        </p:grpSpPr>
        <p:sp>
          <p:nvSpPr>
            <p:cNvPr id="8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54331" y="3886199"/>
            <a:ext cx="7061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</a:rPr>
              <a:t>2. Ориентация </a:t>
            </a:r>
            <a:r>
              <a:rPr lang="ru-RU" sz="2400" dirty="0">
                <a:latin typeface="arial" panose="020B0604020202020204" pitchFamily="34" charset="0"/>
              </a:rPr>
              <a:t>заданий в основном не на проверку освоения знаний и умений, а на оценку способности учащихся применять эти знания и умения в различных ситуациях, при решении учебно-познавательных и учебно-практических заданий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288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742/00086bb1-aedf9f7a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22"/>
            <a:ext cx="9144001" cy="68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0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Система оценки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4206" t="13637" r="2656" b="1"/>
          <a:stretch/>
        </p:blipFill>
        <p:spPr>
          <a:xfrm>
            <a:off x="1071154" y="1180305"/>
            <a:ext cx="7942218" cy="551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82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1135</Words>
  <Application>Microsoft Office PowerPoint</Application>
  <PresentationFormat>Экран (4:3)</PresentationFormat>
  <Paragraphs>137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Повестка дня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новой системы оценки образовательных достижений в соответствии с ФГОС</vt:lpstr>
      <vt:lpstr>Презентация PowerPoint</vt:lpstr>
      <vt:lpstr>Система оценки</vt:lpstr>
      <vt:lpstr>Подходы к оцениванию</vt:lpstr>
      <vt:lpstr>ПАМЯТКА </vt:lpstr>
      <vt:lpstr>Презентация PowerPoint</vt:lpstr>
      <vt:lpstr>     </vt:lpstr>
      <vt:lpstr>     </vt:lpstr>
      <vt:lpstr>Критерии оценки творческих  письменных работ (письма,  сочинения, эссе, проектные работы) </vt:lpstr>
      <vt:lpstr>Критерии оценки творческих  письменных работ (письма,  сочинения, эссе, проектные работы) </vt:lpstr>
      <vt:lpstr>Критерии оценки творческих  письменных работ (письма,  сочинения, эссе, проектные работы) </vt:lpstr>
      <vt:lpstr>Критерии оценки творческих  письменных работ (письма,  сочинения, эссе, проектные работы) </vt:lpstr>
      <vt:lpstr>Критерии оценки устных развернутых ответов (монологические высказывания, пересказы, диалоги, проектные работы)   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Проверка1</cp:lastModifiedBy>
  <cp:revision>105</cp:revision>
  <dcterms:created xsi:type="dcterms:W3CDTF">2016-11-18T14:12:19Z</dcterms:created>
  <dcterms:modified xsi:type="dcterms:W3CDTF">2021-04-02T09:09:17Z</dcterms:modified>
</cp:coreProperties>
</file>