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F19B0A6-3B6B-43AE-9E8F-4A048900B64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2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23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41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4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3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77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83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15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35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3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47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764705"/>
            <a:ext cx="7558608" cy="28357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Единый методический день </a:t>
            </a:r>
            <a:r>
              <a:rPr lang="ru-RU" dirty="0" smtClean="0">
                <a:solidFill>
                  <a:srgbClr val="FF0000"/>
                </a:solidFill>
              </a:rPr>
              <a:t>«Профессиональное развитие педагога как условие повышения качества образования»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Секция учителей </a:t>
            </a:r>
          </a:p>
          <a:p>
            <a:r>
              <a:rPr lang="ru-RU" dirty="0" smtClean="0"/>
              <a:t>истории и обществознания</a:t>
            </a:r>
          </a:p>
          <a:p>
            <a:r>
              <a:rPr lang="ru-RU" dirty="0" smtClean="0"/>
              <a:t>26.03.2021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52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rgbClr val="000000"/>
                </a:solidFill>
                <a:ea typeface="Calibri"/>
                <a:cs typeface="Times New Roman"/>
              </a:rPr>
              <a:t/>
            </a:r>
            <a:br>
              <a:rPr lang="ru-RU" sz="3600" dirty="0" smtClean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3600" dirty="0" smtClean="0">
                <a:solidFill>
                  <a:srgbClr val="000000"/>
                </a:solidFill>
                <a:ea typeface="Calibri"/>
                <a:cs typeface="Times New Roman"/>
              </a:rPr>
              <a:t>Количество  </a:t>
            </a: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участников муниципального этапа </a:t>
            </a:r>
            <a:r>
              <a:rPr lang="ru-RU" sz="3600" dirty="0" err="1">
                <a:solidFill>
                  <a:srgbClr val="000000"/>
                </a:solidFill>
                <a:ea typeface="Calibri"/>
                <a:cs typeface="Times New Roman"/>
              </a:rPr>
              <a:t>ВсОШ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607337"/>
              </p:ext>
            </p:extLst>
          </p:nvPr>
        </p:nvGraphicFramePr>
        <p:xfrm>
          <a:off x="971602" y="1628799"/>
          <a:ext cx="7488830" cy="3843428"/>
        </p:xfrm>
        <a:graphic>
          <a:graphicData uri="http://schemas.openxmlformats.org/drawingml/2006/table">
            <a:tbl>
              <a:tblPr firstRow="1" firstCol="1" bandRow="1"/>
              <a:tblGrid>
                <a:gridCol w="2160238"/>
                <a:gridCol w="1728192"/>
                <a:gridCol w="1872208"/>
                <a:gridCol w="1728192"/>
              </a:tblGrid>
              <a:tr h="100811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участников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победителей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призеров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06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06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Экономика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06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Право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12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9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3100" dirty="0" smtClean="0">
                <a:solidFill>
                  <a:srgbClr val="000000"/>
                </a:solidFill>
                <a:ea typeface="Calibri"/>
                <a:cs typeface="Times New Roman"/>
              </a:rPr>
              <a:t/>
            </a:r>
            <a:br>
              <a:rPr lang="ru-RU" sz="3100" dirty="0" smtClean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3100" dirty="0" smtClean="0">
                <a:solidFill>
                  <a:srgbClr val="000000"/>
                </a:solidFill>
                <a:ea typeface="Calibri"/>
                <a:cs typeface="Times New Roman"/>
              </a:rPr>
              <a:t>Результаты </a:t>
            </a:r>
            <a:r>
              <a:rPr lang="ru-RU" sz="3100" dirty="0">
                <a:solidFill>
                  <a:srgbClr val="000000"/>
                </a:solidFill>
                <a:ea typeface="Calibri"/>
                <a:cs typeface="Times New Roman"/>
              </a:rPr>
              <a:t>участия в региональном этапе </a:t>
            </a:r>
            <a:r>
              <a:rPr lang="ru-RU" sz="3100" dirty="0" err="1">
                <a:solidFill>
                  <a:srgbClr val="000000"/>
                </a:solidFill>
                <a:ea typeface="Calibri"/>
                <a:cs typeface="Times New Roman"/>
              </a:rPr>
              <a:t>ВсОШ</a:t>
            </a:r>
            <a:r>
              <a:rPr lang="ru-RU" sz="3100" dirty="0">
                <a:solidFill>
                  <a:srgbClr val="000000"/>
                </a:solidFill>
                <a:ea typeface="Calibri"/>
                <a:cs typeface="Times New Roman"/>
              </a:rPr>
              <a:t> в 2020-2021 учебном году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132324"/>
              </p:ext>
            </p:extLst>
          </p:nvPr>
        </p:nvGraphicFramePr>
        <p:xfrm>
          <a:off x="251520" y="1484784"/>
          <a:ext cx="8784976" cy="4030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847"/>
                <a:gridCol w="2304449"/>
                <a:gridCol w="1800200"/>
                <a:gridCol w="1440160"/>
                <a:gridCol w="1080120"/>
                <a:gridCol w="1800200"/>
              </a:tblGrid>
              <a:tr h="24536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Предмет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 участника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Статус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История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Томилова Дарья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Участник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История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effectLst/>
                        </a:rPr>
                        <a:t>Сытник</a:t>
                      </a:r>
                      <a:r>
                        <a:rPr lang="ru-RU" sz="1800" b="0" dirty="0">
                          <a:effectLst/>
                        </a:rPr>
                        <a:t> Дарья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Участник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Обществознание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effectLst/>
                        </a:rPr>
                        <a:t>Бочарников</a:t>
                      </a:r>
                      <a:r>
                        <a:rPr lang="ru-RU" sz="1800" b="0" dirty="0">
                          <a:effectLst/>
                        </a:rPr>
                        <a:t> Алексей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Участник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Экономика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FF0000"/>
                          </a:solidFill>
                          <a:effectLst/>
                        </a:rPr>
                        <a:t>Листопад Арина</a:t>
                      </a:r>
                      <a:endParaRPr lang="ru-RU" sz="18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8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Призер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effectLst/>
                        </a:rPr>
                        <a:t>Право</a:t>
                      </a:r>
                      <a:endParaRPr lang="ru-RU" sz="18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FF0000"/>
                          </a:solidFill>
                          <a:effectLst/>
                        </a:rPr>
                        <a:t>        Листопад  Арина             </a:t>
                      </a:r>
                      <a:endParaRPr lang="ru-RU" sz="18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</a:rPr>
                        <a:t>         1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</a:rPr>
                        <a:t>         9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Призер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effectLst/>
                        </a:rPr>
                        <a:t>Право </a:t>
                      </a:r>
                      <a:endParaRPr lang="ru-RU" sz="18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rgbClr val="FF0000"/>
                          </a:solidFill>
                          <a:effectLst/>
                        </a:rPr>
                        <a:t>Яговитин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  <a:effectLst/>
                        </a:rPr>
                        <a:t> Антон</a:t>
                      </a:r>
                      <a:endParaRPr lang="ru-RU" sz="18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Победитель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73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prstClr val="black"/>
                </a:solidFill>
                <a:ea typeface="Calibri"/>
                <a:cs typeface="+mn-cs"/>
              </a:rPr>
              <a:t>Государственная Итоговая Аттестация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9694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1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ЕГЭ по истории 2020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439331"/>
              </p:ext>
            </p:extLst>
          </p:nvPr>
        </p:nvGraphicFramePr>
        <p:xfrm>
          <a:off x="539552" y="1484784"/>
          <a:ext cx="7992887" cy="3033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875"/>
                <a:gridCol w="1446419"/>
                <a:gridCol w="1488175"/>
                <a:gridCol w="1930787"/>
                <a:gridCol w="1389631"/>
              </a:tblGrid>
              <a:tr h="15841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Количество </a:t>
                      </a:r>
                      <a:r>
                        <a:rPr lang="ru-RU" sz="1400" dirty="0">
                          <a:effectLst/>
                        </a:rPr>
                        <a:t>баллов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0-31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32-60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61-80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81-100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(максимальный балл в ГО - 85)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95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Количества </a:t>
                      </a:r>
                      <a:r>
                        <a:rPr lang="ru-RU" sz="1400" dirty="0">
                          <a:effectLst/>
                        </a:rPr>
                        <a:t>участников.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1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23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10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2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33525" y="3127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 по подготовке к ЕГЭ по истории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 algn="just">
              <a:buFont typeface="+mj-lt"/>
              <a:buAutoNum type="arabicPeriod"/>
            </a:pPr>
            <a:r>
              <a:rPr lang="ru-RU" dirty="0" smtClean="0">
                <a:effectLst/>
                <a:latin typeface="Times New Roman"/>
                <a:ea typeface="Calibri"/>
              </a:rPr>
              <a:t>Учебный процесс осуществлять на основе организации активной познавательной деятельности учащихся на основе деятельностного подхода обучения.</a:t>
            </a:r>
            <a:endParaRPr lang="ru-RU" dirty="0" smtClean="0">
              <a:effectLst/>
            </a:endParaRPr>
          </a:p>
          <a:p>
            <a:pPr lvl="0" algn="just">
              <a:buFont typeface="+mj-lt"/>
              <a:buAutoNum type="arabicPeriod"/>
            </a:pPr>
            <a:r>
              <a:rPr lang="ru-RU" dirty="0" smtClean="0">
                <a:effectLst/>
                <a:latin typeface="Times New Roman"/>
                <a:ea typeface="Calibri"/>
              </a:rPr>
              <a:t>При изучении  истории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необходимо больше внимания уделять знаниям фактов истории культуры и совершенствовать умение использовать контекстную информацию для решения исторических задач</a:t>
            </a:r>
            <a:endParaRPr lang="ru-RU" dirty="0" smtClean="0">
              <a:effectLst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Следует  обратить внимание на необходимость совершенствования некоторых умений, необходимых для успешного образования по данному профилю (например, умений формулировать аргументы, анализировать историческую ситуацию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).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Ознакомиться с результатами и подробным анализом ЕГЭ в    Российской Федерации и Свердловской области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2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ЕГЭ по обществознанию 2020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412883"/>
              </p:ext>
            </p:extLst>
          </p:nvPr>
        </p:nvGraphicFramePr>
        <p:xfrm>
          <a:off x="1115616" y="1628800"/>
          <a:ext cx="7632849" cy="2722105"/>
        </p:xfrm>
        <a:graphic>
          <a:graphicData uri="http://schemas.openxmlformats.org/drawingml/2006/table">
            <a:tbl>
              <a:tblPr firstRow="1" firstCol="1" bandRow="1"/>
              <a:tblGrid>
                <a:gridCol w="896072"/>
                <a:gridCol w="2174638"/>
                <a:gridCol w="764006"/>
                <a:gridCol w="875210"/>
                <a:gridCol w="875896"/>
                <a:gridCol w="973370"/>
                <a:gridCol w="1073657"/>
              </a:tblGrid>
              <a:tr h="57606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Диапазон тестовых баллов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5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Средний тестовый балл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0-20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21-40</a:t>
                      </a:r>
                      <a:endParaRPr lang="ru-RU" sz="18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41-60</a:t>
                      </a:r>
                      <a:endParaRPr lang="ru-RU" sz="18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61-80</a:t>
                      </a:r>
                      <a:endParaRPr lang="ru-RU" sz="18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81-100</a:t>
                      </a:r>
                      <a:endParaRPr lang="ru-RU" sz="18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55,83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1,70%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15,80%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46,20%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24,60%</a:t>
                      </a:r>
                      <a:endParaRPr lang="ru-RU" sz="18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11,70%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34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Кол-во участников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79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42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95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Высокие баллы ЕГЭ по обществознанию 2020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970735"/>
              </p:ext>
            </p:extLst>
          </p:nvPr>
        </p:nvGraphicFramePr>
        <p:xfrm>
          <a:off x="755577" y="1988837"/>
          <a:ext cx="7632846" cy="3816426"/>
        </p:xfrm>
        <a:graphic>
          <a:graphicData uri="http://schemas.openxmlformats.org/drawingml/2006/table">
            <a:tbl>
              <a:tblPr firstRow="1" firstCol="1" bandRow="1"/>
              <a:tblGrid>
                <a:gridCol w="2544282"/>
                <a:gridCol w="2544282"/>
                <a:gridCol w="2544282"/>
              </a:tblGrid>
              <a:tr h="636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Балл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Кол-во участников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№ ОУ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№33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№3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№2 -1, №33 -2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№2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№1, №2, №33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0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effectLst/>
                <a:latin typeface="Times New Roman"/>
                <a:ea typeface="Calibri"/>
              </a:rPr>
              <a:t>Во второй части работы наибольшую сложность</a:t>
            </a:r>
            <a:br>
              <a:rPr lang="ru-RU" sz="2400" b="1" dirty="0" smtClean="0">
                <a:effectLst/>
                <a:latin typeface="Times New Roman"/>
                <a:ea typeface="Calibri"/>
              </a:rPr>
            </a:br>
            <a:r>
              <a:rPr lang="ru-RU" sz="2400" b="1" dirty="0" smtClean="0">
                <a:effectLst/>
                <a:latin typeface="Times New Roman"/>
                <a:ea typeface="Calibri"/>
              </a:rPr>
              <a:t> вызвали задания №24 - 29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 smtClean="0">
                <a:effectLst/>
                <a:latin typeface="+mj-lt"/>
                <a:ea typeface="Calibri"/>
                <a:cs typeface="Times New Roman"/>
              </a:rPr>
              <a:t>Задание №»24. Не выполнили 47, 37%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Задание №»</a:t>
            </a:r>
            <a:r>
              <a:rPr lang="ru-RU" sz="2600" b="1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25. </a:t>
            </a:r>
            <a:r>
              <a:rPr lang="ru-RU" sz="2600" b="1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Не </a:t>
            </a:r>
            <a:r>
              <a:rPr lang="ru-RU" sz="2600" b="1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выполнили 25.1-</a:t>
            </a:r>
            <a:r>
              <a:rPr lang="ru-RU" sz="26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63,74%</a:t>
            </a:r>
            <a:r>
              <a:rPr lang="ru-RU" sz="2600" b="1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  25.2 - </a:t>
            </a:r>
            <a:r>
              <a:rPr lang="ru-RU" sz="26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74,27%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 smtClean="0">
                <a:effectLst/>
                <a:latin typeface="+mj-lt"/>
                <a:ea typeface="Calibri"/>
                <a:cs typeface="Times New Roman"/>
              </a:rPr>
              <a:t>Задание №»26. Не выполнили </a:t>
            </a:r>
            <a:r>
              <a:rPr lang="ru-RU" sz="26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57,31%</a:t>
            </a:r>
            <a:endParaRPr lang="ru-RU" sz="2600" b="1" dirty="0">
              <a:latin typeface="+mj-lt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 smtClean="0">
                <a:effectLst/>
                <a:latin typeface="+mj-lt"/>
                <a:ea typeface="Calibri"/>
                <a:cs typeface="Times New Roman"/>
              </a:rPr>
              <a:t>Задание №»27. Не выполнили </a:t>
            </a:r>
            <a:r>
              <a:rPr lang="ru-RU" sz="26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45,61%</a:t>
            </a:r>
            <a:endParaRPr lang="ru-RU" sz="2600" b="1" dirty="0">
              <a:latin typeface="+mj-lt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600" b="1" dirty="0" smtClean="0">
                <a:effectLst/>
                <a:latin typeface="+mj-lt"/>
                <a:ea typeface="Calibri"/>
                <a:cs typeface="Times New Roman"/>
              </a:rPr>
              <a:t>Задание №»28.   28.1 Раскрытие темы по существу не выполнили</a:t>
            </a:r>
            <a:r>
              <a:rPr lang="ru-RU" sz="26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62,57%</a:t>
            </a:r>
            <a:endParaRPr lang="ru-RU" sz="2600" b="1" dirty="0">
              <a:latin typeface="+mj-lt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 smtClean="0">
                <a:effectLst/>
                <a:latin typeface="+mj-lt"/>
                <a:ea typeface="Calibri"/>
                <a:cs typeface="Times New Roman"/>
              </a:rPr>
              <a:t>                                     28.2  Корректность формулировок пунктов и подпунктов плана получили балл </a:t>
            </a:r>
            <a:r>
              <a:rPr lang="ru-RU" sz="26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11,11% участников </a:t>
            </a:r>
            <a:endParaRPr lang="ru-RU" sz="2600" b="1" dirty="0">
              <a:latin typeface="+mj-lt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 smtClean="0">
                <a:effectLst/>
                <a:latin typeface="+mj-lt"/>
                <a:ea typeface="Calibri"/>
                <a:cs typeface="Times New Roman"/>
              </a:rPr>
              <a:t>Задание №»29. Не выполнили на максимальные баллы более 75% участников. </a:t>
            </a:r>
            <a:endParaRPr lang="ru-RU" sz="2600" b="1" dirty="0">
              <a:latin typeface="+mj-lt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ru-RU" sz="2600" b="1" dirty="0">
              <a:latin typeface="+mj-lt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9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180340">
              <a:lnSpc>
                <a:spcPct val="115000"/>
              </a:lnSpc>
              <a:spcBef>
                <a:spcPct val="20000"/>
              </a:spcBef>
            </a:pPr>
            <a:r>
              <a:rPr lang="ru-RU" sz="1500" i="1" dirty="0" smtClean="0">
                <a:solidFill>
                  <a:srgbClr val="000000"/>
                </a:solidFill>
                <a:latin typeface="Liberation Serif"/>
                <a:ea typeface="Calibri"/>
                <a:cs typeface="Times New Roman"/>
              </a:rPr>
              <a:t/>
            </a:r>
            <a:br>
              <a:rPr lang="ru-RU" sz="1500" i="1" dirty="0" smtClean="0">
                <a:solidFill>
                  <a:srgbClr val="000000"/>
                </a:solidFill>
                <a:latin typeface="Liberation Serif"/>
                <a:ea typeface="Calibri"/>
                <a:cs typeface="Times New Roman"/>
              </a:rPr>
            </a:br>
            <a:r>
              <a:rPr lang="ru-RU" sz="1500" i="1" dirty="0">
                <a:solidFill>
                  <a:srgbClr val="000000"/>
                </a:solidFill>
                <a:latin typeface="Liberation Serif"/>
                <a:ea typeface="Calibri"/>
                <a:cs typeface="Times New Roman"/>
              </a:rPr>
              <a:t/>
            </a:r>
            <a:br>
              <a:rPr lang="ru-RU" sz="1500" i="1" dirty="0">
                <a:solidFill>
                  <a:srgbClr val="000000"/>
                </a:solidFill>
                <a:latin typeface="Liberation Serif"/>
                <a:ea typeface="Calibri"/>
                <a:cs typeface="Times New Roman"/>
              </a:rPr>
            </a:br>
            <a:r>
              <a:rPr lang="ru-RU" sz="2700" b="1" i="1" dirty="0" smtClean="0">
                <a:solidFill>
                  <a:srgbClr val="000000"/>
                </a:solidFill>
                <a:ea typeface="Calibri"/>
                <a:cs typeface="Times New Roman"/>
              </a:rPr>
              <a:t>Методическую </a:t>
            </a:r>
            <a:r>
              <a:rPr lang="ru-RU" sz="2700" b="1" i="1" dirty="0">
                <a:solidFill>
                  <a:srgbClr val="000000"/>
                </a:solidFill>
                <a:ea typeface="Calibri"/>
                <a:cs typeface="Times New Roman"/>
              </a:rPr>
              <a:t>помощь учителям и обучающимся при подготовке к ЕГЭ могут оказать материалы с сайта ФИПИ (www.fipi.ru): </a:t>
            </a:r>
            <a:r>
              <a:rPr lang="ru-RU" sz="2700" b="1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700" b="1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Liberation Serif"/>
                <a:ea typeface="Calibri"/>
                <a:cs typeface="Times New Roman"/>
                <a:sym typeface="Liberation Serif"/>
              </a:rPr>
              <a:t></a:t>
            </a:r>
            <a:r>
              <a:rPr lang="ru-RU" dirty="0" smtClean="0">
                <a:solidFill>
                  <a:srgbClr val="000000"/>
                </a:solidFill>
                <a:effectLst/>
                <a:latin typeface="Liberation Serif"/>
                <a:ea typeface="Calibri"/>
                <a:cs typeface="Times New Roman"/>
              </a:rPr>
              <a:t> документы, определяющие структуру и содержание КИМ ЕГЭ 2021 г.; </a:t>
            </a:r>
            <a:endParaRPr lang="ru-RU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Liberation Serif"/>
                <a:ea typeface="Calibri"/>
                <a:cs typeface="Times New Roman"/>
                <a:sym typeface="Liberation Serif"/>
              </a:rPr>
              <a:t></a:t>
            </a:r>
            <a:r>
              <a:rPr lang="ru-RU" dirty="0" smtClean="0">
                <a:solidFill>
                  <a:srgbClr val="000000"/>
                </a:solidFill>
                <a:effectLst/>
                <a:latin typeface="Liberation Serif"/>
                <a:ea typeface="Calibri"/>
                <a:cs typeface="Times New Roman"/>
              </a:rPr>
              <a:t> открытый банк заданий ЕГЭ 21; </a:t>
            </a:r>
            <a:endParaRPr lang="ru-RU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Liberation Serif"/>
                <a:ea typeface="Calibri"/>
                <a:cs typeface="Times New Roman"/>
                <a:sym typeface="Liberation Serif"/>
              </a:rPr>
              <a:t></a:t>
            </a:r>
            <a:r>
              <a:rPr lang="ru-RU" dirty="0" smtClean="0">
                <a:solidFill>
                  <a:srgbClr val="000000"/>
                </a:solidFill>
                <a:effectLst/>
                <a:latin typeface="Liberation Serif"/>
                <a:ea typeface="Calibri"/>
                <a:cs typeface="Times New Roman"/>
              </a:rPr>
              <a:t> Методические рекомендации обучающимся по организации индивидуальной подготовки к ЕГЭ 2020 года; </a:t>
            </a:r>
            <a:endParaRPr lang="ru-RU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Liberation Serif"/>
                <a:ea typeface="Calibri"/>
                <a:cs typeface="Times New Roman"/>
                <a:sym typeface="Liberation Serif"/>
              </a:rPr>
              <a:t></a:t>
            </a:r>
            <a:r>
              <a:rPr lang="ru-RU" dirty="0" smtClean="0">
                <a:solidFill>
                  <a:srgbClr val="000000"/>
                </a:solidFill>
                <a:effectLst/>
                <a:latin typeface="Liberation Serif"/>
                <a:ea typeface="Calibri"/>
                <a:cs typeface="Times New Roman"/>
              </a:rPr>
              <a:t> Учебно-методические материалы для председателей и членов региональных предметных комиссий по проверке выполнения заданий с развернутым ответом экзаменационных работ ЕГЭ; </a:t>
            </a:r>
            <a:endParaRPr lang="ru-RU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Liberation Serif"/>
                <a:ea typeface="Calibri"/>
                <a:cs typeface="Times New Roman"/>
                <a:sym typeface="Liberation Serif"/>
              </a:rPr>
              <a:t></a:t>
            </a:r>
            <a:r>
              <a:rPr lang="ru-RU" dirty="0" smtClean="0">
                <a:solidFill>
                  <a:srgbClr val="000000"/>
                </a:solidFill>
                <a:effectLst/>
                <a:latin typeface="Liberation Serif"/>
                <a:ea typeface="Calibri"/>
                <a:cs typeface="Times New Roman"/>
              </a:rPr>
              <a:t> Методические рекомендации на основе анализа типичных ошибок участников ЕГЭ прошлых лет (2015, 2016, 2017, 2018, 2019, 2020 гг.); </a:t>
            </a:r>
            <a:endParaRPr lang="ru-RU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Liberation Serif"/>
                <a:ea typeface="Calibri"/>
                <a:cs typeface="Times New Roman"/>
                <a:sym typeface="Liberation Serif"/>
              </a:rPr>
              <a:t></a:t>
            </a:r>
            <a:r>
              <a:rPr lang="ru-RU" dirty="0" smtClean="0">
                <a:solidFill>
                  <a:srgbClr val="000000"/>
                </a:solidFill>
                <a:effectLst/>
                <a:latin typeface="Liberation Serif"/>
                <a:ea typeface="Calibri"/>
                <a:cs typeface="Times New Roman"/>
              </a:rPr>
              <a:t> Методические рекомендации для учителей по преподаванию учебных предметов в образовательных организациях с высокой долей обучающихся с рисками учебной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Liberation Serif"/>
                <a:ea typeface="Calibri"/>
                <a:cs typeface="Times New Roman"/>
              </a:rPr>
              <a:t>неуспешности</a:t>
            </a:r>
            <a:r>
              <a:rPr lang="ru-RU" dirty="0" smtClean="0">
                <a:solidFill>
                  <a:srgbClr val="000000"/>
                </a:solidFill>
                <a:effectLst/>
                <a:latin typeface="Liberation Serif"/>
                <a:ea typeface="Calibri"/>
                <a:cs typeface="Times New Roman"/>
              </a:rPr>
              <a:t>; </a:t>
            </a:r>
            <a:endParaRPr lang="ru-RU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0000"/>
                </a:solidFill>
                <a:effectLst/>
                <a:latin typeface="Liberation Serif"/>
                <a:ea typeface="Calibri"/>
                <a:cs typeface="Times New Roman"/>
              </a:rPr>
              <a:t> журнал «Педагогические измерения»; </a:t>
            </a:r>
            <a:endParaRPr lang="ru-RU" sz="2800" b="1" i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err="1" smtClean="0">
                <a:solidFill>
                  <a:srgbClr val="000000"/>
                </a:solidFill>
                <a:effectLst/>
                <a:latin typeface="Liberation Serif"/>
                <a:ea typeface="Calibri"/>
                <a:cs typeface="Times New Roman"/>
              </a:rPr>
              <a:t>Youtube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Liberation Serif"/>
                <a:ea typeface="Calibri"/>
                <a:cs typeface="Times New Roman"/>
              </a:rPr>
              <a:t>-канал </a:t>
            </a:r>
            <a:r>
              <a:rPr lang="ru-RU" b="1" i="1" dirty="0" err="1" smtClean="0">
                <a:solidFill>
                  <a:srgbClr val="000000"/>
                </a:solidFill>
                <a:effectLst/>
                <a:latin typeface="Liberation Serif"/>
                <a:ea typeface="Calibri"/>
                <a:cs typeface="Times New Roman"/>
              </a:rPr>
              <a:t>Рособрнадзора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Liberation Serif"/>
                <a:ea typeface="Calibri"/>
                <a:cs typeface="Times New Roman"/>
              </a:rPr>
              <a:t> (</a:t>
            </a:r>
            <a:r>
              <a:rPr lang="ru-RU" b="1" i="1" dirty="0" err="1" smtClean="0">
                <a:solidFill>
                  <a:srgbClr val="000000"/>
                </a:solidFill>
                <a:effectLst/>
                <a:latin typeface="Liberation Serif"/>
                <a:ea typeface="Calibri"/>
                <a:cs typeface="Times New Roman"/>
              </a:rPr>
              <a:t>видеоконсультация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Liberation Serif"/>
                <a:ea typeface="Calibri"/>
                <a:cs typeface="Times New Roman"/>
              </a:rPr>
              <a:t> по подготовке к ЕГЭ 2016, 2017, 2018, 2019, 2020 гг.). </a:t>
            </a:r>
            <a:endParaRPr lang="ru-RU" sz="2800" b="1" i="1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12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1" y="260648"/>
            <a:ext cx="8103779" cy="608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72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858218"/>
          </a:xfrm>
        </p:spPr>
        <p:txBody>
          <a:bodyPr>
            <a:normAutofit/>
          </a:bodyPr>
          <a:lstStyle/>
          <a:p>
            <a:pPr lvl="0" algn="r">
              <a:lnSpc>
                <a:spcPts val="1470"/>
              </a:lnSpc>
              <a:spcBef>
                <a:spcPct val="20000"/>
              </a:spcBef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Учитель-это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человек,</a:t>
            </a:r>
            <a:b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который учится всю жизнь,</a:t>
            </a:r>
            <a:b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только в этом случае он обретает право учить</a:t>
            </a:r>
            <a:b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Лизинский В.М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marL="0" indent="0" algn="ctr">
              <a:lnSpc>
                <a:spcPts val="1470"/>
              </a:lnSpc>
              <a:spcAft>
                <a:spcPts val="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 smtClean="0"/>
              <a:t>              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446490" cy="422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4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47638"/>
            <a:ext cx="8772525" cy="656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8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SzPts val="1200"/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1. </a:t>
            </a:r>
            <a:r>
              <a:rPr lang="ru-RU" dirty="0" smtClean="0">
                <a:solidFill>
                  <a:srgbClr val="000000"/>
                </a:solidFill>
                <a:effectLst/>
                <a:latin typeface="+mj-lt"/>
                <a:ea typeface="Times New Roman"/>
              </a:rPr>
              <a:t>Критериальное оценивание</a:t>
            </a:r>
            <a:endParaRPr lang="ru-RU" dirty="0">
              <a:latin typeface="+mj-lt"/>
              <a:ea typeface="Times New Roman"/>
            </a:endParaRPr>
          </a:p>
          <a:p>
            <a:pPr marL="0" lvl="0" indent="0">
              <a:buSzPts val="1200"/>
              <a:buNone/>
            </a:pPr>
            <a:r>
              <a:rPr lang="ru-RU" dirty="0" smtClean="0">
                <a:latin typeface="+mj-lt"/>
                <a:ea typeface="Calibri"/>
                <a:cs typeface="Times New Roman"/>
              </a:rPr>
              <a:t>2. Всероссийская Олимпиада Школьников </a:t>
            </a:r>
            <a:endParaRPr lang="ru-RU" dirty="0">
              <a:latin typeface="+mj-lt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effectLst/>
                <a:latin typeface="+mj-lt"/>
                <a:ea typeface="Calibri"/>
              </a:rPr>
              <a:t>3.  Государственная Итоговая Аттестация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4.  Разное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36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49580" algn="just">
              <a:spcAft>
                <a:spcPts val="0"/>
              </a:spcAft>
            </a:pPr>
            <a:r>
              <a:rPr lang="ru-RU" sz="2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2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Основные  функции оценивания знаний учащихся:</a:t>
            </a:r>
            <a:br>
              <a:rPr lang="ru-RU" sz="36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</a:rPr>
              <a:t>Контролирующая;</a:t>
            </a:r>
          </a:p>
          <a:p>
            <a:pPr algn="just"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</a:rPr>
              <a:t>Учебная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+mj-lt"/>
                <a:ea typeface="Times New Roman"/>
              </a:rPr>
              <a:t>;</a:t>
            </a:r>
            <a:endParaRPr lang="ru-RU" sz="3600" dirty="0" smtClean="0">
              <a:effectLst/>
              <a:latin typeface="+mj-lt"/>
              <a:ea typeface="Times New Roman"/>
            </a:endParaRPr>
          </a:p>
          <a:p>
            <a:r>
              <a:rPr lang="ru-RU" sz="36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</a:rPr>
              <a:t>Диагностико-корректирующая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+mj-lt"/>
                <a:ea typeface="Times New Roman"/>
              </a:rPr>
              <a:t>;</a:t>
            </a:r>
            <a:r>
              <a:rPr lang="ru-RU" sz="3600" dirty="0" smtClean="0">
                <a:effectLst/>
                <a:latin typeface="+mj-lt"/>
                <a:ea typeface="Times New Roman"/>
              </a:rPr>
              <a:t> </a:t>
            </a:r>
          </a:p>
          <a:p>
            <a:r>
              <a:rPr lang="ru-RU" sz="3600" b="1" dirty="0" smtClean="0">
                <a:solidFill>
                  <a:srgbClr val="000000"/>
                </a:solidFill>
                <a:effectLst/>
                <a:latin typeface="+mj-lt"/>
                <a:ea typeface="Times New Roman"/>
              </a:rPr>
              <a:t>Стимулирующее-мотивационная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+mj-lt"/>
                <a:ea typeface="Times New Roman"/>
              </a:rPr>
              <a:t>;</a:t>
            </a:r>
          </a:p>
          <a:p>
            <a:r>
              <a:rPr lang="ru-RU" sz="3600" dirty="0" smtClean="0">
                <a:effectLst/>
                <a:latin typeface="+mj-lt"/>
                <a:ea typeface="Times New Roman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Воспитательная</a:t>
            </a:r>
            <a:endParaRPr lang="ru-RU" sz="36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4098032" cy="262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4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Практическая значимость критериального оценивания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Оценивается только работа учащегося;</a:t>
            </a:r>
            <a:endParaRPr lang="ru-RU" sz="28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Работа учащегося сравнивается с образцом (эталоном) правильно выполненной работы, который известен учащимся заранее;</a:t>
            </a:r>
            <a:endParaRPr lang="ru-RU" sz="28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Учащемуся известен четкий алгоритм выведения оценки, по которому он сам может определить уровень своей работы и информировать родителей;</a:t>
            </a:r>
            <a:endParaRPr lang="ru-RU" sz="28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Оценивают у учащихся только то, чему учили, так как критерий оценивания представляет конкретное выражение учебных целей.</a:t>
            </a:r>
            <a:endParaRPr lang="ru-RU" sz="28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3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Нормы оценок знаний учащихся по обществознанию за устный 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Оценка «5»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ставится, если</a:t>
            </a:r>
          </a:p>
          <a:p>
            <a:pPr marL="0" lvl="0" indent="0" algn="just">
              <a:lnSpc>
                <a:spcPct val="115000"/>
              </a:lnSpc>
              <a:buSzPts val="1000"/>
              <a:buNone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представлена собственная точка зрения (позиция, отношение) при раскрытии проблемы. Проблема раскрыта на теоретическом уровне, в связях и с обоснованиями, с корректным использованием обществоведческих терминов и понятий в контексте ответа. Дана аргументация своего мнения с опорой на факты.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Оценка «4»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ставится, если</a:t>
            </a:r>
            <a:endParaRPr lang="ru-RU" sz="2800" dirty="0">
              <a:ea typeface="Calibri"/>
              <a:cs typeface="Times New Roman"/>
            </a:endParaRP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представлена собственная точка зрения (позиция, отношение) при раскрытии проблемы. Проблема раскрыта с корректным использованием обществоведческих терминов и понятий в контексте ответа (теоретические связи и обоснования не присутствуют или явно не прослеживаются). Дана аргументация своего мнения с опорой на факты.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Оценка «3»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ставится, если</a:t>
            </a:r>
            <a:endParaRPr lang="ru-RU" sz="2800" dirty="0">
              <a:ea typeface="Calibri"/>
              <a:cs typeface="Times New Roman"/>
            </a:endParaRP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представлена собственная точка зрения (позиция, отношение) при раскрытии проблемы. Проблема раскрыта при формальном использовании обществоведческих терминов. Дана аргументация своего мнения с опорой на факты общественной жизни или личный социальный опыт.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Оценка «2»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ставится, если</a:t>
            </a:r>
            <a:endParaRPr lang="ru-RU" sz="2800" dirty="0">
              <a:ea typeface="Calibri"/>
              <a:cs typeface="Times New Roman"/>
            </a:endParaRP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представлена собственная позиция по поднятой проблеме на бытовом уровне без аргументации.</a:t>
            </a:r>
            <a:endParaRPr lang="ru-RU" sz="2800" dirty="0">
              <a:ea typeface="Calibri"/>
              <a:cs typeface="Times New Roman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5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4000" b="1" u="sng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/>
            </a:r>
            <a:br>
              <a:rPr lang="ru-RU" sz="4000" b="1" u="sng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</a:br>
            <a:r>
              <a:rPr lang="ru-RU" sz="4000" b="1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Критерии оценки тестового задания</a:t>
            </a:r>
            <a:r>
              <a:rPr lang="ru-RU" sz="4800" dirty="0">
                <a:ea typeface="Calibri"/>
                <a:cs typeface="Times New Roman"/>
              </a:rPr>
              <a:t/>
            </a:r>
            <a:br>
              <a:rPr lang="ru-RU" sz="4800" dirty="0"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714262"/>
              </p:ext>
            </p:extLst>
          </p:nvPr>
        </p:nvGraphicFramePr>
        <p:xfrm>
          <a:off x="457200" y="1600200"/>
          <a:ext cx="8229600" cy="3989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359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 выполнения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Оценка по пятибалльной шкале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657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85-100%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 (отлично)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657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65-84 %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 (хорошо)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657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50-64%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 (удовлетворительно)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657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Менее 50%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 (неудовлетворительно)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56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>Всероссийская Олимпиада Школьников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2620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90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582</Words>
  <Application>Microsoft Office PowerPoint</Application>
  <PresentationFormat>Экран (4:3)</PresentationFormat>
  <Paragraphs>197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Единый методический день «Профессиональное развитие педагога как условие повышения качества образования»</vt:lpstr>
      <vt:lpstr>  Учитель-это человек,  который учится всю жизнь,  только в этом случае он обретает право учить . Лизинский В.М</vt:lpstr>
      <vt:lpstr>План работы</vt:lpstr>
      <vt:lpstr>Презентация PowerPoint</vt:lpstr>
      <vt:lpstr>  Основные  функции оценивания знаний учащихся: </vt:lpstr>
      <vt:lpstr>  Практическая значимость критериального оценивания </vt:lpstr>
      <vt:lpstr>Нормы оценок знаний учащихся по обществознанию за устный ответ</vt:lpstr>
      <vt:lpstr> Критерии оценки тестового задания </vt:lpstr>
      <vt:lpstr>Всероссийская Олимпиада Школьников</vt:lpstr>
      <vt:lpstr>  Количество  участников муниципального этапа ВсОШ </vt:lpstr>
      <vt:lpstr> Результаты участия в региональном этапе ВсОШ в 2020-2021 учебном году </vt:lpstr>
      <vt:lpstr>Государственная Итоговая Аттестация</vt:lpstr>
      <vt:lpstr>ЕГЭ по истории 2020</vt:lpstr>
      <vt:lpstr>Рекомендации по подготовке к ЕГЭ по истории</vt:lpstr>
      <vt:lpstr>ЕГЭ по обществознанию 2020</vt:lpstr>
      <vt:lpstr>Высокие баллы ЕГЭ по обществознанию 2020</vt:lpstr>
      <vt:lpstr>Во второй части работы наибольшую сложность  вызвали задания №24 - 29</vt:lpstr>
      <vt:lpstr>  Методическую помощь учителям и обучающимся при подготовке к ЕГЭ могут оказать материалы с сайта ФИПИ (www.fipi.ru):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методический день «Профессиональное развитие педагога как условие повышения качества образования»</dc:title>
  <dc:creator>99</dc:creator>
  <cp:lastModifiedBy>Проверка1</cp:lastModifiedBy>
  <cp:revision>15</cp:revision>
  <dcterms:created xsi:type="dcterms:W3CDTF">2021-03-25T07:24:47Z</dcterms:created>
  <dcterms:modified xsi:type="dcterms:W3CDTF">2021-04-02T09:23:57Z</dcterms:modified>
</cp:coreProperties>
</file>