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19" r:id="rId3"/>
    <p:sldId id="320" r:id="rId4"/>
    <p:sldId id="321" r:id="rId5"/>
    <p:sldId id="311" r:id="rId6"/>
    <p:sldId id="314" r:id="rId7"/>
    <p:sldId id="322" r:id="rId8"/>
    <p:sldId id="30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9A05E-D791-47DC-8D97-8391F718E35F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B5E1D-52CA-44DB-BC1C-08C3782CE1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215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C625-FC78-4CC2-A952-C9AAE61F75A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84B-B026-4703-AC5A-40FC575DF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6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C625-FC78-4CC2-A952-C9AAE61F75A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84B-B026-4703-AC5A-40FC575DF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19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C625-FC78-4CC2-A952-C9AAE61F75A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84B-B026-4703-AC5A-40FC575DF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80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C625-FC78-4CC2-A952-C9AAE61F75A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84B-B026-4703-AC5A-40FC575DF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345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C625-FC78-4CC2-A952-C9AAE61F75A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84B-B026-4703-AC5A-40FC575DF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03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C625-FC78-4CC2-A952-C9AAE61F75A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84B-B026-4703-AC5A-40FC575DF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25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C625-FC78-4CC2-A952-C9AAE61F75A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84B-B026-4703-AC5A-40FC575DF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82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C625-FC78-4CC2-A952-C9AAE61F75A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84B-B026-4703-AC5A-40FC575DF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10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C625-FC78-4CC2-A952-C9AAE61F75A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84B-B026-4703-AC5A-40FC575DF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248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C625-FC78-4CC2-A952-C9AAE61F75A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84B-B026-4703-AC5A-40FC575DF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080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9C625-FC78-4CC2-A952-C9AAE61F75A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4084B-B026-4703-AC5A-40FC575DF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9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9C625-FC78-4CC2-A952-C9AAE61F75A4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4084B-B026-4703-AC5A-40FC575DF3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65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loud.mail.ru/public/7o92/y3ti8ZjN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071678"/>
            <a:ext cx="8272466" cy="23860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ГМО «Технология»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Культура дома, дизайн и технологии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14678" y="6072206"/>
            <a:ext cx="3161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Верхняя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Пышма 2021 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692696"/>
            <a:ext cx="40975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Единый методический день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МАОУ СОШ №3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31480" y="4883968"/>
            <a:ext cx="5089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Руководитель ГМО: Васильева О.В.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63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071678"/>
            <a:ext cx="8272466" cy="23860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Профессиональное развитие педагога как условие повышения качества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2663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8272466" cy="342902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Вопросы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1. Обучение новым технологиям. Машинная вышивка </a:t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Критериальное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оценивание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2663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Машинная вышивка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cs typeface="Times New Roman" pitchFamily="18" charset="0"/>
              </a:rPr>
              <a:t>          Обучение машинной </a:t>
            </a:r>
            <a:r>
              <a:rPr lang="ru-RU" sz="2800" b="1" dirty="0" smtClean="0">
                <a:cs typeface="Times New Roman" pitchFamily="18" charset="0"/>
              </a:rPr>
              <a:t>вышивке. </a:t>
            </a:r>
            <a:r>
              <a:rPr lang="ru-RU" sz="2800" b="1" dirty="0" smtClean="0">
                <a:cs typeface="Times New Roman" pitchFamily="18" charset="0"/>
              </a:rPr>
              <a:t>С чего  начать?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cs typeface="Times New Roman" pitchFamily="18" charset="0"/>
              </a:rPr>
              <a:t>Изучить возможности;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cs typeface="Times New Roman" pitchFamily="18" charset="0"/>
              </a:rPr>
              <a:t>Изучить инструкции вышивального оборудования;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cs typeface="Times New Roman" pitchFamily="18" charset="0"/>
              </a:rPr>
              <a:t>Изучить инструкции по ТБ;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cs typeface="Times New Roman" pitchFamily="18" charset="0"/>
              </a:rPr>
              <a:t>Демонстрировать приемы работы;</a:t>
            </a:r>
          </a:p>
          <a:p>
            <a:pPr>
              <a:buFont typeface="Wingdings" pitchFamily="2" charset="2"/>
              <a:buChar char="ü"/>
            </a:pPr>
            <a:r>
              <a:rPr lang="ru-RU" sz="2800" i="1" dirty="0" smtClean="0">
                <a:cs typeface="Times New Roman" pitchFamily="18" charset="0"/>
              </a:rPr>
              <a:t>Выполнять простые технические задания по вышивке.</a:t>
            </a:r>
          </a:p>
          <a:p>
            <a:pPr>
              <a:buFont typeface="Wingdings" pitchFamily="2" charset="2"/>
              <a:buChar char="ü"/>
            </a:pPr>
            <a:endParaRPr lang="ru-RU" sz="2800" dirty="0"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5661248"/>
            <a:ext cx="6048672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Просмотр демонстрационного ролика  </a:t>
            </a:r>
            <a:r>
              <a:rPr lang="en-US" b="1" dirty="0" smtClean="0">
                <a:hlinkClick r:id="rId2"/>
              </a:rPr>
              <a:t>https</a:t>
            </a:r>
            <a:r>
              <a:rPr lang="en-US" b="1" dirty="0">
                <a:hlinkClick r:id="rId2"/>
              </a:rPr>
              <a:t>://cloud.mail.ru/public/7o92/y3ti8ZjNw</a:t>
            </a:r>
            <a:r>
              <a:rPr lang="ru-RU" b="1" dirty="0"/>
              <a:t> </a:t>
            </a:r>
          </a:p>
          <a:p>
            <a:pPr algn="ctr"/>
            <a:r>
              <a:rPr lang="ru-RU" b="1" dirty="0" smtClean="0"/>
              <a:t>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9836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0"/>
            <a:ext cx="6472254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33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оценивания работы по технологии вышивания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00033" y="11374120"/>
          <a:ext cx="8215371" cy="4256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415"/>
                <a:gridCol w="3812932"/>
                <a:gridCol w="2143140"/>
                <a:gridCol w="1285884"/>
              </a:tblGrid>
              <a:tr h="2298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87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</a:tr>
              <a:tr h="6896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</a:tr>
              <a:tr h="5363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</a:tr>
              <a:tr h="3831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</a:tr>
              <a:tr h="38313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</a:tr>
              <a:tr h="6896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</a:tr>
              <a:tr h="84288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048516"/>
              </p:ext>
            </p:extLst>
          </p:nvPr>
        </p:nvGraphicFramePr>
        <p:xfrm>
          <a:off x="571472" y="1142984"/>
          <a:ext cx="8215371" cy="5445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3929090"/>
                <a:gridCol w="2812302"/>
                <a:gridCol w="902475"/>
              </a:tblGrid>
              <a:tr h="2298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Задание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Критерии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Баллы </a:t>
                      </a:r>
                      <a:endParaRPr lang="ru-RU" sz="1400" dirty="0"/>
                    </a:p>
                  </a:txBody>
                  <a:tcPr/>
                </a:tc>
              </a:tr>
              <a:tr h="72581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Разметь место расположения </a:t>
                      </a:r>
                      <a:r>
                        <a:rPr lang="ru-RU" sz="1400" dirty="0"/>
                        <a:t> </a:t>
                      </a:r>
                      <a:r>
                        <a:rPr lang="ru-RU" sz="1400" dirty="0" smtClean="0"/>
                        <a:t>вышивки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Умение </a:t>
                      </a:r>
                      <a:r>
                        <a:rPr lang="ru-RU" sz="1400" dirty="0" smtClean="0"/>
                        <a:t>правильно расположить</a:t>
                      </a:r>
                      <a:r>
                        <a:rPr lang="ru-RU" sz="1400" baseline="0" dirty="0" smtClean="0"/>
                        <a:t> дизайн вышивки (угол, центр, край)</a:t>
                      </a:r>
                      <a:endParaRPr lang="ru-RU" sz="1400" dirty="0" smtClean="0"/>
                    </a:p>
                    <a:p>
                      <a:r>
                        <a:rPr lang="ru-RU" sz="1400" dirty="0" smtClean="0"/>
                        <a:t>Умение </a:t>
                      </a:r>
                      <a:r>
                        <a:rPr lang="ru-RU" sz="1400" dirty="0"/>
                        <a:t>экономно </a:t>
                      </a:r>
                      <a:r>
                        <a:rPr lang="ru-RU" sz="1400" dirty="0" smtClean="0"/>
                        <a:t>расходовать материалы (ткань, стабилизатор, нити)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0,5 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/>
                        <a:t> </a:t>
                      </a:r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 anchor="ctr"/>
                </a:tc>
              </a:tr>
              <a:tr h="53638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Выбор материалов и дизайна</a:t>
                      </a:r>
                      <a:r>
                        <a:rPr lang="ru-RU" sz="1400" baseline="0" dirty="0" smtClean="0"/>
                        <a:t> вышивки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Умение </a:t>
                      </a:r>
                      <a:r>
                        <a:rPr lang="ru-RU" sz="1400" dirty="0" smtClean="0"/>
                        <a:t>выполнять соответствующий выбор ткани,</a:t>
                      </a:r>
                      <a:r>
                        <a:rPr lang="ru-RU" sz="1400" baseline="0" dirty="0" smtClean="0"/>
                        <a:t> ниток, дизайна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 anchor="ctr"/>
                </a:tc>
              </a:tr>
              <a:tr h="38313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Выполнение выбранного дизайна на швейном оборудовании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Умение пользоваться швейно-вышивальным оборудованием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anchor="ctr"/>
                </a:tc>
              </a:tr>
              <a:tr h="38313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Правильное снятие пялец с швейно-вышивального оборудования, снятие вышивки с пялец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Умение аккуратно выполнить завершающий этап на швейном оборудовании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 anchor="ctr"/>
                </a:tc>
              </a:tr>
              <a:tr h="68963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Подрезка перетяжек, перемычек. ВТО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Умение </a:t>
                      </a:r>
                      <a:r>
                        <a:rPr lang="ru-RU" sz="1400" dirty="0" smtClean="0"/>
                        <a:t>аккуратно выполнить подрезку всех нитей</a:t>
                      </a:r>
                    </a:p>
                    <a:p>
                      <a:r>
                        <a:rPr lang="ru-RU" sz="1400" dirty="0" smtClean="0"/>
                        <a:t>Умение правильно выполнить ВТО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0,5 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 smtClean="0"/>
                    </a:p>
                    <a:p>
                      <a:pPr algn="ctr"/>
                      <a:r>
                        <a:rPr lang="ru-RU" sz="1400" dirty="0"/>
                        <a:t> </a:t>
                      </a:r>
                      <a:r>
                        <a:rPr lang="ru-RU" sz="1400" dirty="0" smtClean="0"/>
                        <a:t>0,5</a:t>
                      </a:r>
                      <a:endParaRPr lang="ru-RU" sz="1400" dirty="0"/>
                    </a:p>
                  </a:txBody>
                  <a:tcPr anchor="ctr"/>
                </a:tc>
              </a:tr>
              <a:tr h="84288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Правила </a:t>
                      </a:r>
                      <a:r>
                        <a:rPr lang="ru-RU" sz="1400" dirty="0"/>
                        <a:t>безопасной и экономной </a:t>
                      </a:r>
                      <a:r>
                        <a:rPr lang="ru-RU" sz="1400" dirty="0" smtClean="0"/>
                        <a:t>работы.</a:t>
                      </a:r>
                      <a:r>
                        <a:rPr lang="ru-RU" sz="1400" baseline="0" dirty="0" smtClean="0"/>
                        <a:t> П</a:t>
                      </a:r>
                      <a:r>
                        <a:rPr lang="ru-RU" sz="1400" dirty="0" smtClean="0"/>
                        <a:t>оддерживает </a:t>
                      </a:r>
                      <a:r>
                        <a:rPr lang="ru-RU" sz="1400" dirty="0"/>
                        <a:t>порядок на рабочем </a:t>
                      </a:r>
                      <a:r>
                        <a:rPr lang="ru-RU" sz="1400" dirty="0" smtClean="0"/>
                        <a:t>месте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/>
                        <a:t>Умение соблюдать культуру труда и технику безопасности 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2547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3200" b="1" dirty="0" smtClean="0">
                <a:latin typeface="Times New Roman"/>
                <a:ea typeface="Times New Roman"/>
              </a:rPr>
              <a:t>Контроль </a:t>
            </a:r>
            <a:r>
              <a:rPr lang="ru-RU" sz="3200" b="1" dirty="0" err="1" smtClean="0">
                <a:latin typeface="Times New Roman"/>
                <a:ea typeface="Times New Roman"/>
              </a:rPr>
              <a:t>ЗУНов</a:t>
            </a:r>
            <a:r>
              <a:rPr lang="ru-RU" sz="3200" b="1" dirty="0" smtClean="0">
                <a:latin typeface="Times New Roman"/>
                <a:ea typeface="Times New Roman"/>
              </a:rPr>
              <a:t> (ключевых компетенций)                                                                                          учащихся на уроках технологии</a:t>
            </a:r>
            <a:endParaRPr lang="ru-RU" sz="3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357298"/>
            <a:ext cx="8429684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b="1" dirty="0" smtClean="0"/>
              <a:t>Функции контроля:</a:t>
            </a:r>
            <a:endParaRPr lang="ru-RU" sz="2000" dirty="0" smtClean="0"/>
          </a:p>
          <a:p>
            <a:pPr lvl="0"/>
            <a:r>
              <a:rPr lang="ru-RU" sz="2000" dirty="0" err="1" smtClean="0"/>
              <a:t>Мотивационно-стимулирующая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smtClean="0"/>
              <a:t>Проверка соответствия результата и цели, корректировка деятельности учителя;</a:t>
            </a:r>
          </a:p>
          <a:p>
            <a:pPr lvl="0"/>
            <a:r>
              <a:rPr lang="ru-RU" sz="2000" dirty="0" smtClean="0"/>
              <a:t>Информативная;</a:t>
            </a:r>
          </a:p>
          <a:p>
            <a:pPr lvl="0"/>
            <a:r>
              <a:rPr lang="ru-RU" sz="2000" dirty="0" smtClean="0"/>
              <a:t>Воспитывающая.</a:t>
            </a:r>
          </a:p>
          <a:p>
            <a:pPr>
              <a:buNone/>
            </a:pPr>
            <a:r>
              <a:rPr lang="ru-RU" sz="2400" b="1" dirty="0" smtClean="0"/>
              <a:t>          </a:t>
            </a:r>
          </a:p>
          <a:p>
            <a:pPr algn="just">
              <a:buNone/>
            </a:pPr>
            <a:r>
              <a:rPr lang="ru-RU" sz="2400" b="1" dirty="0" smtClean="0"/>
              <a:t>             </a:t>
            </a:r>
            <a:r>
              <a:rPr lang="ru-RU" sz="2000" b="1" dirty="0" smtClean="0"/>
              <a:t>Виды  контроля:</a:t>
            </a:r>
          </a:p>
          <a:p>
            <a:pPr lvl="0" algn="just"/>
            <a:r>
              <a:rPr lang="ru-RU" sz="2000" dirty="0" smtClean="0"/>
              <a:t>Текущий (на каждом уроке);</a:t>
            </a:r>
          </a:p>
          <a:p>
            <a:pPr lvl="0" algn="just"/>
            <a:r>
              <a:rPr lang="ru-RU" sz="2000" dirty="0" smtClean="0"/>
              <a:t>Тематический (по теме программы);</a:t>
            </a:r>
          </a:p>
          <a:p>
            <a:pPr lvl="0" algn="just"/>
            <a:r>
              <a:rPr lang="ru-RU" sz="2000" dirty="0" smtClean="0"/>
              <a:t>Итоговый (за год обучения; за курс обучения).</a:t>
            </a:r>
          </a:p>
          <a:p>
            <a:pPr lvl="0"/>
            <a:endParaRPr lang="ru-RU" sz="2200" i="1" dirty="0"/>
          </a:p>
        </p:txBody>
      </p:sp>
    </p:spTree>
    <p:extLst>
      <p:ext uri="{BB962C8B-B14F-4D97-AF65-F5344CB8AC3E}">
        <p14:creationId xmlns:p14="http://schemas.microsoft.com/office/powerpoint/2010/main" val="406828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285728"/>
            <a:ext cx="8429684" cy="64294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000" b="1" dirty="0" smtClean="0"/>
              <a:t>Методы контроля:</a:t>
            </a:r>
            <a:endParaRPr lang="ru-RU" sz="2000" dirty="0" smtClean="0"/>
          </a:p>
          <a:p>
            <a:pPr lvl="0"/>
            <a:r>
              <a:rPr lang="ru-RU" sz="2000" dirty="0" smtClean="0"/>
              <a:t>Устный</a:t>
            </a:r>
          </a:p>
          <a:p>
            <a:pPr lvl="0"/>
            <a:r>
              <a:rPr lang="ru-RU" sz="2000" dirty="0" smtClean="0"/>
              <a:t>Письменный</a:t>
            </a:r>
          </a:p>
          <a:p>
            <a:pPr lvl="0"/>
            <a:r>
              <a:rPr lang="ru-RU" sz="2000" dirty="0" smtClean="0"/>
              <a:t>Тестовой</a:t>
            </a:r>
          </a:p>
          <a:p>
            <a:pPr lvl="0"/>
            <a:r>
              <a:rPr lang="ru-RU" sz="2000" dirty="0" smtClean="0"/>
              <a:t>Работа по карточкам</a:t>
            </a:r>
          </a:p>
          <a:p>
            <a:pPr lvl="0"/>
            <a:r>
              <a:rPr lang="ru-RU" sz="2000" dirty="0" smtClean="0"/>
              <a:t>Защита проекта</a:t>
            </a:r>
          </a:p>
          <a:p>
            <a:pPr lvl="0"/>
            <a:r>
              <a:rPr lang="ru-RU" sz="2000" dirty="0" smtClean="0"/>
              <a:t>Зачет</a:t>
            </a:r>
          </a:p>
          <a:p>
            <a:r>
              <a:rPr lang="ru-RU" sz="2000" dirty="0" smtClean="0"/>
              <a:t> </a:t>
            </a:r>
          </a:p>
          <a:p>
            <a:pPr>
              <a:buNone/>
            </a:pPr>
            <a:r>
              <a:rPr lang="ru-RU" sz="2000" dirty="0" smtClean="0"/>
              <a:t>                       </a:t>
            </a:r>
            <a:r>
              <a:rPr lang="ru-RU" sz="2000" b="1" dirty="0" smtClean="0"/>
              <a:t> Критерии оценивания знаний:</a:t>
            </a:r>
            <a:endParaRPr lang="ru-RU" sz="2000" dirty="0" smtClean="0"/>
          </a:p>
          <a:p>
            <a:pPr lvl="0"/>
            <a:r>
              <a:rPr lang="ru-RU" sz="2000" dirty="0" smtClean="0"/>
              <a:t>Полнота и правильность ответа</a:t>
            </a:r>
          </a:p>
          <a:p>
            <a:pPr lvl="0"/>
            <a:r>
              <a:rPr lang="ru-RU" sz="2000" dirty="0" smtClean="0"/>
              <a:t>Логика изложения</a:t>
            </a:r>
          </a:p>
          <a:p>
            <a:pPr lvl="0"/>
            <a:r>
              <a:rPr lang="ru-RU" sz="2000" dirty="0" smtClean="0"/>
              <a:t>Знание терминологии</a:t>
            </a:r>
          </a:p>
          <a:p>
            <a:pPr lvl="0"/>
            <a:r>
              <a:rPr lang="ru-RU" sz="2000" dirty="0" smtClean="0"/>
              <a:t>Наличие дополнительных знаний по теме</a:t>
            </a:r>
          </a:p>
          <a:p>
            <a:pPr lvl="0"/>
            <a:r>
              <a:rPr lang="ru-RU" sz="2000" dirty="0" smtClean="0"/>
              <a:t>Ответы на дополнительные вопросы.</a:t>
            </a:r>
          </a:p>
          <a:p>
            <a:r>
              <a:rPr lang="ru-RU" sz="2000" dirty="0" smtClean="0"/>
              <a:t>               </a:t>
            </a:r>
          </a:p>
          <a:p>
            <a:pPr>
              <a:buNone/>
            </a:pPr>
            <a:r>
              <a:rPr lang="ru-RU" sz="2000" dirty="0" smtClean="0"/>
              <a:t>            </a:t>
            </a:r>
            <a:r>
              <a:rPr lang="ru-RU" sz="2000" b="1" dirty="0" smtClean="0"/>
              <a:t>            Критерии оценивания умений:</a:t>
            </a:r>
            <a:endParaRPr lang="ru-RU" sz="2000" dirty="0" smtClean="0"/>
          </a:p>
          <a:p>
            <a:pPr lvl="0"/>
            <a:r>
              <a:rPr lang="ru-RU" sz="2000" dirty="0" smtClean="0"/>
              <a:t>Качество изделия</a:t>
            </a:r>
          </a:p>
          <a:p>
            <a:pPr lvl="0"/>
            <a:r>
              <a:rPr lang="ru-RU" sz="2000" dirty="0" smtClean="0"/>
              <a:t>Норма времени</a:t>
            </a:r>
          </a:p>
          <a:p>
            <a:pPr lvl="0"/>
            <a:r>
              <a:rPr lang="ru-RU" sz="2000" dirty="0" smtClean="0"/>
              <a:t>Самостоятельность</a:t>
            </a:r>
          </a:p>
          <a:p>
            <a:pPr lvl="0"/>
            <a:r>
              <a:rPr lang="ru-RU" sz="2000" dirty="0" smtClean="0"/>
              <a:t>Соблюдение Правил Техники Безопасности (ПТБ) и Организации Рабочего Места (ОРМ)</a:t>
            </a:r>
            <a:endParaRPr lang="ru-RU" sz="2200" i="1" dirty="0"/>
          </a:p>
        </p:txBody>
      </p:sp>
    </p:spTree>
    <p:extLst>
      <p:ext uri="{BB962C8B-B14F-4D97-AF65-F5344CB8AC3E}">
        <p14:creationId xmlns:p14="http://schemas.microsoft.com/office/powerpoint/2010/main" val="406828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Оценивая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свою работу по заданным критериям, ученик может избежать некоторых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ошибок и, тем самым,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получить более высокий результат.  Он сам может сделать вывод, что получилось в его работе, а что нет. И в следующей работе учащиеся уже будут учитывать свои ошибки.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87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282</Words>
  <Application>Microsoft Office PowerPoint</Application>
  <PresentationFormat>Экран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ГМО «Технология» Культура дома, дизайн и технологии </vt:lpstr>
      <vt:lpstr>Профессиональное развитие педагога как условие повышения качества </vt:lpstr>
      <vt:lpstr>Вопросы  1. Обучение новым технологиям. Машинная вышивка   2. Критериальное оценивание</vt:lpstr>
      <vt:lpstr>Машинная вышивка</vt:lpstr>
      <vt:lpstr> Критерии оценивания работы по технологии вышивания </vt:lpstr>
      <vt:lpstr>Контроль ЗУНов (ключевых компетенций)                                                                                          учащихся на уроках технологии</vt:lpstr>
      <vt:lpstr>Презентация PowerPoint</vt:lpstr>
      <vt:lpstr>Заключение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www.PHILka.RU</dc:creator>
  <cp:lastModifiedBy>Проверка1</cp:lastModifiedBy>
  <cp:revision>48</cp:revision>
  <dcterms:created xsi:type="dcterms:W3CDTF">2014-03-23T16:44:15Z</dcterms:created>
  <dcterms:modified xsi:type="dcterms:W3CDTF">2021-04-05T07:35:45Z</dcterms:modified>
</cp:coreProperties>
</file>