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83" r:id="rId6"/>
    <p:sldId id="260" r:id="rId7"/>
    <p:sldId id="284" r:id="rId8"/>
    <p:sldId id="285" r:id="rId9"/>
    <p:sldId id="286" r:id="rId10"/>
    <p:sldId id="287" r:id="rId11"/>
    <p:sldId id="265" r:id="rId12"/>
    <p:sldId id="266" r:id="rId13"/>
    <p:sldId id="26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1" r:id="rId23"/>
    <p:sldId id="296" r:id="rId24"/>
    <p:sldId id="297" r:id="rId25"/>
    <p:sldId id="298" r:id="rId26"/>
    <p:sldId id="299" r:id="rId27"/>
    <p:sldId id="281" r:id="rId28"/>
    <p:sldId id="282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328D489-8203-4075-84B3-7B1BDB8CDD0B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5406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237F68D-13D7-45C8-A30D-BF3D4E91D7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39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6C7464C-E446-4605-BDEF-6B7509F84184}" type="slidenum">
              <a:t>12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/>
          <a:lstStyle/>
          <a:p>
            <a:pPr lvl="0"/>
            <a:endParaRPr lang="ru-RU" sz="2810"/>
          </a:p>
        </p:txBody>
      </p:sp>
      <p:sp>
        <p:nvSpPr>
          <p:cNvPr id="4" name="Образ слайда 3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6A682-1F79-4532-8356-B930A13729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D451C-A1D9-463E-A6A9-2A3EF534BD4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62C660-F489-41D1-A3CF-BD5AE4A0E7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0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14B98-3BAB-4FEA-A3D9-92A9259285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4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6F8EEB-7435-4B75-9473-D5D096072EE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BA8CD9-7011-48B7-9641-AC27FF7550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B3224B-0C15-431D-AC02-385A3872D1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8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94D42-EA14-44C9-8944-BC52DAAB56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A683F-D886-4275-8E98-78FF6A3787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0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431798-8763-4015-BA6F-6B27C42053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3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7D354D-919F-41B0-9363-079DCAEB80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17A04-70C2-4AA3-AAA4-3202464DBCC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AAA0F-5731-44AC-B70F-9A11B94C66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0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4D68CF-8D3B-494D-83EF-9A0FF8D773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9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97AC18-D54D-489A-B3FA-50C4250A79F1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BBB75-0C74-43D0-9732-4DB9F0D87B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030330-02CA-448C-9E7A-9874B1184B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7DF005-7854-4A7E-BC67-F00AF87446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5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A96DC6-A78B-4D18-8382-1F223EAB1B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55FF9D-2C19-4772-A593-25A7B658B5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3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D51457-1180-42E1-9E34-CA3273BA42C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5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03FB1A-BD10-44FE-BC54-4DA657181F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0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784F4-DE60-4B32-829A-A9BBE5C03E3C}" type="datetime1">
              <a:rPr lang="ru-RU" smtClean="0"/>
              <a:pPr lvl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AEA6F3-F4F7-46DF-AEBF-A746AF3AB7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0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0B784F4-DE60-4B32-829A-A9BBE5C03E3C}" type="datetime1">
              <a:rPr lang="ru-RU"/>
              <a:pPr lvl="0"/>
              <a:t>2021/4/5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3CB426A-34F0-479D-A8BA-9C4E1480EEAF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497AC18-D54D-489A-B3FA-50C4250A79F1}" type="datetime1">
              <a:rPr lang="ru-RU"/>
              <a:pPr lvl="0"/>
              <a:t>2021/4/5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F5B590A-87C6-4EFD-B6B3-8A3582F94EF6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titleStyle>
    <p:bodyStyle>
      <a:lvl1pPr marL="0" marR="0" indent="0"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ovp.ru/metodicheskaya-rabota/sistema-metodicheskoy-raboty/" TargetMode="External"/><Relationship Id="rId2" Type="http://schemas.openxmlformats.org/officeDocument/2006/relationships/hyperlink" Target="https://www.irro.ru/?cid=48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ovp.ru/data/documents/Rezultaty-ankety-oprosa-po-MR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66.irro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/>
              <a:t>Единый методический день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604519"/>
            <a:ext cx="8229240" cy="302435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ru-RU" dirty="0">
                <a:latin typeface="" pitchFamily="18"/>
              </a:rPr>
              <a:t>Городское методическое </a:t>
            </a:r>
            <a:r>
              <a:rPr lang="ru-RU" dirty="0" smtClean="0">
                <a:latin typeface="" pitchFamily="18"/>
              </a:rPr>
              <a:t>объединение </a:t>
            </a:r>
            <a:r>
              <a:rPr lang="ru-RU" dirty="0">
                <a:latin typeface="" pitchFamily="18"/>
              </a:rPr>
              <a:t>учителей химии</a:t>
            </a:r>
          </a:p>
          <a:p>
            <a:pPr lvl="0" algn="ctr">
              <a:buNone/>
            </a:pPr>
            <a:r>
              <a:rPr lang="ru-RU" dirty="0">
                <a:latin typeface="" pitchFamily="18"/>
              </a:rPr>
              <a:t>26.03.2021г</a:t>
            </a:r>
          </a:p>
          <a:p>
            <a:pPr lvl="0" algn="ctr">
              <a:buNone/>
            </a:pPr>
            <a:r>
              <a:rPr lang="ru-RU" dirty="0">
                <a:latin typeface="" pitchFamily="18"/>
              </a:rPr>
              <a:t>МАОУ «СОШ №1» г. Верхняя Пышма</a:t>
            </a:r>
          </a:p>
          <a:p>
            <a:pPr lvl="0" algn="ctr">
              <a:buNone/>
            </a:pPr>
            <a:r>
              <a:rPr lang="ru-RU" dirty="0">
                <a:latin typeface="" pitchFamily="18"/>
              </a:rPr>
              <a:t>Начало в 10.00ч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639" y="4648320"/>
            <a:ext cx="2952359" cy="204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639" y="1628639"/>
            <a:ext cx="7772039" cy="146951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latin typeface="Arial Black" pitchFamily="34"/>
              </a:rPr>
              <a:t>2. Понятие объективности результатов оценочных процедур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043639" y="3285000"/>
            <a:ext cx="7056360" cy="122363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 hangingPunct="0"/>
            <a:endParaRPr lang="ru-RU">
              <a:latin typeface="Arial" pitchFamily="18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1151639" y="503999"/>
            <a:ext cx="7488360" cy="63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/>
          <p:nvPr/>
        </p:nvSpPr>
        <p:spPr>
          <a:xfrm>
            <a:off x="5291999" y="4628880"/>
            <a:ext cx="3095999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4428000" y="6040079"/>
            <a:ext cx="863639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0" y="274680"/>
            <a:ext cx="8229240" cy="142523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15000"/>
              </a:lnSpc>
              <a:buNone/>
            </a:pPr>
            <a:r>
              <a:rPr lang="ru-RU" sz="2000" b="1">
                <a:latin typeface="Times New Roman" pitchFamily="18"/>
                <a:cs typeface="Times New Roman" pitchFamily="2"/>
              </a:rPr>
              <a:t/>
            </a:r>
            <a:br>
              <a:rPr lang="ru-RU" sz="2000" b="1">
                <a:latin typeface="Times New Roman" pitchFamily="18"/>
                <a:cs typeface="Times New Roman" pitchFamily="2"/>
              </a:rPr>
            </a:br>
            <a:endParaRPr lang="ru-RU" sz="2000" b="1">
              <a:latin typeface="Times New Roman" pitchFamily="18"/>
              <a:cs typeface="Times New Roman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1211039" y="404640"/>
            <a:ext cx="6954840" cy="1370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Times New Roman" pitchFamily="2"/>
              </a:rPr>
              <a:t>Образовательный стандарт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Times New Roman" pitchFamily="2"/>
              </a:rPr>
              <a:t>сегодня требует перейти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Times New Roman" pitchFamily="2"/>
              </a:rPr>
              <a:t>от контроля качества образования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Times New Roman" pitchFamily="2"/>
              </a:rPr>
              <a:t>к его обеспечению </a:t>
            </a:r>
          </a:p>
        </p:txBody>
      </p:sp>
      <p:sp>
        <p:nvSpPr>
          <p:cNvPr id="4" name="TextBox 6"/>
          <p:cNvSpPr/>
          <p:nvPr/>
        </p:nvSpPr>
        <p:spPr>
          <a:xfrm>
            <a:off x="1076399" y="2132999"/>
            <a:ext cx="7056360" cy="216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E6F2"/>
          </a:solidFill>
          <a:ln w="25560">
            <a:solidFill>
              <a:srgbClr val="1F497D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Times New Roman" pitchFamily="2"/>
              </a:rPr>
              <a:t>В вопросе о повышении качества образования в образовательных учреждениях, необходимо уделять большое внимание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Calibri" pitchFamily="2"/>
                <a:cs typeface="Times New Roman" pitchFamily="2"/>
              </a:rPr>
              <a:t>объективности результатов оценивающих процедур</a:t>
            </a:r>
          </a:p>
        </p:txBody>
      </p:sp>
      <p:sp>
        <p:nvSpPr>
          <p:cNvPr id="5" name="TextBox 9"/>
          <p:cNvSpPr/>
          <p:nvPr/>
        </p:nvSpPr>
        <p:spPr>
          <a:xfrm>
            <a:off x="708480" y="4663080"/>
            <a:ext cx="7822439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355679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Повышение объективности оценки образовательных результатов может быть достигнуто только в результате согласованных действий на всех уровнях управления образованием: федеральном, региональном, муниципальном, а также на уровне общеобразовательных организаций.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>
            <a:off x="487079" y="5229359"/>
            <a:ext cx="8208719" cy="1473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1"/>
                <a:cs typeface="Arial Unicode MS" pitchFamily="34"/>
              </a:rPr>
              <a:t>Основные признаки (маркеры) необъективности результатов в школах:</a:t>
            </a:r>
          </a:p>
          <a:p>
            <a:pPr marL="0" marR="0" lvl="0" indent="0" algn="ctr" rtl="0" hangingPunct="1">
              <a:lnSpc>
                <a:spcPct val="115000"/>
              </a:lnSpc>
              <a:spcBef>
                <a:spcPts val="0"/>
              </a:spcBef>
              <a:spcAft>
                <a:spcPts val="601"/>
              </a:spcAft>
              <a:buClr>
                <a:srgbClr val="1F497D"/>
              </a:buClr>
              <a:buSzPct val="45000"/>
              <a:buFont typeface="StarSymbol"/>
              <a:buChar char="●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1"/>
                <a:cs typeface="Times New Roman" pitchFamily="2"/>
              </a:rPr>
              <a:t>Завышенные результаты оценочных процедур</a:t>
            </a:r>
          </a:p>
          <a:p>
            <a:pPr marL="0" marR="0" lvl="0" indent="0" algn="ctr" rtl="0" hangingPunct="1">
              <a:lnSpc>
                <a:spcPct val="115000"/>
              </a:lnSpc>
              <a:spcBef>
                <a:spcPts val="0"/>
              </a:spcBef>
              <a:spcAft>
                <a:spcPts val="601"/>
              </a:spcAft>
              <a:buClr>
                <a:srgbClr val="1F497D"/>
              </a:buClr>
              <a:buSzPct val="45000"/>
              <a:buFont typeface="StarSymbol"/>
              <a:buChar char="●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1"/>
                <a:cs typeface="Times New Roman" pitchFamily="2"/>
              </a:rPr>
              <a:t>Несоответствие школьным отметкам</a:t>
            </a:r>
          </a:p>
          <a:p>
            <a:pPr marL="0" marR="0" lvl="0" indent="0" algn="ctr" rtl="0" hangingPunct="1">
              <a:lnSpc>
                <a:spcPct val="115000"/>
              </a:lnSpc>
              <a:spcBef>
                <a:spcPts val="0"/>
              </a:spcBef>
              <a:spcAft>
                <a:spcPts val="601"/>
              </a:spcAft>
              <a:buClr>
                <a:srgbClr val="1F497D"/>
              </a:buClr>
              <a:buSzPct val="45000"/>
              <a:buFont typeface="StarSymbol"/>
              <a:buChar char="●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1"/>
                <a:cs typeface="Times New Roman" pitchFamily="2"/>
              </a:rPr>
              <a:t>Резкое изменение результатов от 2018-2019-2020 г. (соседние параллели) и т.д.</a:t>
            </a:r>
          </a:p>
        </p:txBody>
      </p:sp>
      <p:sp>
        <p:nvSpPr>
          <p:cNvPr id="3" name="TextBox 6"/>
          <p:cNvSpPr/>
          <p:nvPr/>
        </p:nvSpPr>
        <p:spPr>
          <a:xfrm>
            <a:off x="1034279" y="332640"/>
            <a:ext cx="7200360" cy="3639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angal" pitchFamily="2"/>
              </a:rPr>
              <a:t>Объективность результатов оценивания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angal" pitchFamily="2"/>
              </a:rPr>
              <a:t>можно определить только используя надежный диагностический инструментарий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9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Если нет хороших инструментов оценивания,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то невозможно выставлять отметку ученикам правильную,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корректную, объективную.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angal" pitchFamily="2"/>
              </a:rPr>
              <a:t>Объективность текущего оценивания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angal" pitchFamily="2"/>
              </a:rPr>
              <a:t>прямопропорциональна  компетентности педагога</a:t>
            </a:r>
          </a:p>
          <a:p>
            <a:pPr marL="0" marR="0" lvl="0" indent="35567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angal" pitchFamily="2"/>
              </a:rPr>
              <a:t>в области педагогических измерений</a:t>
            </a:r>
          </a:p>
        </p:txBody>
      </p:sp>
      <p:sp>
        <p:nvSpPr>
          <p:cNvPr id="4" name="TextBox 7"/>
          <p:cNvSpPr/>
          <p:nvPr/>
        </p:nvSpPr>
        <p:spPr>
          <a:xfrm>
            <a:off x="991080" y="4010759"/>
            <a:ext cx="7200360" cy="867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E6F2"/>
          </a:solidFill>
          <a:ln w="25560">
            <a:solidFill>
              <a:srgbClr val="1F497D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54035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7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Calibri" pitchFamily="2"/>
                <a:cs typeface="Times New Roman" pitchFamily="2"/>
              </a:rPr>
              <a:t>Важно научиться формировать и использовать позитивное отношение к объективной оценке</a:t>
            </a:r>
          </a:p>
          <a:p>
            <a:pPr marL="0" marR="0" lvl="0" indent="54035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7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Calibri" pitchFamily="2"/>
                <a:cs typeface="Times New Roman" pitchFamily="2"/>
              </a:rPr>
              <a:t>учеников и родителей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8182" r="30000" b="19798"/>
          <a:stretch/>
        </p:blipFill>
        <p:spPr bwMode="auto">
          <a:xfrm>
            <a:off x="-5974" y="122042"/>
            <a:ext cx="9149974" cy="65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2626" r="27500" b="11212"/>
          <a:stretch/>
        </p:blipFill>
        <p:spPr bwMode="auto">
          <a:xfrm>
            <a:off x="18937" y="0"/>
            <a:ext cx="9125063" cy="628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7980" r="29886" b="13737"/>
          <a:stretch/>
        </p:blipFill>
        <p:spPr bwMode="auto">
          <a:xfrm>
            <a:off x="9516" y="0"/>
            <a:ext cx="91344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15134" r="20256" b="8148"/>
          <a:stretch/>
        </p:blipFill>
        <p:spPr bwMode="auto">
          <a:xfrm>
            <a:off x="1" y="387308"/>
            <a:ext cx="860444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5043" r="21026" b="11340"/>
          <a:stretch/>
        </p:blipFill>
        <p:spPr bwMode="auto">
          <a:xfrm>
            <a:off x="0" y="404664"/>
            <a:ext cx="857272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1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15727" r="21795" b="6553"/>
          <a:stretch/>
        </p:blipFill>
        <p:spPr bwMode="auto">
          <a:xfrm>
            <a:off x="16550" y="404664"/>
            <a:ext cx="873191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5499" r="21026" b="8831"/>
          <a:stretch/>
        </p:blipFill>
        <p:spPr bwMode="auto">
          <a:xfrm>
            <a:off x="0" y="441133"/>
            <a:ext cx="8748464" cy="641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000"/>
              <a:t>Повестка дня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5399" y="1177919"/>
            <a:ext cx="8229240" cy="710207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buNone/>
            </a:pPr>
            <a:r>
              <a:rPr lang="ru-RU" dirty="0">
                <a:latin typeface="Times New Roman" pitchFamily="18"/>
              </a:rPr>
              <a:t>1.  Система методической работы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/>
              </a:rPr>
              <a:t> в городском округе Верхняя Пышма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/>
              </a:rPr>
              <a:t>2.  Понятие объективности результатов оценочных процедур</a:t>
            </a:r>
          </a:p>
          <a:p>
            <a:pPr lvl="0" algn="just">
              <a:buNone/>
            </a:pPr>
            <a:r>
              <a:rPr lang="ru-RU" dirty="0">
                <a:latin typeface="Times New Roman" pitchFamily="18"/>
              </a:rPr>
              <a:t>3. Функциональная грамотность (современное понимание)</a:t>
            </a:r>
          </a:p>
          <a:p>
            <a:pPr lvl="0" algn="just">
              <a:buNone/>
            </a:pPr>
            <a:r>
              <a:rPr lang="ru-RU" dirty="0">
                <a:latin typeface="Times New Roman" pitchFamily="18"/>
              </a:rPr>
              <a:t>4. Аналитическая справка об участии в ВОШ обучающихся ГО Верхняя Пышма</a:t>
            </a:r>
          </a:p>
          <a:p>
            <a:pPr lvl="0" algn="just">
              <a:buNone/>
            </a:pPr>
            <a:r>
              <a:rPr lang="ru-RU" dirty="0">
                <a:latin typeface="Times New Roman" pitchFamily="18"/>
              </a:rPr>
              <a:t>5. </a:t>
            </a:r>
            <a:r>
              <a:rPr lang="ru-RU" dirty="0" smtClean="0">
                <a:latin typeface="Times New Roman" pitchFamily="18"/>
              </a:rPr>
              <a:t>Разное</a:t>
            </a:r>
            <a:endParaRPr lang="ru-RU" dirty="0">
              <a:latin typeface="Arial Black" pitchFamily="34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455399" y="1249919"/>
            <a:ext cx="8112600" cy="24220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6048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35785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Система деятельности </a:t>
            </a:r>
            <a:r>
              <a:rPr lang="ru-RU" sz="2000" b="1" dirty="0" smtClean="0">
                <a:solidFill>
                  <a:srgbClr val="0070C0"/>
                </a:solidFill>
              </a:rPr>
              <a:t>команды образовательной </a:t>
            </a:r>
            <a:r>
              <a:rPr lang="ru-RU" sz="2000" b="1" dirty="0">
                <a:solidFill>
                  <a:srgbClr val="0070C0"/>
                </a:solidFill>
              </a:rPr>
              <a:t>организации по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преодолению </a:t>
            </a:r>
            <a:r>
              <a:rPr lang="ru-RU" sz="2000" b="1" dirty="0" smtClean="0">
                <a:solidFill>
                  <a:srgbClr val="0070C0"/>
                </a:solidFill>
              </a:rPr>
              <a:t>признаков необъективности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6410" r="29359" b="11567"/>
          <a:stretch/>
        </p:blipFill>
        <p:spPr bwMode="auto">
          <a:xfrm>
            <a:off x="856619" y="1248353"/>
            <a:ext cx="7603813" cy="49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9776" t="18919" r="25322" b="10184"/>
          <a:stretch>
            <a:fillRect/>
          </a:stretch>
        </p:blipFill>
        <p:spPr>
          <a:xfrm>
            <a:off x="251520" y="116632"/>
            <a:ext cx="8603999" cy="64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6558" r="26247" b="135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628" y="100394"/>
            <a:ext cx="86101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4.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657" r="22157" b="85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62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11953" r="19828" b="3755"/>
          <a:stretch/>
        </p:blipFill>
        <p:spPr bwMode="auto">
          <a:xfrm>
            <a:off x="-13199" y="0"/>
            <a:ext cx="9157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40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2873" r="20000" b="4981"/>
          <a:stretch/>
        </p:blipFill>
        <p:spPr bwMode="auto">
          <a:xfrm>
            <a:off x="34022" y="0"/>
            <a:ext cx="91099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88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249559"/>
            <a:ext cx="8229240" cy="3718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000"/>
              <a:t>Аналитическая справка об участии в ВОШ обучающихся ГО Верхняя Пышма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endParaRPr lang="ru-RU">
              <a:latin typeface="Calibri" pitchFamily="1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720000"/>
            <a:ext cx="8229240" cy="24814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8000"/>
              <a:t>Спасибо за внимание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467639" y="404640"/>
            <a:ext cx="8208719" cy="6264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5"/>
          <p:cNvSpPr/>
          <p:nvPr/>
        </p:nvSpPr>
        <p:spPr>
          <a:xfrm>
            <a:off x="1304280" y="404640"/>
            <a:ext cx="6805439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1. Система методической работы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в городском округе Верхняя Пышма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9407" t="17174" r="30544" b="4799"/>
          <a:stretch>
            <a:fillRect/>
          </a:stretch>
        </p:blipFill>
        <p:spPr>
          <a:xfrm>
            <a:off x="1907640" y="1469519"/>
            <a:ext cx="5598360" cy="498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24000" y="3789000"/>
            <a:ext cx="1945439" cy="122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99985"/>
            <a:ext cx="8208912" cy="597666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99985"/>
            <a:ext cx="5284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Система методической работы</a:t>
            </a:r>
            <a:endParaRPr lang="ru-RU" sz="2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15572"/>
              </p:ext>
            </p:extLst>
          </p:nvPr>
        </p:nvGraphicFramePr>
        <p:xfrm>
          <a:off x="611560" y="1052736"/>
          <a:ext cx="7920880" cy="522234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96344"/>
                <a:gridCol w="2880320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РСОКО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МСОКО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ВСОКО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285344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Положение о системе методической работы Свердловской области,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 утвержденное Приказом Министерства образования и молодежной политики Свердловской области от 26 июня 2020 г. N 517-Д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Положение о системе методической работы в городском округе Верхняя Пышма,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 утвержденное Приказом МКУ «УО ГО Верхняя Пышма» от 24 декабря 2020г.  г. N 239 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План мероприятий ("дорожная карта") по развитию системы методической работы в Свердловской области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утвержденный Приказом</a:t>
                      </a:r>
                      <a:b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Министерства образования и молодежной политики</a:t>
                      </a:r>
                      <a:b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Свердловской области от 2 июля 2020 г. N 537-Д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План мероприятий ("дорожная карта") по развитию системы методической работы в городском округе Верхняя Пышма,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 утвержденный Приказом МКУ «УО ГО Верхняя Пышма» от 24 декабря 2020г.  г. N 239 </a:t>
                      </a:r>
                      <a:endParaRPr lang="ru-RU" sz="1200" dirty="0" smtClean="0">
                        <a:latin typeface="Liberation Serif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Положение о мониторинге системы методической работы в Свердловской области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утвержденное</a:t>
                      </a:r>
                      <a:b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Приказом Министерства образования и молодежной политики Свердловской области от 29 июня 2020 г. N 530-Д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Liberation Serif" panose="02020603050405020304" pitchFamily="18" charset="0"/>
                        </a:rPr>
                        <a:t>Положение о мониторинге системы методической работы в городском округе Верхняя Пышма,</a:t>
                      </a:r>
                      <a:r>
                        <a:rPr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 утвержденное Приказом МКУ «УО ГО Верхняя Пышма» от 24 декабря 2020г.  г. N 239 </a:t>
                      </a:r>
                      <a:endParaRPr lang="ru-RU" sz="1200" dirty="0" smtClean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Liberation Serif" panose="02020603050405020304" pitchFamily="18" charset="0"/>
                          <a:hlinkClick r:id="rId2"/>
                        </a:rPr>
                        <a:t>https://www.irro.ru/?cid=486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(официальный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Liberation Serif" panose="02020603050405020304" pitchFamily="18" charset="0"/>
                        </a:rPr>
                        <a:t> сайт ГАОУ ДПО СО «ИРО»)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Liberation Serif" panose="02020603050405020304" pitchFamily="18" charset="0"/>
                          <a:hlinkClick r:id="rId3"/>
                        </a:rPr>
                        <a:t>https://uovp.ru/metodicheskaya-rabota/sistema-metodicheskoy-raboty/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 (официальный сайт МКУ «УО ГО Верхняя Пышма»)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sch887.mskobr.ru/files/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r="19170"/>
          <a:stretch/>
        </p:blipFill>
        <p:spPr bwMode="auto">
          <a:xfrm>
            <a:off x="6732240" y="1556792"/>
            <a:ext cx="1660105" cy="4680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639" y="404640"/>
            <a:ext cx="8208719" cy="59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611640" y="404640"/>
            <a:ext cx="7920360" cy="5687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</a:t>
            </a: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Методическая работа </a:t>
            </a: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систематическая коллективная и индивидуальная деятельность педагогических кадров, направленная на повышение их научно-теоретического, общекультурного уровня, психологической подготовки и профессионального мастерства.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</a:t>
            </a: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Целью методической работы</a:t>
            </a: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является содействие профессиональному развитию педагогических и руководящих работников на основе организованного взаимодействия разноуровневых структур по методическому сопровождению их деятельности.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</a:t>
            </a: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Задачи методической работы: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1) обеспечение координации деятельности школьных методических служб для обеспечения методического сопровождения деятельности педагогических и руководящих работников системы образования городского округа Верхняя Пышма;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2) оказание методической поддержки педагогическим и руководящим работникам с учетом результатов анализа статистических данных, мониторингов, выявленных профессиональных дефицитов и потребностей системы образования и образовательного учреждения;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3) развитие современных форм наставничества и методической поддержки молодых педагогов;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4) способствование развитию деятельности методических объединений и профессиональных сообществ педагогов;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5) обеспечение выявления и трансляции лучших практик в сфере образования городского округа Верхняя Пышма;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6)обеспечение вариативности профессионального развития педагогических и руководящих работников, функционирования разных методических структур.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188" y="426724"/>
            <a:ext cx="8208912" cy="597666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1" y="548680"/>
            <a:ext cx="5494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Муниципальная модель МР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05201" y="4004560"/>
            <a:ext cx="2520280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3504" y="2667501"/>
            <a:ext cx="2520280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7996" y="1232755"/>
            <a:ext cx="2520280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65241" y="407743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Школьный уровень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356" y="2740379"/>
            <a:ext cx="195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Муниципальный уровень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3266" y="1298514"/>
            <a:ext cx="195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Региональный уровень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4438561" y="2024843"/>
            <a:ext cx="298953" cy="642658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454167" y="3487457"/>
            <a:ext cx="298953" cy="517607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FF"/>
                </a:solidFill>
              </a:ln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4083"/>
              </p:ext>
            </p:extLst>
          </p:nvPr>
        </p:nvGraphicFramePr>
        <p:xfrm>
          <a:off x="719571" y="1298513"/>
          <a:ext cx="2520280" cy="48594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20280"/>
              </a:tblGrid>
              <a:tr h="4699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ГАОУ ДПО СО «ИРО»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6281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Региональная сетевая методическая служба «Педсовет 66»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328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Руководители ОУ или их заместители, которые осуществляют текущее руководство методической работой, способствуют реализации индивидуальных программ непрерывного профессионального образования педагогов</a:t>
                      </a:r>
                      <a:endParaRPr lang="ru-RU" dirty="0"/>
                    </a:p>
                  </a:txBody>
                  <a:tcPr/>
                </a:tc>
              </a:tr>
              <a:tr h="1329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Предметные/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междисциплинарные методические объединения педагогов (ассоциации)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4761"/>
              </p:ext>
            </p:extLst>
          </p:nvPr>
        </p:nvGraphicFramePr>
        <p:xfrm>
          <a:off x="6012160" y="1298859"/>
          <a:ext cx="2520280" cy="484942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20280"/>
              </a:tblGrid>
              <a:tr h="1349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Профессиональное экспертное сообщество, которое участвует в экспертном оценивании уровня профессионального развития педагогов</a:t>
                      </a:r>
                      <a:endParaRPr lang="ru-RU" dirty="0"/>
                    </a:p>
                  </a:txBody>
                  <a:tcPr/>
                </a:tc>
              </a:tr>
              <a:tr h="1349895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Руководители ГМО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и ведущий специалист по методической и информационно-аналитической деятельности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7199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Общественно-профессиональные объединения педагогов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3747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</a:rPr>
                        <a:t>Система, предполагающая интеграцию уровней методического сопровождения педагогических работников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3004" y="4955228"/>
            <a:ext cx="244827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На всех </a:t>
            </a:r>
            <a:r>
              <a:rPr lang="ru-RU" sz="1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уровнях выстроены </a:t>
            </a:r>
            <a:r>
              <a:rPr lang="ru-RU" sz="10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вертикали педагогических сообществ, объединенных целью совершенствования профессионального мастерства и отличающихся спецификой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7564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97666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49989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</a:rPr>
              <a:t>	В </a:t>
            </a:r>
            <a:r>
              <a:rPr lang="ru-RU" sz="1400" dirty="0">
                <a:solidFill>
                  <a:srgbClr val="0000FF"/>
                </a:solidFill>
              </a:rPr>
              <a:t>период </a:t>
            </a:r>
            <a:r>
              <a:rPr lang="ru-RU" sz="1400" b="1" dirty="0">
                <a:solidFill>
                  <a:srgbClr val="0000FF"/>
                </a:solidFill>
              </a:rPr>
              <a:t>со 2 по 9 декабря 2020 года</a:t>
            </a:r>
            <a:r>
              <a:rPr lang="ru-RU" sz="1400" dirty="0">
                <a:solidFill>
                  <a:srgbClr val="0000FF"/>
                </a:solidFill>
              </a:rPr>
              <a:t> был организован опрос педагогических работников городского округа Верхняя Пышма, как один из методов сбора информации по развитию и поддержке методических объединений педагогов, с помощью современных информационных систем. 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</a:rPr>
              <a:t>	Полученная </a:t>
            </a:r>
            <a:r>
              <a:rPr lang="ru-RU" sz="1400" dirty="0">
                <a:solidFill>
                  <a:srgbClr val="0000FF"/>
                </a:solidFill>
              </a:rPr>
              <a:t>в ходе опроса информация помогла уточнить ряд вопросов, связанных с организацией методической работы, функционированием городских и школьных методических объединений, позволила организовать адресную работу по методической поддержке педагогов образовательных учреждений городского округа Верхняя Пышма. </a:t>
            </a:r>
          </a:p>
          <a:p>
            <a:pPr algn="just"/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7334" r="23750" b="36000"/>
          <a:stretch/>
        </p:blipFill>
        <p:spPr bwMode="auto">
          <a:xfrm>
            <a:off x="683568" y="2348880"/>
            <a:ext cx="7848872" cy="375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3880" y="4541544"/>
            <a:ext cx="547260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hlinkClick r:id="rId3"/>
              </a:rPr>
              <a:t>uovp.ru/data/documents/Rezultaty-ankety-oprosa-po-MR.docx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97666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9556" r="22750" b="20222"/>
          <a:stretch/>
        </p:blipFill>
        <p:spPr bwMode="auto">
          <a:xfrm>
            <a:off x="-14948" y="0"/>
            <a:ext cx="9158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97666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7992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	Большинство </a:t>
            </a:r>
            <a:r>
              <a:rPr lang="ru-RU" sz="1600" dirty="0">
                <a:solidFill>
                  <a:srgbClr val="0000FF"/>
                </a:solidFill>
                <a:latin typeface="Liberation Serif" panose="02020603050405020304" pitchFamily="18" charset="0"/>
              </a:rPr>
              <a:t>анкетируемых отмечают, что </a:t>
            </a:r>
            <a:r>
              <a:rPr lang="ru-RU" sz="1600" b="1" dirty="0">
                <a:solidFill>
                  <a:srgbClr val="0000FF"/>
                </a:solidFill>
                <a:latin typeface="Liberation Serif" panose="02020603050405020304" pitchFamily="18" charset="0"/>
              </a:rPr>
              <a:t>от ГМО и ШМО им необходима помощь</a:t>
            </a:r>
            <a:r>
              <a:rPr lang="ru-RU" sz="1600" dirty="0">
                <a:solidFill>
                  <a:srgbClr val="0000FF"/>
                </a:solidFill>
                <a:latin typeface="Liberation Serif" panose="02020603050405020304" pitchFamily="18" charset="0"/>
              </a:rPr>
              <a:t> в выявления «нового» в содержании предмета и методике его преподавания (19,14%), в вопросах аттестации учителя (14,81%), в подготовке учащихся к ЕГЭ/ОГЭ по предмету (11,11%), в методике объективного оценивания учащихся (8,64%). </a:t>
            </a:r>
          </a:p>
          <a:p>
            <a:pPr algn="just"/>
            <a:r>
              <a:rPr lang="ru-RU" sz="1600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600" b="1" dirty="0">
                <a:solidFill>
                  <a:srgbClr val="0000FF"/>
                </a:solidFill>
                <a:latin typeface="Liberation Serif" panose="02020603050405020304" pitchFamily="18" charset="0"/>
              </a:rPr>
              <a:t>актуальной формой повышения квалификации в текущем учебном году считают: </a:t>
            </a:r>
            <a:r>
              <a:rPr lang="ru-RU" sz="1600" dirty="0">
                <a:solidFill>
                  <a:srgbClr val="0000FF"/>
                </a:solidFill>
                <a:latin typeface="Liberation Serif" panose="02020603050405020304" pitchFamily="18" charset="0"/>
              </a:rPr>
              <a:t>курсы повышения квалификации в ГАОУ ДПО СО «ИРО» (26,85%), методические мероприятия, организуемые МКУ «УО ГО Верхняя Пышма» (21,48%), самообразование (посещение уроков коллег) – 18,12%. </a:t>
            </a:r>
          </a:p>
          <a:p>
            <a:pPr algn="just"/>
            <a:r>
              <a:rPr lang="ru-RU" sz="1600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	Для </a:t>
            </a:r>
            <a:r>
              <a:rPr lang="ru-RU" sz="1600" dirty="0">
                <a:solidFill>
                  <a:srgbClr val="0000FF"/>
                </a:solidFill>
                <a:latin typeface="Liberation Serif" panose="02020603050405020304" pitchFamily="18" charset="0"/>
              </a:rPr>
              <a:t>оптимизации методических ресурсов рекомендуется участие в работе </a:t>
            </a:r>
            <a:r>
              <a:rPr lang="ru-RU" sz="1600" b="1" dirty="0">
                <a:solidFill>
                  <a:srgbClr val="0000FF"/>
                </a:solidFill>
                <a:latin typeface="Liberation Serif" panose="02020603050405020304" pitchFamily="18" charset="0"/>
              </a:rPr>
              <a:t>региональной сетевой методической службы 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на портале «Педсовет 66», </a:t>
            </a:r>
            <a:r>
              <a:rPr lang="ru-RU" sz="1600" dirty="0">
                <a:solidFill>
                  <a:srgbClr val="0000FF"/>
                </a:solidFill>
                <a:latin typeface="Liberation Serif" panose="02020603050405020304" pitchFamily="18" charset="0"/>
              </a:rPr>
              <a:t>целью деятельности которой является выстраивание единой региональной методической сети профессионального развития педагогов, масштабирование и тиражирование лучших управленческих и педагогических практик; обеспечение дискуссионного профессионального формата взаимодействия по актуальным проблемам образования. Региональное сетевое сообщество предоставляет педагогам не только базу методических разработок уроков и занятий внеурочной деятельностью в режиме открытого доступа, но и площадки для публикации собственных методических и дидактических материалов.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9137" r="23333" b="77036"/>
          <a:stretch/>
        </p:blipFill>
        <p:spPr bwMode="auto">
          <a:xfrm>
            <a:off x="611560" y="4739486"/>
            <a:ext cx="79928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785037"/>
            <a:ext cx="338437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https://pedsovet66.irro.ru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546</Words>
  <Application>Microsoft Office PowerPoint</Application>
  <PresentationFormat>Экран (4:3)</PresentationFormat>
  <Paragraphs>87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Обычный</vt:lpstr>
      <vt:lpstr>Обычный 1</vt:lpstr>
      <vt:lpstr>Единый методический день</vt:lpstr>
      <vt:lpstr>Повестка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Понятие объективности результатов оценочных процедур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Аналитическая справка об участии в ВОШ обучающихся ГО Верхняя Пышма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методический день</dc:title>
  <dc:creator>Проверка1</dc:creator>
  <cp:lastModifiedBy>Проверка1</cp:lastModifiedBy>
  <cp:revision>3</cp:revision>
  <dcterms:modified xsi:type="dcterms:W3CDTF">2021-04-05T06:58:31Z</dcterms:modified>
</cp:coreProperties>
</file>