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5" r:id="rId5"/>
    <p:sldId id="264" r:id="rId6"/>
    <p:sldId id="268" r:id="rId7"/>
    <p:sldId id="263" r:id="rId8"/>
    <p:sldId id="271" r:id="rId9"/>
    <p:sldId id="270" r:id="rId10"/>
    <p:sldId id="269" r:id="rId11"/>
    <p:sldId id="282" r:id="rId12"/>
    <p:sldId id="273" r:id="rId13"/>
    <p:sldId id="272" r:id="rId14"/>
    <p:sldId id="283" r:id="rId15"/>
    <p:sldId id="266" r:id="rId16"/>
    <p:sldId id="261" r:id="rId17"/>
    <p:sldId id="276" r:id="rId18"/>
    <p:sldId id="277" r:id="rId19"/>
    <p:sldId id="275" r:id="rId20"/>
    <p:sldId id="280" r:id="rId21"/>
    <p:sldId id="279" r:id="rId22"/>
    <p:sldId id="278" r:id="rId23"/>
    <p:sldId id="274" r:id="rId24"/>
    <p:sldId id="284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>
        <p:scale>
          <a:sx n="81" d="100"/>
          <a:sy n="81" d="100"/>
        </p:scale>
        <p:origin x="-1517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8;&#1086;&#1074;&#1077;&#1088;&#1082;&#1072;1\Desktop\&#1054;&#1075;&#1085;&#1080;&#1074;&#1086;&#1074;&#1072;%20&#1042;&#1043;%20&#1088;&#1072;&#1073;&#1086;&#1090;&#1072;\&#1057;&#1048;&#1057;&#1058;&#1045;&#1052;&#1040;%20&#1052;&#1056;\&#1040;&#1085;&#1082;&#1077;&#1090;&#1080;&#1088;&#1086;&#1074;&#1072;&#1085;&#1080;&#1077;%20&#1084;&#1086;&#1083;%20&#1089;&#1087;&#1077;&#1094;&#1080;&#1072;&#1083;&#1080;&#1089;&#1090;&#1086;&#1074;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55;&#1088;&#1086;&#1074;&#1077;&#1088;&#1082;&#1072;1\Desktop\&#1054;&#1075;&#1085;&#1080;&#1074;&#1086;&#1074;&#1072;%20&#1042;&#1043;%20&#1088;&#1072;&#1073;&#1086;&#1090;&#1072;\&#1057;&#1048;&#1057;&#1058;&#1045;&#1052;&#1040;%20&#1052;&#1056;\&#1040;&#1085;&#1082;&#1077;&#1090;&#1080;&#1088;&#1086;&#1074;&#1072;&#1085;&#1080;&#1077;%20&#1084;&#1086;&#1083;%20&#1089;&#1087;&#1077;&#1094;&#1080;&#1072;&#1083;&#1080;&#1089;&#1090;&#1086;&#1074;\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55;&#1088;&#1086;&#1074;&#1077;&#1088;&#1082;&#1072;1\Desktop\&#1054;&#1075;&#1085;&#1080;&#1074;&#1086;&#1074;&#1072;%20&#1042;&#1043;%20&#1088;&#1072;&#1073;&#1086;&#1090;&#1072;\&#1057;&#1048;&#1057;&#1058;&#1045;&#1052;&#1040;%20&#1052;&#1056;\&#1040;&#1085;&#1082;&#1077;&#1090;&#1080;&#1088;&#1086;&#1074;&#1072;&#1085;&#1080;&#1077;%20&#1084;&#1086;&#1083;%20&#1089;&#1087;&#1077;&#1094;&#1080;&#1072;&#1083;&#1080;&#1089;&#1090;&#1086;&#1074;\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55;&#1088;&#1086;&#1074;&#1077;&#1088;&#1082;&#1072;1\Desktop\&#1054;&#1075;&#1085;&#1080;&#1074;&#1086;&#1074;&#1072;%20&#1042;&#1043;%20&#1088;&#1072;&#1073;&#1086;&#1090;&#1072;\&#1057;&#1048;&#1057;&#1058;&#1045;&#1052;&#1040;%20&#1052;&#1056;\&#1040;&#1085;&#1082;&#1077;&#1090;&#1080;&#1088;&#1086;&#1074;&#1072;&#1085;&#1080;&#1077;%20&#1084;&#1086;&#1083;%20&#1089;&#1087;&#1077;&#1094;&#1080;&#1072;&#1083;&#1080;&#1089;&#1090;&#1086;&#1074;\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&#1055;&#1088;&#1086;&#1074;&#1077;&#1088;&#1082;&#1072;1\Desktop\&#1054;&#1075;&#1085;&#1080;&#1074;&#1086;&#1074;&#1072;%20&#1042;&#1043;%20&#1088;&#1072;&#1073;&#1086;&#1090;&#1072;\&#1057;&#1048;&#1057;&#1058;&#1045;&#1052;&#1040;%20&#1052;&#1056;\&#1040;&#1085;&#1082;&#1077;&#1090;&#1080;&#1088;&#1086;&#1074;&#1072;&#1085;&#1080;&#1077;%20&#1084;&#1086;&#1083;%20&#1089;&#1087;&#1077;&#1094;&#1080;&#1072;&#1083;&#1080;&#1089;&#1090;&#1086;&#1074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r>
              <a:rPr lang="ru-RU" sz="2000">
                <a:solidFill>
                  <a:srgbClr val="002060"/>
                </a:solidFill>
              </a:rPr>
              <a:t>Количество молодых педагогов, заполнивших анкету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'общие вопросы'!$B$2</c:f>
              <c:strCache>
                <c:ptCount val="1"/>
                <c:pt idx="0">
                  <c:v>Кол-во педагогов, заполнивших анкету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вопросы'!$A$3:$A$14</c:f>
              <c:strCache>
                <c:ptCount val="1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№7</c:v>
                </c:pt>
                <c:pt idx="5">
                  <c:v>№9</c:v>
                </c:pt>
                <c:pt idx="6">
                  <c:v>№16</c:v>
                </c:pt>
                <c:pt idx="7">
                  <c:v>№22</c:v>
                </c:pt>
                <c:pt idx="8">
                  <c:v>№24</c:v>
                </c:pt>
                <c:pt idx="9">
                  <c:v>№25</c:v>
                </c:pt>
                <c:pt idx="10">
                  <c:v>№29</c:v>
                </c:pt>
                <c:pt idx="11">
                  <c:v>№33</c:v>
                </c:pt>
              </c:strCache>
            </c:strRef>
          </c:cat>
          <c:val>
            <c:numRef>
              <c:f>'общие вопросы'!$B$3:$B$14</c:f>
              <c:numCache>
                <c:formatCode>General</c:formatCode>
                <c:ptCount val="12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10</c:v>
                </c:pt>
                <c:pt idx="8">
                  <c:v>0</c:v>
                </c:pt>
                <c:pt idx="9">
                  <c:v>8</c:v>
                </c:pt>
                <c:pt idx="10">
                  <c:v>1</c:v>
                </c:pt>
                <c:pt idx="1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2F-4C34-B9A7-B329D7A20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845312"/>
        <c:axId val="148846848"/>
        <c:axId val="0"/>
      </c:bar3DChart>
      <c:catAx>
        <c:axId val="14884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48846848"/>
        <c:crosses val="autoZero"/>
        <c:auto val="1"/>
        <c:lblAlgn val="ctr"/>
        <c:lblOffset val="100"/>
        <c:noMultiLvlLbl val="0"/>
      </c:catAx>
      <c:valAx>
        <c:axId val="14884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84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'общие вопросы'!$G$2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вопросы'!$F$3:$F$6</c:f>
              <c:strCache>
                <c:ptCount val="4"/>
                <c:pt idx="0">
                  <c:v>1-4 классы</c:v>
                </c:pt>
                <c:pt idx="1">
                  <c:v>1-4, 5-9 классы</c:v>
                </c:pt>
                <c:pt idx="2">
                  <c:v>5-9 классы</c:v>
                </c:pt>
                <c:pt idx="3">
                  <c:v>5-9, 10-11 классы</c:v>
                </c:pt>
              </c:strCache>
            </c:strRef>
          </c:cat>
          <c:val>
            <c:numRef>
              <c:f>'общие вопросы'!$G$3:$G$6</c:f>
              <c:numCache>
                <c:formatCode>0.00</c:formatCode>
                <c:ptCount val="4"/>
                <c:pt idx="0">
                  <c:v>42.222222222222221</c:v>
                </c:pt>
                <c:pt idx="1">
                  <c:v>20</c:v>
                </c:pt>
                <c:pt idx="2">
                  <c:v>22.222222222222221</c:v>
                </c:pt>
                <c:pt idx="3">
                  <c:v>15.555555555555555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57-471C-9DDB-058FE5690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813312"/>
        <c:axId val="148814848"/>
        <c:axId val="0"/>
      </c:bar3DChart>
      <c:catAx>
        <c:axId val="148813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14848"/>
        <c:crosses val="autoZero"/>
        <c:auto val="1"/>
        <c:lblAlgn val="ctr"/>
        <c:lblOffset val="100"/>
        <c:noMultiLvlLbl val="0"/>
      </c:catAx>
      <c:valAx>
        <c:axId val="14881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1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7030A0"/>
                </a:solidFill>
              </a:rPr>
              <a:t>Предметная специализация/должность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'общие вопросы'!$B$21</c:f>
              <c:strCache>
                <c:ptCount val="1"/>
                <c:pt idx="0">
                  <c:v>Кол-во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вопросы'!$A$22:$A$41</c:f>
              <c:strCache>
                <c:ptCount val="20"/>
                <c:pt idx="0">
                  <c:v>Учитель английского и французского языка</c:v>
                </c:pt>
                <c:pt idx="1">
                  <c:v>Учитель английского языка</c:v>
                </c:pt>
                <c:pt idx="2">
                  <c:v>Учитель английского и немецкого языка</c:v>
                </c:pt>
                <c:pt idx="3">
                  <c:v>Учитель математики</c:v>
                </c:pt>
                <c:pt idx="4">
                  <c:v>Учитель математики и физики</c:v>
                </c:pt>
                <c:pt idx="5">
                  <c:v>Учитель физики</c:v>
                </c:pt>
                <c:pt idx="6">
                  <c:v>Учитель музыки</c:v>
                </c:pt>
                <c:pt idx="7">
                  <c:v>Учитель музыки, педагог-организатор</c:v>
                </c:pt>
                <c:pt idx="8">
                  <c:v>Педагог-организатор</c:v>
                </c:pt>
                <c:pt idx="9">
                  <c:v>Учитель ОБЖ, специалист по ОТ</c:v>
                </c:pt>
                <c:pt idx="10">
                  <c:v>Преподаватель-организатор ОБЖ</c:v>
                </c:pt>
                <c:pt idx="11">
                  <c:v>Учитель биологии</c:v>
                </c:pt>
                <c:pt idx="12">
                  <c:v>Учитель ИЗО</c:v>
                </c:pt>
                <c:pt idx="13">
                  <c:v>Учитель истории</c:v>
                </c:pt>
                <c:pt idx="14">
                  <c:v>Учитель начальных классов</c:v>
                </c:pt>
                <c:pt idx="15">
                  <c:v>Учитель начальных классов и английского языка</c:v>
                </c:pt>
                <c:pt idx="16">
                  <c:v>Учитель русского языка и литературы</c:v>
                </c:pt>
                <c:pt idx="17">
                  <c:v>Учитель физической культуры</c:v>
                </c:pt>
                <c:pt idx="18">
                  <c:v>Учитель физической ультуры, педагог-организатор ОБЖ</c:v>
                </c:pt>
                <c:pt idx="19">
                  <c:v>Учитель-логопед</c:v>
                </c:pt>
              </c:strCache>
            </c:strRef>
          </c:cat>
          <c:val>
            <c:numRef>
              <c:f>'общие вопросы'!$B$22:$B$41</c:f>
              <c:numCache>
                <c:formatCode>General</c:formatCode>
                <c:ptCount val="20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10</c:v>
                </c:pt>
                <c:pt idx="15">
                  <c:v>2</c:v>
                </c:pt>
                <c:pt idx="16">
                  <c:v>1</c:v>
                </c:pt>
                <c:pt idx="17">
                  <c:v>8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87-45AF-B2C4-63EDBB633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48752640"/>
        <c:axId val="149229568"/>
        <c:axId val="0"/>
      </c:bar3DChart>
      <c:catAx>
        <c:axId val="148752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29568"/>
        <c:crosses val="autoZero"/>
        <c:auto val="1"/>
        <c:lblAlgn val="ctr"/>
        <c:lblOffset val="100"/>
        <c:noMultiLvlLbl val="0"/>
      </c:catAx>
      <c:valAx>
        <c:axId val="1492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75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7030A0"/>
                </a:solidFill>
              </a:rPr>
              <a:t>Базовое образование (%)</a:t>
            </a:r>
            <a:endParaRPr lang="en-US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5602716544648385"/>
          <c:y val="2.314570655116898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'общие вопросы'!$G$13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вопросы'!$F$14:$F$18</c:f>
              <c:strCache>
                <c:ptCount val="5"/>
                <c:pt idx="0">
                  <c:v>Высшее непедагогическое</c:v>
                </c:pt>
                <c:pt idx="1">
                  <c:v>Высшее педагогическое</c:v>
                </c:pt>
                <c:pt idx="2">
                  <c:v>Профессиональная переподготовка</c:v>
                </c:pt>
                <c:pt idx="3">
                  <c:v>Среднее непедагогическое</c:v>
                </c:pt>
                <c:pt idx="4">
                  <c:v>Среднее педагогическое</c:v>
                </c:pt>
              </c:strCache>
            </c:strRef>
          </c:cat>
          <c:val>
            <c:numRef>
              <c:f>'общие вопросы'!$G$14:$G$18</c:f>
              <c:numCache>
                <c:formatCode>0.00</c:formatCode>
                <c:ptCount val="5"/>
                <c:pt idx="0">
                  <c:v>13.333333333333334</c:v>
                </c:pt>
                <c:pt idx="1">
                  <c:v>55.555555555555557</c:v>
                </c:pt>
                <c:pt idx="2">
                  <c:v>2.2222222222222223</c:v>
                </c:pt>
                <c:pt idx="3">
                  <c:v>4.4444444444444446</c:v>
                </c:pt>
                <c:pt idx="4">
                  <c:v>24.444444444444443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54-4B88-A9F6-0930DC364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48974976"/>
        <c:axId val="149001344"/>
        <c:axId val="0"/>
      </c:bar3DChart>
      <c:catAx>
        <c:axId val="14897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01344"/>
        <c:crosses val="autoZero"/>
        <c:auto val="1"/>
        <c:lblAlgn val="ctr"/>
        <c:lblOffset val="100"/>
        <c:noMultiLvlLbl val="0"/>
      </c:catAx>
      <c:valAx>
        <c:axId val="1490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7030A0"/>
                </a:solidFill>
              </a:rPr>
              <a:t>Классное руководство (%)</a:t>
            </a:r>
            <a:endParaRPr lang="en-US" dirty="0">
              <a:solidFill>
                <a:srgbClr val="7030A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57939632545932"/>
          <c:y val="0.22296332750072909"/>
          <c:w val="0.84486504811898511"/>
          <c:h val="0.626681977252843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'общие вопросы'!$G$9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444444444444445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3B-4F0F-9611-EE583F4E8272}"/>
                </c:ext>
              </c:extLst>
            </c:dLbl>
            <c:dLbl>
              <c:idx val="1"/>
              <c:layout>
                <c:manualLayout>
                  <c:x val="-8.333333333333333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3B-4F0F-9611-EE583F4E8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'общие вопросы'!$F$10:$F$11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'общие вопросы'!$G$10:$G$11</c:f>
              <c:numCache>
                <c:formatCode>0.00</c:formatCode>
                <c:ptCount val="2"/>
                <c:pt idx="0">
                  <c:v>48.888888888888886</c:v>
                </c:pt>
                <c:pt idx="1">
                  <c:v>51.111111111111107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3B-4F0F-9611-EE583F4E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49260928"/>
        <c:axId val="149033344"/>
        <c:axId val="0"/>
      </c:bar3DChart>
      <c:catAx>
        <c:axId val="14926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33344"/>
        <c:crosses val="autoZero"/>
        <c:auto val="1"/>
        <c:lblAlgn val="ctr"/>
        <c:lblOffset val="100"/>
        <c:noMultiLvlLbl val="0"/>
      </c:catAx>
      <c:valAx>
        <c:axId val="14903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6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83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00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12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80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7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89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51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46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5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60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3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137A-0B60-4819-ADA4-E4A885B2B1B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5D97-C1D7-4BAC-A750-17385FEB2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5930" y="55469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«Управление образования городского округа Верхняя Пышма»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701085"/>
            <a:ext cx="7911009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«Методическая поддержка  молодого учителя: итоги мониторинга реализации системы наставничества в образовательных учреждениях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городского округа Верхняя Пышма»</a:t>
            </a:r>
          </a:p>
        </p:txBody>
      </p:sp>
      <p:pic>
        <p:nvPicPr>
          <p:cNvPr id="10" name="Picture 2" descr="Герб города Верхняя Пыш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50" y="554698"/>
            <a:ext cx="799650" cy="10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3D компьютерная графика, принятие решений, 3D Компьютерная графика, текст 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36608" y="4077072"/>
            <a:ext cx="3374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Докладчик: </a:t>
            </a:r>
            <a:r>
              <a:rPr lang="ru-RU" sz="1600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Огнивова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 В.Г., ведущий специалист по методической и информационно-аналитической деятельности МКУ «УО ГО Верхняя Пышма»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5998392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23 апреля 2021г</a:t>
            </a:r>
          </a:p>
        </p:txBody>
      </p:sp>
      <p:pic>
        <p:nvPicPr>
          <p:cNvPr id="1026" name="Picture 2" descr="3 d человечки картинки для презентаций: Клипарт, 3d человечки скачать |  Блог ... | РАМОСУ | Project management books, Coaching, School coa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20731"/>
          <a:stretch/>
        </p:blipFill>
        <p:spPr bwMode="auto">
          <a:xfrm>
            <a:off x="3059832" y="3846464"/>
            <a:ext cx="1739664" cy="21519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галерия - Человечки ученика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14277"/>
          <a:stretch/>
        </p:blipFill>
        <p:spPr bwMode="auto">
          <a:xfrm>
            <a:off x="681264" y="3882076"/>
            <a:ext cx="2280168" cy="21163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12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35014" r="26701" b="25947"/>
          <a:stretch/>
        </p:blipFill>
        <p:spPr bwMode="auto">
          <a:xfrm>
            <a:off x="611560" y="449272"/>
            <a:ext cx="7948768" cy="5860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8E838-036F-4C0C-968F-14D932481A3A}"/>
              </a:ext>
            </a:extLst>
          </p:cNvPr>
          <p:cNvSpPr txBox="1"/>
          <p:nvPr/>
        </p:nvSpPr>
        <p:spPr>
          <a:xfrm>
            <a:off x="685799" y="620688"/>
            <a:ext cx="7772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none" strike="noStrike" dirty="0">
                <a:solidFill>
                  <a:srgbClr val="002060"/>
                </a:solidFill>
                <a:effectLst/>
              </a:rPr>
              <a:t>4. Что Вам нравится более всего?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2576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4E2622-0A51-46B7-B95D-D2311B9B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03BA7B-B4A8-45DA-95FA-E873DB11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3008A5-9F5E-468F-B490-08A90DFF51F9}"/>
              </a:ext>
            </a:extLst>
          </p:cNvPr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5884AB7-BB0E-44C5-A73C-AA292E133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1753"/>
              </p:ext>
            </p:extLst>
          </p:nvPr>
        </p:nvGraphicFramePr>
        <p:xfrm>
          <a:off x="611559" y="461664"/>
          <a:ext cx="7920880" cy="584378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056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 Что нравится Вам более всего</a:t>
                      </a:r>
                    </a:p>
                    <a:p>
                      <a:pPr algn="ctr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внеурочная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внеурочная деятельность, работа по самообразованию, общественная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внеурочная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внеурочная деятельность, методическая работа, работа по самообразованию, общественная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внеурочная деятельность, общественная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внеурочная деятельность, работа по самообразованию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внеурочная деятельность, работа по самообразованию, общественная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внеурочная деятельность, работа с родителями, методическая работа, работа по самообразованию, общественная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</a:rPr>
                        <a:t>проведение уроков, методическая работа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методическая работа, работа по самообразованию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общественная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работа по самообразованию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работа по самообразованию, общественная деятельность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уроков, работа с родителями, работа по самообразованию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по самообразованию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детьми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2943" marR="2943" marT="29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943" marR="2943" marT="2943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14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476672"/>
            <a:ext cx="8208912" cy="5916024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31899" r="30759" b="32583"/>
          <a:stretch/>
        </p:blipFill>
        <p:spPr bwMode="auto">
          <a:xfrm>
            <a:off x="628791" y="737850"/>
            <a:ext cx="7886416" cy="3600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187734"/>
              </p:ext>
            </p:extLst>
          </p:nvPr>
        </p:nvGraphicFramePr>
        <p:xfrm>
          <a:off x="571784" y="4581128"/>
          <a:ext cx="7886416" cy="156869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95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0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 Выбрали ли бы Вы снова для поступления, если бы можно было вернуть время, педагогический вуз/колледж?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8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8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 знаю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8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9E494E-32A3-4890-B79C-1EBC023711E5}"/>
              </a:ext>
            </a:extLst>
          </p:cNvPr>
          <p:cNvSpPr txBox="1"/>
          <p:nvPr/>
        </p:nvSpPr>
        <p:spPr>
          <a:xfrm>
            <a:off x="733928" y="877984"/>
            <a:ext cx="772427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5. Выбрали ли бы Вы снова для поступления, если бы можно было вернуть время, педагогический вуз/колледж?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Arial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475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39101" r="26875" b="23171"/>
          <a:stretch/>
        </p:blipFill>
        <p:spPr bwMode="auto">
          <a:xfrm>
            <a:off x="563705" y="457800"/>
            <a:ext cx="8040743" cy="57795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871804-5BC5-45D9-BF8A-7FD843E9C71E}"/>
              </a:ext>
            </a:extLst>
          </p:cNvPr>
          <p:cNvSpPr txBox="1"/>
          <p:nvPr/>
        </p:nvSpPr>
        <p:spPr>
          <a:xfrm>
            <a:off x="709863" y="586227"/>
            <a:ext cx="772427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ru-RU" sz="2000" b="1" u="none" strike="noStrike" dirty="0">
                <a:solidFill>
                  <a:srgbClr val="002060"/>
                </a:solidFill>
                <a:effectLst/>
              </a:rPr>
              <a:t>6. Что для Вас является самым трудным в работе?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5765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CE4E44-FDAB-42EA-A7E4-4E5BE302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CE625B-4766-447D-917A-F6A8A356B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FF68EE-D5BC-4453-934B-00F63EEEC9C2}"/>
              </a:ext>
            </a:extLst>
          </p:cNvPr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D5935A0-BB6B-4E36-BEA2-7FE99E6D8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38074"/>
              </p:ext>
            </p:extLst>
          </p:nvPr>
        </p:nvGraphicFramePr>
        <p:xfrm>
          <a:off x="251520" y="274638"/>
          <a:ext cx="8640960" cy="645763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85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72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 Что для Вас является самым трудным в работе?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89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анализ своей деятельности, внесение соответствующих корректив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ведение школьной документации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5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05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ведение школьной документации, общение с коллегами и администрацией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05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Возникают трудности при работе с электронным журналом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05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общение с обучающимися, их родителями, коллегами, администрацией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4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общение с обучающимися, их родителями, коллегами, администрацией, ведение школьной документации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10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общение с обучающимися, их родителями, коллегами, администрацией, проведение воспитательных мероприятий, ведение школьной документации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5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общение с обучающимися, их родителями, коллегами, администрацией, проведение воспитательных мероприятий, самоорганизация, тайм-менеджмент, ведение школьной документации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68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общение с обучающимися, их родителями, коллегами, администрацией, самоорганизация, тайм-менеджмент, ведение школьной документации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9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организация образовательного процесса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4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организация образовательного процесса, анализ своей деятельности, внесение соответствующих корректив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9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подготовка к урокам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34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проведение воспитательных мероприятий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075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воспитательных мероприятий, анализ своей деятельности, внесение соответствующих корректив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368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дисциплиной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526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родителями, низкая МТБ , отсутствие систематической поддержки молодых специалистов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самоорганизация, тайм-менеджмент</a:t>
                      </a:r>
                      <a:endParaRPr lang="ru-RU" sz="15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2511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u="none" strike="noStrike">
                          <a:solidFill>
                            <a:srgbClr val="002060"/>
                          </a:solidFill>
                          <a:effectLst/>
                        </a:rPr>
                        <a:t>трудностей нет</a:t>
                      </a:r>
                      <a:endParaRPr lang="ru-RU" sz="15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09" marR="1209" marT="1209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08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7472"/>
            <a:ext cx="8424936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34089" r="32345" b="31272"/>
          <a:stretch/>
        </p:blipFill>
        <p:spPr bwMode="auto">
          <a:xfrm>
            <a:off x="467544" y="546432"/>
            <a:ext cx="5631282" cy="24528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13004"/>
              </p:ext>
            </p:extLst>
          </p:nvPr>
        </p:nvGraphicFramePr>
        <p:xfrm>
          <a:off x="6317082" y="546431"/>
          <a:ext cx="2141118" cy="245280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31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09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 Как Вы оцениваете свою подготовку к педагогической работе?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целиком удовлетворен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в общем удовлетворен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287" r="28835" b="40619"/>
          <a:stretch/>
        </p:blipFill>
        <p:spPr bwMode="auto">
          <a:xfrm>
            <a:off x="3230731" y="3491286"/>
            <a:ext cx="5260158" cy="24528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34088"/>
              </p:ext>
            </p:extLst>
          </p:nvPr>
        </p:nvGraphicFramePr>
        <p:xfrm>
          <a:off x="467545" y="3224817"/>
          <a:ext cx="2658512" cy="276418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76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2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7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 Как Вы относитесь к избранной профессии?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безразлично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больше не нравится, чем нравится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больше нравится, чем не нравится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7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 могу определиться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удовлетворен целиком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490CBF-517C-44DB-BA43-3438586D5BC7}"/>
              </a:ext>
            </a:extLst>
          </p:cNvPr>
          <p:cNvSpPr txBox="1"/>
          <p:nvPr/>
        </p:nvSpPr>
        <p:spPr>
          <a:xfrm>
            <a:off x="611560" y="620688"/>
            <a:ext cx="5400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none" strike="noStrike" dirty="0">
                <a:solidFill>
                  <a:srgbClr val="002060"/>
                </a:solidFill>
                <a:effectLst/>
              </a:rPr>
              <a:t>7. Как Вы оцениваете свою подготовку к педагогической работе?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975B33-5B60-4D42-974D-12A5BDD3D1B4}"/>
              </a:ext>
            </a:extLst>
          </p:cNvPr>
          <p:cNvSpPr txBox="1"/>
          <p:nvPr/>
        </p:nvSpPr>
        <p:spPr>
          <a:xfrm>
            <a:off x="3230731" y="3243608"/>
            <a:ext cx="526015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ru-RU" sz="1600" b="1" u="none" strike="noStrike" dirty="0">
                <a:solidFill>
                  <a:srgbClr val="002060"/>
                </a:solidFill>
                <a:effectLst/>
              </a:rPr>
              <a:t>8. Как Вы относитесь к избранной профессии?</a:t>
            </a:r>
          </a:p>
          <a:p>
            <a:pPr algn="ctr" fontAlgn="b"/>
            <a:endParaRPr lang="ru-RU" sz="1600" b="1" i="0" u="none" strike="noStrike" dirty="0">
              <a:solidFill>
                <a:srgbClr val="00206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722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29141" r="26624" b="37044"/>
          <a:stretch/>
        </p:blipFill>
        <p:spPr bwMode="auto">
          <a:xfrm>
            <a:off x="107504" y="212949"/>
            <a:ext cx="8928992" cy="31689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22343"/>
              </p:ext>
            </p:extLst>
          </p:nvPr>
        </p:nvGraphicFramePr>
        <p:xfrm>
          <a:off x="5044988" y="1933218"/>
          <a:ext cx="3883496" cy="14636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33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5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 Ощущаете ли Вы потребность в консультациях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 знаю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30EC99-C401-48A0-B3F3-D134A1878391}"/>
              </a:ext>
            </a:extLst>
          </p:cNvPr>
          <p:cNvSpPr txBox="1"/>
          <p:nvPr/>
        </p:nvSpPr>
        <p:spPr>
          <a:xfrm>
            <a:off x="215516" y="332656"/>
            <a:ext cx="871296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9. Ощущаете ли Вы потребность в консультациях?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Arial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2D18134-E79F-40AE-9B7A-04C705AB7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33640" r="27474" b="29246"/>
          <a:stretch/>
        </p:blipFill>
        <p:spPr bwMode="auto">
          <a:xfrm>
            <a:off x="107504" y="3600450"/>
            <a:ext cx="8928992" cy="30510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21C26D-84A9-4984-8F8C-EF70D55254B0}"/>
              </a:ext>
            </a:extLst>
          </p:cNvPr>
          <p:cNvSpPr txBox="1"/>
          <p:nvPr/>
        </p:nvSpPr>
        <p:spPr>
          <a:xfrm>
            <a:off x="215516" y="3667678"/>
            <a:ext cx="871296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10. В консультациях каких сотрудников организаций Вы ощущаете потребность?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08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99250"/>
              </p:ext>
            </p:extLst>
          </p:nvPr>
        </p:nvGraphicFramePr>
        <p:xfrm>
          <a:off x="611560" y="449272"/>
          <a:ext cx="7992888" cy="58600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34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10. В консультациях каких сотрудников организаций Вы ощущаете потребность?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администрации школы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7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администрации школы, коллег из других ОУ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администрации школы, учителя-наставника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08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администрации школы, учителя-наставника, коллег из других ОУ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3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администрации школы, учителя-наставника, коллег из других ОУ, специалистов МКУ "УО ГО Верхняя Пышма"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41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администрации школы, учителя-наставника, коллег из других ОУ, специалистов МКУ "УО ГО Верхняя Пышма", руководителей ГМО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47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Детских психологов</a:t>
                      </a:r>
                      <a:endParaRPr lang="ru-RU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effectLst/>
                        </a:rPr>
                        <a:t>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6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коллег из других ОУ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09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коллег из других ОУ, руководителей ГМО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нет потребности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08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специалистов МКУ "УО ГО Верхняя Пышма", руководителей ГМО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учителя-наставника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учителя-наставника, коллег из других ОУ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77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учителя-наставника, коллег из других ОУ, руководителей ГМО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учителя-наставника, руководителей ГМО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930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23917" r="33273" b="43093"/>
          <a:stretch/>
        </p:blipFill>
        <p:spPr bwMode="auto">
          <a:xfrm>
            <a:off x="586604" y="1088022"/>
            <a:ext cx="5641580" cy="24129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26533" r="31400" b="39333"/>
          <a:stretch/>
        </p:blipFill>
        <p:spPr bwMode="auto">
          <a:xfrm>
            <a:off x="3080668" y="3739648"/>
            <a:ext cx="5425338" cy="24874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0609"/>
              </p:ext>
            </p:extLst>
          </p:nvPr>
        </p:nvGraphicFramePr>
        <p:xfrm>
          <a:off x="6364334" y="1261744"/>
          <a:ext cx="2193061" cy="20361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66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04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 Удовлетворяет ля Вас расписание уроков, внеклассных мероприятия?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Безразлично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06750"/>
              </p:ext>
            </p:extLst>
          </p:nvPr>
        </p:nvGraphicFramePr>
        <p:xfrm>
          <a:off x="575042" y="3939703"/>
          <a:ext cx="2369551" cy="20303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3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 Организована ли в Вашей школе система наставничества?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Первый раз слышу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18E0955-BBA2-42B5-81BD-6BF3EEF00235}"/>
              </a:ext>
            </a:extLst>
          </p:cNvPr>
          <p:cNvSpPr/>
          <p:nvPr/>
        </p:nvSpPr>
        <p:spPr>
          <a:xfrm>
            <a:off x="540668" y="378920"/>
            <a:ext cx="8120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Изучение запросов молодых педагогов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787D9-5837-4978-ADA9-DE79C09535C0}"/>
              </a:ext>
            </a:extLst>
          </p:cNvPr>
          <p:cNvSpPr txBox="1"/>
          <p:nvPr/>
        </p:nvSpPr>
        <p:spPr>
          <a:xfrm>
            <a:off x="586604" y="1088022"/>
            <a:ext cx="56415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1. Удовлетворяет ля Вас расписание уроков, внеклассных мероприятия?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935CA3-0F3E-4ECD-B329-D78988DF2E29}"/>
              </a:ext>
            </a:extLst>
          </p:cNvPr>
          <p:cNvSpPr txBox="1"/>
          <p:nvPr/>
        </p:nvSpPr>
        <p:spPr>
          <a:xfrm>
            <a:off x="3080668" y="3735117"/>
            <a:ext cx="54253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2. Организована ли в Вашей школе система наставничества?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592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2" t="30722" r="36173" b="34810"/>
          <a:stretch/>
        </p:blipFill>
        <p:spPr bwMode="auto">
          <a:xfrm>
            <a:off x="584461" y="548680"/>
            <a:ext cx="5368696" cy="27140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22400" r="27125" b="42800"/>
          <a:stretch/>
        </p:blipFill>
        <p:spPr bwMode="auto">
          <a:xfrm>
            <a:off x="2654032" y="3461115"/>
            <a:ext cx="5852160" cy="27492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7514"/>
              </p:ext>
            </p:extLst>
          </p:nvPr>
        </p:nvGraphicFramePr>
        <p:xfrm>
          <a:off x="5292080" y="1916831"/>
          <a:ext cx="3214112" cy="12585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51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1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 Закреплен ли за Вами педагог-наставник?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 знаю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1708"/>
              </p:ext>
            </p:extLst>
          </p:nvPr>
        </p:nvGraphicFramePr>
        <p:xfrm>
          <a:off x="562013" y="4583649"/>
          <a:ext cx="2933127" cy="12760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9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3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4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 Посещали ли Вы уроки других педагогов с целью обмена опытом?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8C1155-833B-46CC-96D7-E4C15A4EE92A}"/>
              </a:ext>
            </a:extLst>
          </p:cNvPr>
          <p:cNvSpPr txBox="1"/>
          <p:nvPr/>
        </p:nvSpPr>
        <p:spPr>
          <a:xfrm>
            <a:off x="712525" y="678758"/>
            <a:ext cx="51125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3. Закреплен ли за Вами педагог-наставник?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887FF1-9EEE-420C-B06B-18A1F842443C}"/>
              </a:ext>
            </a:extLst>
          </p:cNvPr>
          <p:cNvSpPr txBox="1"/>
          <p:nvPr/>
        </p:nvSpPr>
        <p:spPr>
          <a:xfrm>
            <a:off x="2768960" y="3583883"/>
            <a:ext cx="56892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4. Посещали ли Вы уроки других педагогов с целью обмена опытом?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49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5" y="47667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	В марте 2021 года, в рамках мониторинга «Система поддержки молодых педагогов», было проведено анкетирование молодых специалистов 12 общеобразовательных учреждений городского округа Верхняя Пышма.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	Анкетирование проходило в период с 5 по 12 марта 2021 года. </a:t>
            </a: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	Цель анкетирования –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получение комплексной информации о реализации системы наставничества, анализ и систематизация работы по поддержке молодых педагогов в ОУ ГО Верхняя Пышма.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В качестве основных задач были определены следующие: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выявить профессиональную позицию и потребности молодых специалистов ОУ ГО Верхняя Пышма в повышении квалификации,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охарактеризовать деятельность общеобразовательных учреждений ГО Верхняя Пышма по закреплению молодых педагогов в ОУ.  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	В соответствии с поставленными задачами в анкетировании приняли участие молодые педагоги, являющиеся выпускниками вузов, колледжей, техникумов и имеющие стаж работы в общеобразовательных учреждениях не более трех лет (устроившиеся в ОУ в период с 2018 года).</a:t>
            </a:r>
          </a:p>
        </p:txBody>
      </p:sp>
    </p:spTree>
    <p:extLst>
      <p:ext uri="{BB962C8B-B14F-4D97-AF65-F5344CB8AC3E}">
        <p14:creationId xmlns:p14="http://schemas.microsoft.com/office/powerpoint/2010/main" val="3619475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37114" r="26778" b="23573"/>
          <a:stretch/>
        </p:blipFill>
        <p:spPr bwMode="auto">
          <a:xfrm>
            <a:off x="611560" y="474491"/>
            <a:ext cx="7955768" cy="31683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92678"/>
              </p:ext>
            </p:extLst>
          </p:nvPr>
        </p:nvGraphicFramePr>
        <p:xfrm>
          <a:off x="611560" y="3735507"/>
          <a:ext cx="7955768" cy="25637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 Используете ли Вы в своей работе следующие ресурсы?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24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 использую, нет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24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Официальный сайт школы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5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Официальный сайт школы, Образовательные порталы</a:t>
                      </a:r>
                      <a:endParaRPr lang="ru-RU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1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5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Различные методические ресурсы</a:t>
                      </a:r>
                      <a:endParaRPr lang="ru-RU" sz="1600" b="0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1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3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Региональная методическая служба "Педсовет 66", </a:t>
                      </a:r>
                    </a:p>
                    <a:p>
                      <a:pPr algn="just" fontAlgn="b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Сайт МКУ "УО ГО Верхняя Пышма", Официальный сайт школы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83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Сайт МКУ "УО ГО Верхняя Пышма", Официальный сайт школы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DC4F89-4455-4986-9891-BEA6F6E9A3C2}"/>
              </a:ext>
            </a:extLst>
          </p:cNvPr>
          <p:cNvSpPr txBox="1"/>
          <p:nvPr/>
        </p:nvSpPr>
        <p:spPr>
          <a:xfrm>
            <a:off x="712525" y="492273"/>
            <a:ext cx="781991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5. Используете ли Вы в своей работе следующие ресурсы?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76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t="21469" r="28834" b="41005"/>
          <a:stretch/>
        </p:blipFill>
        <p:spPr bwMode="auto">
          <a:xfrm>
            <a:off x="683568" y="476671"/>
            <a:ext cx="5171131" cy="259309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27867" r="27651" b="34533"/>
          <a:stretch/>
        </p:blipFill>
        <p:spPr bwMode="auto">
          <a:xfrm>
            <a:off x="2724312" y="3316980"/>
            <a:ext cx="5843016" cy="284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98019"/>
              </p:ext>
            </p:extLst>
          </p:nvPr>
        </p:nvGraphicFramePr>
        <p:xfrm>
          <a:off x="5963828" y="480376"/>
          <a:ext cx="2603500" cy="25698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87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 Есть ли необходимость создания на уровне муниципалитета "Школы молодого педагога", профессионального сообщества?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безразлично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я бы не посещал (-а) заседания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37482"/>
              </p:ext>
            </p:extLst>
          </p:nvPr>
        </p:nvGraphicFramePr>
        <p:xfrm>
          <a:off x="598960" y="3338750"/>
          <a:ext cx="2016224" cy="28265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95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38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 Оказывается ли Вам реальная помощь в вопросах, по которым Вы испытываете затруднения?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иногда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 обращаюсь за помощью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75B913-A3C2-4E89-8DE8-DAD32D4EDAC4}"/>
              </a:ext>
            </a:extLst>
          </p:cNvPr>
          <p:cNvSpPr txBox="1"/>
          <p:nvPr/>
        </p:nvSpPr>
        <p:spPr>
          <a:xfrm>
            <a:off x="712525" y="492273"/>
            <a:ext cx="514217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6. Есть ли необходимость создания на уровне муниципалитета "Школы молодого педагога", профессионального сообщества?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2C51EE-EAAC-4C59-9B91-77854BB16CB8}"/>
              </a:ext>
            </a:extLst>
          </p:cNvPr>
          <p:cNvSpPr txBox="1"/>
          <p:nvPr/>
        </p:nvSpPr>
        <p:spPr>
          <a:xfrm>
            <a:off x="2833440" y="3441846"/>
            <a:ext cx="56247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ru-RU" sz="1800" b="1" u="none" strike="noStrike" dirty="0">
                <a:solidFill>
                  <a:srgbClr val="002060"/>
                </a:solidFill>
                <a:effectLst/>
              </a:rPr>
              <a:t>7. Оказывается ли Вам реальная помощь в вопросах, по которым Вы испытываете затруднения?</a:t>
            </a:r>
            <a:endParaRPr lang="ru-RU" sz="18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688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1" t="34364" r="27551" b="17526"/>
          <a:stretch/>
        </p:blipFill>
        <p:spPr bwMode="auto">
          <a:xfrm>
            <a:off x="539552" y="548680"/>
            <a:ext cx="7992888" cy="56886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665AE7-8518-4DD8-AF50-82F54F8095F8}"/>
              </a:ext>
            </a:extLst>
          </p:cNvPr>
          <p:cNvSpPr txBox="1"/>
          <p:nvPr/>
        </p:nvSpPr>
        <p:spPr>
          <a:xfrm>
            <a:off x="636948" y="753100"/>
            <a:ext cx="78701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8. Какую методическую помощь Вы бы хотели получить?</a:t>
            </a:r>
          </a:p>
        </p:txBody>
      </p:sp>
    </p:spTree>
    <p:extLst>
      <p:ext uri="{BB962C8B-B14F-4D97-AF65-F5344CB8AC3E}">
        <p14:creationId xmlns:p14="http://schemas.microsoft.com/office/powerpoint/2010/main" val="3618910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260648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17535"/>
              </p:ext>
            </p:extLst>
          </p:nvPr>
        </p:nvGraphicFramePr>
        <p:xfrm>
          <a:off x="0" y="116632"/>
          <a:ext cx="9144000" cy="7091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8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6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 Какую методическую помощь Вы бы хотели получить?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Аттестация учителя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Выявление "нового" в содержании предмета и методике его преподавания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Выявление "нового" в содержании предмета и методике его преподавания, Обобщение накопленного опыта и оформление результатов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Методика объективного оценивания учащихся, Выявление "нового" в содержании предмета и методике его преподавания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Методика объективного оценивания учащихся, Выявление "нового" в содержании предмета и методике его преподавания, Аттестация учителя, Ведение документации (журнал, контрольные тетради, отчетные формы)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Методика объективного оценивания учащихся, Выявление "нового" в содержании предмета и методике его преподавания, Обобщение накопленного опыта и оформление результатов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Методика объективного оценивания учащихся, Подготовка учащихся к ЕГЭ/ОГЭ по предмету, Обобщение накопленного опыта и оформление результатов, Аттестация учителя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Обобщение накопленного опыта и оформление результатов, Аттестация учителя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Организация дополнительной работы по предмету, Ведение документации (журнал, контрольные тетради, отчетные формы)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Организация дополнительной работы по предмету, Создание УМК кабинета, Аттестация учителя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Организация и проведение уроков, Аттестация учителя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Организация контроля (подготовка и проведение проверочных работ), Методика объективного оценивания учащихся, Аттестация учителя, Ведение документации (журнал, контрольные тетради, отчетные формы)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Подготовка поурочного тематического планирования, Планирование урока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Подготовка поурочного тематического планирования, Планирование урока, Организация дополнительной работы по предмету, Ведение документации (журнал, контрольные тетради, отчетные формы)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Подготовка поурочного тематического планирования, Планирование урока, Организация дополнительной работы по предмету, Выявление "нового" в содержании предмета и методике его преподавания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Подготовка поурочного тематического планирования, Содержание преподаваемого курса (предмета)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Подготовка учащихся к ЕГЭ/ОГЭ по предмету, Аттестация учителя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Подготовка учащихся к ЕГЭ/ОГЭ по предмету, Аттестация учителя, Ведение документации (журнал, контрольные тетради, отчетные формы)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Помощь не требуется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3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Методика объективного оценивания учащихся, Аттестация учителя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065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Организация и проведение уроков, Выявление "нового" в содержании предмета и методике его преподавания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20" marR="920" marT="92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30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AE224C-75F0-4DB0-8354-2A7962FC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7D2B843E-FF05-4374-A7FD-59EA7F4A7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23136"/>
              </p:ext>
            </p:extLst>
          </p:nvPr>
        </p:nvGraphicFramePr>
        <p:xfrm>
          <a:off x="0" y="150951"/>
          <a:ext cx="9144000" cy="65560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90039">
                  <a:extLst>
                    <a:ext uri="{9D8B030D-6E8A-4147-A177-3AD203B41FA5}">
                      <a16:colId xmlns:a16="http://schemas.microsoft.com/office/drawing/2014/main" xmlns="" val="1550723655"/>
                    </a:ext>
                  </a:extLst>
                </a:gridCol>
                <a:gridCol w="753961">
                  <a:extLst>
                    <a:ext uri="{9D8B030D-6E8A-4147-A177-3AD203B41FA5}">
                      <a16:colId xmlns:a16="http://schemas.microsoft.com/office/drawing/2014/main" xmlns="" val="2838192267"/>
                    </a:ext>
                  </a:extLst>
                </a:gridCol>
              </a:tblGrid>
              <a:tr h="525016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Организация контроля (подготовка и проведение проверочных работ), Методика объективного оценивания учащихся, Подготовка учащихся к ЕГЭ/ОГЭ по предмету, Создание УМК кабинета, Ведение документации (журнал, контрольные тетради, отчетные формы)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1382642690"/>
                  </a:ext>
                </a:extLst>
              </a:tr>
              <a:tr h="525016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Планирование урока, Организация и проведение уроков, Методика объективного оценивания учащихся, Подготовка учащихся к ЕГЭ/ОГЭ по предмету, Ведение документации (журнал, контрольные тетради, отчетные формы)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3030094056"/>
                  </a:ext>
                </a:extLst>
              </a:tr>
              <a:tr h="350254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Аттестация учителя, Ведение документации (журнал, контрольные тетради, отчетные формы)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1541451571"/>
                  </a:ext>
                </a:extLst>
              </a:tr>
              <a:tr h="350254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Выявление "нового" в содержании предмета и методике его преподавания, Аттестация учителя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2992781414"/>
                  </a:ext>
                </a:extLst>
              </a:tr>
              <a:tr h="525016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Организация и проведение уроков, Отбор (поиск) источников по содержанию предметам или методике его преподавания, Выявление "нового" в содержании предмета и методике его преподавания, Аттестация учителя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2198914857"/>
                  </a:ext>
                </a:extLst>
              </a:tr>
              <a:tr h="525016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Содержание преподаваемого курса (предмета), Подготовка учащихся к ЕГЭ/ОГЭ по предмету, Организация дополнительной работы по предмету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216046076"/>
                  </a:ext>
                </a:extLst>
              </a:tr>
              <a:tr h="1049304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Организация контроля (подготовка и проведение проверочных работ), Методика объективного оценивания учащихся, Подготовка учащихся к ЕГЭ/ОГЭ по предмету, Организация дополнительной работы по предмету, Отбор (поиск) источников по содержанию предметам или методике его преподавания, Выявление "нового" в содержании предмета и методике его преподавания, Обобщение накопленного опыта и оформление результатов, Создание УМК кабинета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3497221845"/>
                  </a:ext>
                </a:extLst>
              </a:tr>
              <a:tr h="350254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Аттестация учителя, Ведение документации (журнал, контрольные тетради, отчетные формы)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1326740265"/>
                  </a:ext>
                </a:extLst>
              </a:tr>
              <a:tr h="699780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Содержание преподаваемого курса (предмета), Методика объективного оценивания учащихся, Подготовка учащихся к ЕГЭ/ОГЭ по предмету, Отбор (поиск) источников по содержанию предметам или методике его преподавания, Обобщение накопленного опыта и оформление результатов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753644077"/>
                  </a:ext>
                </a:extLst>
              </a:tr>
              <a:tr h="350254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Работа с учебными программами, Подготовка поурочного тематического планирования, Выявление "нового" в содержании предмета и методике его преподавания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712811519"/>
                  </a:ext>
                </a:extLst>
              </a:tr>
              <a:tr h="350254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Содержание преподаваемого курса (предмета), Выявление "нового" в содержании предмета и методике его преподавания, Обобщение накопленного опыта и оформление результатов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191665321"/>
                  </a:ext>
                </a:extLst>
              </a:tr>
              <a:tr h="175490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Создание УМК кабинета, Аттестация учителя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807658557"/>
                  </a:ext>
                </a:extLst>
              </a:tr>
              <a:tr h="350254">
                <a:tc>
                  <a:txBody>
                    <a:bodyPr/>
                    <a:lstStyle/>
                    <a:p>
                      <a:pPr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Содержание преподаваемого курса (предмета), Организация дополнительной работы по предмету, Создание УМК кабинета, Ведение документации (журнал, контрольные тетради, отчетные формы)</a:t>
                      </a:r>
                      <a:endParaRPr lang="ru-RU" sz="125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" marR="538" marT="538" marB="0"/>
                </a:tc>
                <a:extLst>
                  <a:ext uri="{0D108BD9-81ED-4DB2-BD59-A6C34878D82A}">
                    <a16:rowId xmlns:a16="http://schemas.microsoft.com/office/drawing/2014/main" xmlns="" val="388483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4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190" y="325690"/>
            <a:ext cx="8298273" cy="6199653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32416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Ваши пожелания и предложения</a:t>
            </a:r>
          </a:p>
          <a:p>
            <a:pPr algn="just"/>
            <a:endParaRPr lang="ru-RU" sz="3200" b="1" dirty="0">
              <a:latin typeface="Monotype Corsiva" panose="03010101010201010101" pitchFamily="66" charset="0"/>
            </a:endParaRPr>
          </a:p>
          <a:p>
            <a:pPr algn="just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	«Очень хотелось бы поддержки и взаимопомощи в работе!»</a:t>
            </a:r>
          </a:p>
          <a:p>
            <a:pPr algn="just"/>
            <a:endParaRPr lang="ru-RU" sz="3200" b="1" dirty="0">
              <a:latin typeface="Monotype Corsiva" panose="03010101010201010101" pitchFamily="66" charset="0"/>
            </a:endParaRPr>
          </a:p>
          <a:p>
            <a:pPr algn="just"/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	«Организация мероприятий по обмену опытом с учителями других школ»</a:t>
            </a:r>
          </a:p>
          <a:p>
            <a:pPr algn="just"/>
            <a:endParaRPr lang="ru-RU" sz="3200" b="1" dirty="0">
              <a:latin typeface="Monotype Corsiva" panose="03010101010201010101" pitchFamily="66" charset="0"/>
            </a:endParaRPr>
          </a:p>
          <a:p>
            <a:pPr algn="just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	«Хотелось бы, чтобы на уроки чаще приходил учитель-наставник, давал советы и рекомендации»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908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60056"/>
            <a:ext cx="8640959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5696"/>
              </p:ext>
            </p:extLst>
          </p:nvPr>
        </p:nvGraphicFramePr>
        <p:xfrm>
          <a:off x="251520" y="3113538"/>
          <a:ext cx="8640960" cy="347501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ОУ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педагогов, заполнивших анкету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 молодых педагогов в ОУ на 1.04.2021</a:t>
                      </a:r>
                    </a:p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(стаж работы до 3-х лет)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2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№2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16,67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№7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75,00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№16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76,92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№24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40,00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№29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50,00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2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№33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73,33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2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50,56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842612"/>
              </p:ext>
            </p:extLst>
          </p:nvPr>
        </p:nvGraphicFramePr>
        <p:xfrm>
          <a:off x="251520" y="360056"/>
          <a:ext cx="8640959" cy="262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309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35601" r="37164" b="30584"/>
          <a:stretch/>
        </p:blipFill>
        <p:spPr bwMode="auto">
          <a:xfrm>
            <a:off x="611560" y="512152"/>
            <a:ext cx="7096787" cy="30963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20501"/>
              </p:ext>
            </p:extLst>
          </p:nvPr>
        </p:nvGraphicFramePr>
        <p:xfrm>
          <a:off x="5292078" y="2227759"/>
          <a:ext cx="3312370" cy="1380737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9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Год поступления в школу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76053"/>
              </p:ext>
            </p:extLst>
          </p:nvPr>
        </p:nvGraphicFramePr>
        <p:xfrm>
          <a:off x="5292080" y="4581128"/>
          <a:ext cx="3312368" cy="15316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60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Классы, </a:t>
                      </a:r>
                    </a:p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 которых Вы работаете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1-4 классы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42,22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1-4, 5-9 классы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20,00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5-9 классы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22,22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5-9, 10-11 классы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15,56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32578"/>
              </p:ext>
            </p:extLst>
          </p:nvPr>
        </p:nvGraphicFramePr>
        <p:xfrm>
          <a:off x="395536" y="4358510"/>
          <a:ext cx="53285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7890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	Информация о том, с обучающимися каких классов работают молодые педагоги, представлена следующим образом (%):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B1982E-E6A5-46C4-B695-467473CF28F6}"/>
              </a:ext>
            </a:extLst>
          </p:cNvPr>
          <p:cNvSpPr txBox="1"/>
          <p:nvPr/>
        </p:nvSpPr>
        <p:spPr>
          <a:xfrm>
            <a:off x="651416" y="715491"/>
            <a:ext cx="69847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Год поступления в школу</a:t>
            </a:r>
          </a:p>
        </p:txBody>
      </p:sp>
    </p:spTree>
    <p:extLst>
      <p:ext uri="{BB962C8B-B14F-4D97-AF65-F5344CB8AC3E}">
        <p14:creationId xmlns:p14="http://schemas.microsoft.com/office/powerpoint/2010/main" val="1209571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829489"/>
              </p:ext>
            </p:extLst>
          </p:nvPr>
        </p:nvGraphicFramePr>
        <p:xfrm>
          <a:off x="539551" y="1461818"/>
          <a:ext cx="8064896" cy="490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5489" y="4492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	В зависимости от основной занимаемой должности молодые специалисты, принявшие участие в анкетировании, распределились следующим образом:</a:t>
            </a:r>
          </a:p>
        </p:txBody>
      </p:sp>
    </p:spTree>
    <p:extLst>
      <p:ext uri="{BB962C8B-B14F-4D97-AF65-F5344CB8AC3E}">
        <p14:creationId xmlns:p14="http://schemas.microsoft.com/office/powerpoint/2010/main" val="1497096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6480720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19826"/>
              </p:ext>
            </p:extLst>
          </p:nvPr>
        </p:nvGraphicFramePr>
        <p:xfrm>
          <a:off x="5111552" y="332656"/>
          <a:ext cx="3564903" cy="165375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72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2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Осуществляете ли Вы руководство классным коллективом в текущем году?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48,89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88648"/>
              </p:ext>
            </p:extLst>
          </p:nvPr>
        </p:nvGraphicFramePr>
        <p:xfrm>
          <a:off x="395537" y="4134077"/>
          <a:ext cx="3978187" cy="236225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26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Базовое образование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Высшее непедагогическое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13,33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Высшее педагогическое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55,56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переподготовка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2,22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Среднее непедагогическое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4,44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Среднее педагогическое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24,44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567687"/>
              </p:ext>
            </p:extLst>
          </p:nvPr>
        </p:nvGraphicFramePr>
        <p:xfrm>
          <a:off x="4517741" y="2135761"/>
          <a:ext cx="4158714" cy="438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190528"/>
            <a:ext cx="39781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В зависимости от уровня образования молодые педагоги распределились следующим образом: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251839"/>
              </p:ext>
            </p:extLst>
          </p:nvPr>
        </p:nvGraphicFramePr>
        <p:xfrm>
          <a:off x="395536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3634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3527" y="326565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22341" r="27242" b="48179"/>
          <a:stretch/>
        </p:blipFill>
        <p:spPr bwMode="auto">
          <a:xfrm>
            <a:off x="562423" y="548680"/>
            <a:ext cx="5543351" cy="21393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57333" r="34314" b="9734"/>
          <a:stretch/>
        </p:blipFill>
        <p:spPr bwMode="auto">
          <a:xfrm>
            <a:off x="2915112" y="3479346"/>
            <a:ext cx="5612122" cy="27271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00882"/>
              </p:ext>
            </p:extLst>
          </p:nvPr>
        </p:nvGraphicFramePr>
        <p:xfrm>
          <a:off x="6228184" y="548680"/>
          <a:ext cx="2301845" cy="213939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5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Кв. категория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БКК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48,89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1КК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33,33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СЗД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17,78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79963"/>
              </p:ext>
            </p:extLst>
          </p:nvPr>
        </p:nvGraphicFramePr>
        <p:xfrm>
          <a:off x="557218" y="3469330"/>
          <a:ext cx="2280446" cy="272714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74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7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Ваша учебная нагрузка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2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 9 часов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6,67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5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 10 до 18 часов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13,33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5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 19 до 27 часов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33,33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5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от 28 до 35 часов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37,78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5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 и более часов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8,89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218" y="2793880"/>
            <a:ext cx="797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	В зависимости от объема учебной нагрузки можно выделить следующие группы респондентов: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1EE3A-EB94-460E-A3A1-256D8B556493}"/>
              </a:ext>
            </a:extLst>
          </p:cNvPr>
          <p:cNvSpPr txBox="1"/>
          <p:nvPr/>
        </p:nvSpPr>
        <p:spPr>
          <a:xfrm>
            <a:off x="685800" y="620688"/>
            <a:ext cx="532636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Квалификационная категория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2FC2CF-C22A-44A1-8BA6-A98D015EE49B}"/>
              </a:ext>
            </a:extLst>
          </p:cNvPr>
          <p:cNvSpPr txBox="1"/>
          <p:nvPr/>
        </p:nvSpPr>
        <p:spPr>
          <a:xfrm>
            <a:off x="3019337" y="3628420"/>
            <a:ext cx="540367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Учебная нагрузка</a:t>
            </a:r>
          </a:p>
        </p:txBody>
      </p:sp>
    </p:spTree>
    <p:extLst>
      <p:ext uri="{BB962C8B-B14F-4D97-AF65-F5344CB8AC3E}">
        <p14:creationId xmlns:p14="http://schemas.microsoft.com/office/powerpoint/2010/main" val="689245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59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31799" r="26237" b="29784"/>
          <a:stretch/>
        </p:blipFill>
        <p:spPr bwMode="auto">
          <a:xfrm>
            <a:off x="611560" y="980728"/>
            <a:ext cx="7874889" cy="30963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03439"/>
              </p:ext>
            </p:extLst>
          </p:nvPr>
        </p:nvGraphicFramePr>
        <p:xfrm>
          <a:off x="634570" y="4222173"/>
          <a:ext cx="7874889" cy="208557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745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9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 Почему Вы выбрали профессию учителя/педагога?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76" marR="7276" marT="7276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4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нравится работа с детьми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76" marR="7276" marT="727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4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для получения высшего образования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76" marR="7276" marT="727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интересна эта сфера деятельности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76" marR="7276" marT="727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нравится работа с детьми, привлекает статус профессии в обществе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76" marR="7276" marT="727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1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нравится работа с детьми, привлекает статус профессии в обществе, для получения высшего образования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76" marR="7276" marT="727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3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так вышло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76" marR="7276" marT="72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276" marR="7276" marT="727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6165" y="383249"/>
            <a:ext cx="8325677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</a:rPr>
              <a:t>Исследование мотивационной сферы молодого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463535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360056"/>
            <a:ext cx="8208912" cy="604867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27629" r="37474" b="38557"/>
          <a:stretch/>
        </p:blipFill>
        <p:spPr bwMode="auto">
          <a:xfrm>
            <a:off x="609328" y="542267"/>
            <a:ext cx="5976664" cy="26299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77644"/>
              </p:ext>
            </p:extLst>
          </p:nvPr>
        </p:nvGraphicFramePr>
        <p:xfrm>
          <a:off x="6727777" y="542267"/>
          <a:ext cx="1872208" cy="262996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07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6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 Хотели ли бы Вы перейти на другую, не педагогическую работу?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 знаю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31067" r="36350" b="36267"/>
          <a:stretch/>
        </p:blipFill>
        <p:spPr bwMode="auto">
          <a:xfrm>
            <a:off x="2595514" y="3354446"/>
            <a:ext cx="5976664" cy="28309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05990"/>
              </p:ext>
            </p:extLst>
          </p:nvPr>
        </p:nvGraphicFramePr>
        <p:xfrm>
          <a:off x="571822" y="3354446"/>
          <a:ext cx="1943059" cy="283091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58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6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 Нравится ли Вам работа в школе?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безразлично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210E24-263C-4F92-9BF0-9C80CA854799}"/>
              </a:ext>
            </a:extLst>
          </p:cNvPr>
          <p:cNvSpPr txBox="1"/>
          <p:nvPr/>
        </p:nvSpPr>
        <p:spPr>
          <a:xfrm>
            <a:off x="684684" y="626280"/>
            <a:ext cx="58304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none" strike="noStrike" dirty="0">
                <a:solidFill>
                  <a:srgbClr val="002060"/>
                </a:solidFill>
                <a:effectLst/>
              </a:rPr>
              <a:t>2. Хотели ли бы Вы перейти на другую, не педагогическую работу?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A88121-7DD8-4B2F-889F-2023C1879C11}"/>
              </a:ext>
            </a:extLst>
          </p:cNvPr>
          <p:cNvSpPr txBox="1"/>
          <p:nvPr/>
        </p:nvSpPr>
        <p:spPr>
          <a:xfrm>
            <a:off x="2666447" y="3534431"/>
            <a:ext cx="583479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ru-RU" sz="1600" b="1" u="none" strike="noStrike" dirty="0">
                <a:solidFill>
                  <a:srgbClr val="002060"/>
                </a:solidFill>
                <a:effectLst/>
              </a:rPr>
              <a:t>3. Нравится ли Вам работа в школе?</a:t>
            </a:r>
          </a:p>
          <a:p>
            <a:pPr algn="ctr" fontAlgn="b"/>
            <a:endParaRPr lang="ru-RU" sz="1600" b="1" i="0" u="none" strike="noStrike" dirty="0">
              <a:solidFill>
                <a:srgbClr val="00206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32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2163</Words>
  <Application>Microsoft Office PowerPoint</Application>
  <PresentationFormat>Экран (4:3)</PresentationFormat>
  <Paragraphs>495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Проверка1</dc:creator>
  <cp:lastModifiedBy>Проверка1</cp:lastModifiedBy>
  <cp:revision>148</cp:revision>
  <dcterms:created xsi:type="dcterms:W3CDTF">2021-04-19T06:24:05Z</dcterms:created>
  <dcterms:modified xsi:type="dcterms:W3CDTF">2021-05-17T06:04:18Z</dcterms:modified>
</cp:coreProperties>
</file>