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60" r:id="rId4"/>
    <p:sldId id="261" r:id="rId5"/>
    <p:sldId id="262" r:id="rId6"/>
    <p:sldId id="263" r:id="rId7"/>
    <p:sldId id="264" r:id="rId8"/>
    <p:sldId id="28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59" r:id="rId22"/>
    <p:sldId id="257" r:id="rId23"/>
    <p:sldId id="283" r:id="rId24"/>
    <p:sldId id="278" r:id="rId25"/>
    <p:sldId id="279" r:id="rId26"/>
    <p:sldId id="281" r:id="rId27"/>
    <p:sldId id="282" r:id="rId28"/>
    <p:sldId id="258" r:id="rId2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D8"/>
    <a:srgbClr val="675FFF"/>
    <a:srgbClr val="FF5050"/>
    <a:srgbClr val="FFA042"/>
    <a:srgbClr val="EE3794"/>
    <a:srgbClr val="304761"/>
    <a:srgbClr val="3C7F88"/>
    <a:srgbClr val="47B6EE"/>
    <a:srgbClr val="3EA8D0"/>
    <a:srgbClr val="FCA7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7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&#1054;&#1082;&#1086;&#1085;&#1095;&#1072;&#1090;&#1077;&#1083;&#1100;&#1085;&#1072;&#1103;%20&#1088;&#1077;&#1076;&#1072;&#1082;&#1094;&#1080;&#1103;%20&#1076;&#1086;&#1082;&#1091;&#1084;&#1077;&#1085;&#1090;&#1086;&#1074;/&#1052;&#1077;&#1090;&#1086;&#1076;&#1080;&#1095;&#1077;&#1089;&#1082;&#1080;&#1077;%20&#1088;&#1077;&#1082;&#1086;&#1084;&#1077;&#1085;&#1076;&#1072;&#1094;&#1080;&#1080;%20&#1087;&#1086;%20&#1088;&#1072;&#1079;&#1088;&#1072;&#1073;&#1086;&#1090;&#1082;&#1077;%20&#1087;&#1088;&#1086;&#1075;&#1088;&#1072;&#1084;&#1084;&#1099;%20&#1074;&#1086;&#1089;&#1087;&#1080;&#1090;&#1072;&#1085;&#1080;&#1103;%202020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orm.instrao.ru/examples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" y="2121408"/>
            <a:ext cx="4340124" cy="1763011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C00000"/>
                </a:solidFill>
                <a:latin typeface="+mn-lt"/>
              </a:rPr>
              <a:t>ВОСПИТАНИЕ 2020</a:t>
            </a:r>
            <a:endParaRPr lang="en-US" sz="5400" b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964" y="4252606"/>
            <a:ext cx="3797161" cy="47618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675FFF"/>
                </a:solidFill>
              </a:rPr>
              <a:t>Методические рекомендации по разработке программ ВОСПИТАНИЯ</a:t>
            </a:r>
          </a:p>
          <a:p>
            <a:r>
              <a:rPr lang="ru-RU" sz="2000" dirty="0">
                <a:solidFill>
                  <a:srgbClr val="675FFF"/>
                </a:solidFill>
              </a:rPr>
              <a:t> в современных условиях</a:t>
            </a:r>
            <a:endParaRPr lang="en-US" sz="2000" dirty="0">
              <a:solidFill>
                <a:srgbClr val="675FFF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64" y="415259"/>
            <a:ext cx="1627773" cy="16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73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/>
          </a:bodyPr>
          <a:lstStyle/>
          <a:p>
            <a:pPr algn="ctr" latinLnBrk="1"/>
            <a:r>
              <a:rPr lang="ru-RU" sz="3200" b="1" dirty="0">
                <a:solidFill>
                  <a:srgbClr val="FF0000"/>
                </a:solidFill>
              </a:rPr>
              <a:t>Раздел 2. «</a:t>
            </a:r>
            <a:r>
              <a:rPr lang="ru-RU" b="1" dirty="0">
                <a:solidFill>
                  <a:srgbClr val="FF0000"/>
                </a:solidFill>
              </a:rPr>
              <a:t>Цель</a:t>
            </a:r>
            <a:r>
              <a:rPr lang="ru-RU" sz="3200" b="1" dirty="0">
                <a:solidFill>
                  <a:srgbClr val="FF0000"/>
                </a:solidFill>
              </a:rPr>
              <a:t> и задачи воспитания»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366" y="1255256"/>
            <a:ext cx="7693106" cy="50204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b="1" dirty="0"/>
              <a:t>Цель </a:t>
            </a:r>
            <a:r>
              <a:rPr lang="ru-RU" sz="4000" dirty="0"/>
              <a:t>воспитания -личностное развитие школьников, проявляющееся:</a:t>
            </a:r>
          </a:p>
          <a:p>
            <a:pPr marL="0" indent="0">
              <a:buNone/>
            </a:pPr>
            <a:r>
              <a:rPr lang="ru-RU" sz="4000" dirty="0"/>
              <a:t>1) в усвоении ими </a:t>
            </a:r>
            <a:r>
              <a:rPr lang="ru-RU" sz="4000" dirty="0">
                <a:solidFill>
                  <a:srgbClr val="FF0000"/>
                </a:solidFill>
              </a:rPr>
              <a:t>знаний</a:t>
            </a:r>
            <a:r>
              <a:rPr lang="ru-RU" sz="4000" dirty="0"/>
              <a:t> основных норм, которые общество выработало на основе этих ценностей (то есть, в усвоении ими социально значимых знаний); </a:t>
            </a:r>
          </a:p>
          <a:p>
            <a:pPr marL="0" indent="0">
              <a:buNone/>
            </a:pPr>
            <a:r>
              <a:rPr lang="ru-RU" sz="4000" dirty="0"/>
              <a:t>2) в развитии их позитивных </a:t>
            </a:r>
            <a:r>
              <a:rPr lang="ru-RU" sz="4000" dirty="0">
                <a:solidFill>
                  <a:srgbClr val="FF0000"/>
                </a:solidFill>
              </a:rPr>
              <a:t>отношений</a:t>
            </a:r>
            <a:r>
              <a:rPr lang="ru-RU" sz="4000" dirty="0"/>
              <a:t> к этим общественным ценностям (то есть в развитии их социально значимых отношений);</a:t>
            </a:r>
          </a:p>
          <a:p>
            <a:pPr marL="0" indent="0">
              <a:buNone/>
            </a:pPr>
            <a:r>
              <a:rPr lang="ru-RU" sz="4000" dirty="0"/>
              <a:t>3) в приобретении ими соответствующего этим ценностям </a:t>
            </a:r>
            <a:r>
              <a:rPr lang="ru-RU" sz="4000" dirty="0">
                <a:solidFill>
                  <a:srgbClr val="FF0000"/>
                </a:solidFill>
              </a:rPr>
              <a:t>опыта</a:t>
            </a:r>
            <a:r>
              <a:rPr lang="ru-RU" sz="4000" dirty="0"/>
              <a:t> поведения, опыта применения сформированных знаний и отношений на практике (то есть в приобретении ими опыта осуществления социально значимых дел).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147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Autofit/>
          </a:bodyPr>
          <a:lstStyle/>
          <a:p>
            <a:pPr algn="ctr" latinLnBrk="1"/>
            <a:r>
              <a:rPr lang="ru-RU" sz="3200" b="1" dirty="0">
                <a:solidFill>
                  <a:srgbClr val="FF0000"/>
                </a:solidFill>
              </a:rPr>
              <a:t>Целевые приоритеты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>начального</a:t>
            </a:r>
            <a:r>
              <a:rPr lang="ru-RU" sz="3200" b="1" dirty="0">
                <a:solidFill>
                  <a:srgbClr val="FF0000"/>
                </a:solidFill>
              </a:rPr>
              <a:t>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992" y="1073218"/>
            <a:ext cx="7693106" cy="563077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dirty="0">
                <a:solidFill>
                  <a:srgbClr val="FF0000"/>
                </a:solidFill>
              </a:rPr>
              <a:t>Знание</a:t>
            </a:r>
            <a:r>
              <a:rPr lang="ru-RU" sz="3800" dirty="0"/>
              <a:t> младшим школьником данных социальных норм:</a:t>
            </a:r>
          </a:p>
          <a:p>
            <a:pPr marL="0" indent="0">
              <a:buNone/>
            </a:pPr>
            <a:r>
              <a:rPr lang="ru-RU" sz="3800" dirty="0"/>
              <a:t>- </a:t>
            </a:r>
            <a:r>
              <a:rPr lang="ru-RU" sz="3800" b="1" i="1" dirty="0"/>
              <a:t>быть любящим, послушным и отзывчивым…;</a:t>
            </a:r>
          </a:p>
          <a:p>
            <a:pPr marL="0" indent="0">
              <a:buNone/>
            </a:pPr>
            <a:r>
              <a:rPr lang="ru-RU" sz="3800" b="1" i="1" dirty="0"/>
              <a:t>- быть трудолюбивым…;</a:t>
            </a:r>
          </a:p>
          <a:p>
            <a:pPr marL="0" indent="0">
              <a:buNone/>
            </a:pPr>
            <a:r>
              <a:rPr lang="ru-RU" sz="3800" b="1" i="1" dirty="0"/>
              <a:t>- знать и любить свою Родину… ;</a:t>
            </a:r>
          </a:p>
          <a:p>
            <a:pPr marL="0" indent="0">
              <a:buNone/>
            </a:pPr>
            <a:r>
              <a:rPr lang="ru-RU" sz="3800" b="1" i="1" dirty="0"/>
              <a:t>- беречь и охранять природу;  </a:t>
            </a:r>
          </a:p>
          <a:p>
            <a:pPr marL="0" indent="0">
              <a:buNone/>
            </a:pPr>
            <a:r>
              <a:rPr lang="ru-RU" sz="3800" b="1" i="1" dirty="0"/>
              <a:t>- проявлять миролюбие; </a:t>
            </a:r>
          </a:p>
          <a:p>
            <a:pPr marL="0" indent="0">
              <a:buNone/>
            </a:pPr>
            <a:r>
              <a:rPr lang="ru-RU" sz="3800" b="1" i="1" dirty="0"/>
              <a:t>- стремиться узнавать что-то новое;</a:t>
            </a:r>
          </a:p>
          <a:p>
            <a:pPr marL="0" indent="0">
              <a:buNone/>
            </a:pPr>
            <a:r>
              <a:rPr lang="ru-RU" sz="3800" b="1" i="1" dirty="0"/>
              <a:t>- быть вежливым и опрятным, скромным и приветливым;</a:t>
            </a:r>
          </a:p>
          <a:p>
            <a:pPr marL="0" indent="0">
              <a:buNone/>
            </a:pPr>
            <a:r>
              <a:rPr lang="ru-RU" sz="3800" b="1" i="1" dirty="0"/>
              <a:t>- соблюдать правила личной гигиены, вести здоровый образ жизни; </a:t>
            </a:r>
          </a:p>
          <a:p>
            <a:pPr marL="0" indent="0">
              <a:buNone/>
            </a:pPr>
            <a:r>
              <a:rPr lang="ru-RU" sz="3800" b="1" i="1" dirty="0"/>
              <a:t>- уметь сопереживать, устанавливать хорошие уважительные отношения с другими людьми; </a:t>
            </a:r>
          </a:p>
          <a:p>
            <a:pPr marL="0" indent="0">
              <a:buNone/>
            </a:pPr>
            <a:r>
              <a:rPr lang="ru-RU" sz="3800" b="1" i="1" dirty="0"/>
              <a:t>- быть уверенным в себе, открытым и общительным; уметь ставить перед собой цели и проявлять инициативу, отстаивать своё мнение и действовать самостоятельно, без помощи старших.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2357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 fontScale="90000"/>
          </a:bodyPr>
          <a:lstStyle/>
          <a:p>
            <a:pPr algn="ctr" latinLnBrk="1"/>
            <a:r>
              <a:rPr lang="ru-RU" sz="3600" b="1" dirty="0">
                <a:solidFill>
                  <a:srgbClr val="FF0000"/>
                </a:solidFill>
              </a:rPr>
              <a:t>Целевые приоритеты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основного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613" y="1135780"/>
            <a:ext cx="7712356" cy="55441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400" dirty="0"/>
              <a:t>создание благоприятных условий для развития социально значимых </a:t>
            </a:r>
            <a:r>
              <a:rPr lang="ru-RU" sz="3400" dirty="0">
                <a:solidFill>
                  <a:srgbClr val="FF0000"/>
                </a:solidFill>
              </a:rPr>
              <a:t>отношений</a:t>
            </a:r>
            <a:r>
              <a:rPr lang="ru-RU" sz="3400" dirty="0"/>
              <a:t> школьников:</a:t>
            </a:r>
          </a:p>
          <a:p>
            <a:pPr marL="0" indent="0">
              <a:buNone/>
            </a:pPr>
            <a:r>
              <a:rPr lang="ru-RU" sz="3400" dirty="0"/>
              <a:t>- </a:t>
            </a:r>
            <a:r>
              <a:rPr lang="ru-RU" sz="3400" i="1" dirty="0"/>
              <a:t>к семье…;</a:t>
            </a:r>
          </a:p>
          <a:p>
            <a:pPr marL="0" indent="0">
              <a:buNone/>
            </a:pPr>
            <a:r>
              <a:rPr lang="ru-RU" sz="3400" i="1" dirty="0"/>
              <a:t>- к труду…; </a:t>
            </a:r>
          </a:p>
          <a:p>
            <a:pPr marL="0" indent="0">
              <a:buNone/>
            </a:pPr>
            <a:r>
              <a:rPr lang="ru-RU" sz="3400" i="1" dirty="0"/>
              <a:t>- к своему отечеству..; </a:t>
            </a:r>
          </a:p>
          <a:p>
            <a:pPr marL="0" indent="0">
              <a:buNone/>
            </a:pPr>
            <a:r>
              <a:rPr lang="ru-RU" sz="3400" i="1" dirty="0"/>
              <a:t>- к природе как источнику жизни на Земле…; </a:t>
            </a:r>
          </a:p>
          <a:p>
            <a:pPr marL="0" indent="0">
              <a:buNone/>
            </a:pPr>
            <a:r>
              <a:rPr lang="ru-RU" sz="3400" i="1" dirty="0"/>
              <a:t>- к миру как главному принципу человеческого общежития…;</a:t>
            </a:r>
          </a:p>
          <a:p>
            <a:pPr marL="0" indent="0">
              <a:buNone/>
            </a:pPr>
            <a:r>
              <a:rPr lang="ru-RU" sz="3400" i="1" dirty="0"/>
              <a:t>- к знаниям как интеллектуальному ресурсу…; </a:t>
            </a:r>
          </a:p>
          <a:p>
            <a:pPr marL="0" indent="0">
              <a:buNone/>
            </a:pPr>
            <a:r>
              <a:rPr lang="ru-RU" sz="3400" i="1" dirty="0"/>
              <a:t>- к культуре как духовному богатству общества…;</a:t>
            </a:r>
          </a:p>
          <a:p>
            <a:pPr marL="0" indent="0">
              <a:buNone/>
            </a:pPr>
            <a:r>
              <a:rPr lang="ru-RU" sz="3400" i="1" dirty="0"/>
              <a:t>- к здоровью как залогу долгой и активной жизни человека…;</a:t>
            </a:r>
          </a:p>
          <a:p>
            <a:pPr marL="0" indent="0">
              <a:buNone/>
            </a:pPr>
            <a:r>
              <a:rPr lang="ru-RU" sz="3400" i="1" dirty="0"/>
              <a:t>- к окружающим людям как безусловной и абсолютной ценности…;</a:t>
            </a:r>
          </a:p>
          <a:p>
            <a:pPr marL="0" indent="0">
              <a:buNone/>
            </a:pPr>
            <a:r>
              <a:rPr lang="ru-RU" sz="3400" i="1" dirty="0"/>
              <a:t>- к самим себе как хозяевам своей судьбы….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929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 fontScale="90000"/>
          </a:bodyPr>
          <a:lstStyle/>
          <a:p>
            <a:pPr algn="ctr" latinLnBrk="1"/>
            <a:r>
              <a:rPr lang="ru-RU" sz="3600" b="1" dirty="0">
                <a:solidFill>
                  <a:srgbClr val="FF0000"/>
                </a:solidFill>
              </a:rPr>
              <a:t>Целевые приоритеты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среднего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60" y="1193533"/>
            <a:ext cx="7895236" cy="5544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создание условий для приобретения школьниками </a:t>
            </a:r>
            <a:r>
              <a:rPr lang="ru-RU" dirty="0">
                <a:solidFill>
                  <a:srgbClr val="FF0000"/>
                </a:solidFill>
              </a:rPr>
              <a:t>опыта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i="1" dirty="0"/>
              <a:t>дел, направленных на заботу о своей семье, родных и близких; </a:t>
            </a:r>
          </a:p>
          <a:p>
            <a:pPr marL="0" indent="0">
              <a:buNone/>
            </a:pPr>
            <a:r>
              <a:rPr lang="ru-RU" i="1" dirty="0"/>
              <a:t>- трудовой деятельности, участие в производственной практике;</a:t>
            </a:r>
          </a:p>
          <a:p>
            <a:pPr marL="0" indent="0">
              <a:buNone/>
            </a:pPr>
            <a:r>
              <a:rPr lang="ru-RU" i="1" dirty="0"/>
              <a:t>- дел, направленных на пользу Родине, опыт деятельного выражения собственной гражданской позиции; </a:t>
            </a:r>
          </a:p>
          <a:p>
            <a:pPr marL="0" indent="0">
              <a:buNone/>
            </a:pPr>
            <a:r>
              <a:rPr lang="ru-RU" i="1" dirty="0"/>
              <a:t>- природоохранных дел;</a:t>
            </a:r>
          </a:p>
          <a:p>
            <a:pPr marL="0" indent="0">
              <a:buNone/>
            </a:pPr>
            <a:r>
              <a:rPr lang="ru-RU" i="1" dirty="0"/>
              <a:t>- разрешения возникающих конфликтных ситуаций…;</a:t>
            </a:r>
          </a:p>
          <a:p>
            <a:pPr marL="0" indent="0">
              <a:buNone/>
            </a:pPr>
            <a:r>
              <a:rPr lang="ru-RU" i="1" dirty="0"/>
              <a:t>- самостоятельного приобретения новых знаний, проведения научных исследований, опыт проектной деятельности;</a:t>
            </a:r>
          </a:p>
          <a:p>
            <a:pPr marL="0" indent="0">
              <a:buNone/>
            </a:pPr>
            <a:r>
              <a:rPr lang="ru-RU" i="1" dirty="0"/>
              <a:t>- изучения, защиты и восстановления культурного наследия человечества…, опыт творческого самовыражения; </a:t>
            </a:r>
          </a:p>
          <a:p>
            <a:pPr marL="0" indent="0">
              <a:buNone/>
            </a:pPr>
            <a:r>
              <a:rPr lang="ru-RU" i="1" dirty="0"/>
              <a:t>- ведения здорового образа жизни и заботы о здоровье других людей; </a:t>
            </a:r>
          </a:p>
          <a:p>
            <a:pPr marL="0" indent="0">
              <a:buNone/>
            </a:pPr>
            <a:r>
              <a:rPr lang="ru-RU" i="1" dirty="0"/>
              <a:t>- оказания помощи окружающим…, волонтерский опыт;</a:t>
            </a:r>
          </a:p>
          <a:p>
            <a:pPr marL="0" indent="0">
              <a:buNone/>
            </a:pPr>
            <a:r>
              <a:rPr lang="ru-RU" i="1" dirty="0"/>
              <a:t>- самопознания и самоанализа.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680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/>
          </a:bodyPr>
          <a:lstStyle/>
          <a:p>
            <a:pPr algn="ctr" latinLnBrk="1"/>
            <a:r>
              <a:rPr lang="ru-RU" sz="3200" b="1" dirty="0">
                <a:solidFill>
                  <a:srgbClr val="FF0000"/>
                </a:solidFill>
              </a:rPr>
              <a:t>Раздел 2. «Цель и </a:t>
            </a:r>
            <a:r>
              <a:rPr lang="ru-RU" sz="4000" b="1" dirty="0">
                <a:solidFill>
                  <a:srgbClr val="FF0000"/>
                </a:solidFill>
              </a:rPr>
              <a:t>задачи</a:t>
            </a:r>
            <a:r>
              <a:rPr lang="ru-RU" sz="3200" b="1" dirty="0">
                <a:solidFill>
                  <a:srgbClr val="FF0000"/>
                </a:solidFill>
              </a:rPr>
              <a:t> воспитания»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255" y="923454"/>
            <a:ext cx="8017844" cy="58431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1)	реализовывать воспитательные возможности общешкольных ключевых дел, поддерживать традиции их коллективного планирования, организации, проведения и анализа;</a:t>
            </a:r>
          </a:p>
          <a:p>
            <a:pPr marL="0" indent="0">
              <a:buNone/>
            </a:pPr>
            <a:r>
              <a:rPr lang="ru-RU" dirty="0"/>
              <a:t>2)	реализовывать потенциал классного руководства, поддерживать активное участие классных сообществ в жизни школы;</a:t>
            </a:r>
          </a:p>
          <a:p>
            <a:pPr marL="0" indent="0">
              <a:buNone/>
            </a:pPr>
            <a:r>
              <a:rPr lang="ru-RU" dirty="0"/>
              <a:t>3)	вовлекать школьников в кружки, секции, клубы, студии и иные объединения, работающие по школьным программам внеурочной деятельности;</a:t>
            </a:r>
          </a:p>
          <a:p>
            <a:pPr marL="0" indent="0">
              <a:buNone/>
            </a:pPr>
            <a:r>
              <a:rPr lang="ru-RU" dirty="0"/>
              <a:t>4)	использовать в воспитании детей возможности школьного урока; </a:t>
            </a:r>
          </a:p>
          <a:p>
            <a:pPr marL="0" indent="0">
              <a:buNone/>
            </a:pPr>
            <a:r>
              <a:rPr lang="ru-RU" dirty="0"/>
              <a:t>5)	инициировать и поддерживать ученическое самоуправление; </a:t>
            </a:r>
          </a:p>
          <a:p>
            <a:pPr marL="0" indent="0">
              <a:buNone/>
            </a:pPr>
            <a:r>
              <a:rPr lang="ru-RU" dirty="0"/>
              <a:t>6)	поддерживать деятельность детских общественных объединений и организаций;</a:t>
            </a:r>
          </a:p>
          <a:p>
            <a:pPr marL="0" indent="0">
              <a:buNone/>
            </a:pPr>
            <a:r>
              <a:rPr lang="ru-RU" dirty="0"/>
              <a:t>7)	организовывать экскурсии, экспедиции, походы и реализовывать их воспитательный потенциал;</a:t>
            </a:r>
          </a:p>
          <a:p>
            <a:pPr marL="0" indent="0">
              <a:buNone/>
            </a:pPr>
            <a:r>
              <a:rPr lang="ru-RU" dirty="0"/>
              <a:t>8)	организовывать профориентационную работу со школьниками;</a:t>
            </a:r>
          </a:p>
          <a:p>
            <a:pPr marL="0" indent="0">
              <a:buNone/>
            </a:pPr>
            <a:r>
              <a:rPr lang="ru-RU" dirty="0"/>
              <a:t>9)	организовать работу школьных медиа; </a:t>
            </a:r>
          </a:p>
          <a:p>
            <a:pPr marL="0" indent="0">
              <a:buNone/>
            </a:pPr>
            <a:r>
              <a:rPr lang="ru-RU" dirty="0"/>
              <a:t>10)	развивать предметно-эстетическую среду школы;</a:t>
            </a:r>
          </a:p>
          <a:p>
            <a:pPr marL="0" indent="0">
              <a:buNone/>
            </a:pPr>
            <a:r>
              <a:rPr lang="ru-RU" dirty="0"/>
              <a:t>11)	организовать работу с семьями школьников, направленную     на совместное решение проблем личностного развития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087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Раздел 3. ВИДЫ, ФОРМЫ И СОДЕРЖАНИЕ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Инвариантные (обязательные) модули</a:t>
            </a:r>
            <a:r>
              <a:rPr lang="ru-RU" dirty="0"/>
              <a:t>: </a:t>
            </a:r>
          </a:p>
          <a:p>
            <a:r>
              <a:rPr lang="ru-RU" dirty="0"/>
              <a:t>	«Классное руководство», </a:t>
            </a:r>
          </a:p>
          <a:p>
            <a:r>
              <a:rPr lang="ru-RU" dirty="0"/>
              <a:t>	«Школьный урок», </a:t>
            </a:r>
          </a:p>
          <a:p>
            <a:r>
              <a:rPr lang="ru-RU" dirty="0"/>
              <a:t>	«Курсы внеурочной деятельности», </a:t>
            </a:r>
          </a:p>
          <a:p>
            <a:r>
              <a:rPr lang="ru-RU" dirty="0"/>
              <a:t>	«Работа с родителями», </a:t>
            </a:r>
          </a:p>
          <a:p>
            <a:r>
              <a:rPr lang="ru-RU" dirty="0"/>
              <a:t>	«Самоуправление»,</a:t>
            </a:r>
          </a:p>
          <a:p>
            <a:r>
              <a:rPr lang="ru-RU" dirty="0"/>
              <a:t>	«Профориентация».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6295" y="6066321"/>
            <a:ext cx="505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/>
              <a:t>*</a:t>
            </a:r>
            <a:r>
              <a:rPr lang="ru-RU" sz="1600" b="1" i="1" dirty="0">
                <a:solidFill>
                  <a:srgbClr val="0025D8"/>
                </a:solidFill>
              </a:rPr>
              <a:t>Каждый из модулей ориентирован на одну из задач</a:t>
            </a:r>
          </a:p>
        </p:txBody>
      </p:sp>
    </p:spTree>
    <p:extLst>
      <p:ext uri="{BB962C8B-B14F-4D97-AF65-F5344CB8AC3E}">
        <p14:creationId xmlns:p14="http://schemas.microsoft.com/office/powerpoint/2010/main" val="3714284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Раздел 3. ВИДЫ, ФОРМЫ И СОДЕРЖАНИЕ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Вариативные модули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•	«Ключевые общешкольные дела», </a:t>
            </a:r>
          </a:p>
          <a:p>
            <a:pPr marL="0" indent="0">
              <a:buNone/>
            </a:pPr>
            <a:r>
              <a:rPr lang="ru-RU" dirty="0"/>
              <a:t>•	«Детские общественные объединения», </a:t>
            </a:r>
          </a:p>
          <a:p>
            <a:pPr marL="0" indent="0">
              <a:buNone/>
            </a:pPr>
            <a:r>
              <a:rPr lang="ru-RU" dirty="0"/>
              <a:t>•	«Школьные медиа», </a:t>
            </a:r>
          </a:p>
          <a:p>
            <a:pPr marL="0" indent="0">
              <a:buNone/>
            </a:pPr>
            <a:r>
              <a:rPr lang="ru-RU" dirty="0"/>
              <a:t>•	«Экскурсии, экспедиции, походы», </a:t>
            </a:r>
          </a:p>
          <a:p>
            <a:pPr marL="0" indent="0">
              <a:buNone/>
            </a:pPr>
            <a:r>
              <a:rPr lang="ru-RU" dirty="0"/>
              <a:t>•	«Организация предметно-эстетической среды»</a:t>
            </a:r>
          </a:p>
          <a:p>
            <a:pPr marL="0" indent="0">
              <a:buNone/>
            </a:pPr>
            <a:r>
              <a:rPr lang="ru-RU" dirty="0"/>
              <a:t>•	и т.п.</a:t>
            </a:r>
          </a:p>
        </p:txBody>
      </p:sp>
    </p:spTree>
    <p:extLst>
      <p:ext uri="{BB962C8B-B14F-4D97-AF65-F5344CB8AC3E}">
        <p14:creationId xmlns:p14="http://schemas.microsoft.com/office/powerpoint/2010/main" val="2603684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Раздел 4. ОСНОВНЫЕ НАПРАВЛЕНИЯ САМОАНАЛИЗА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Основные принципы:</a:t>
            </a:r>
          </a:p>
          <a:p>
            <a:r>
              <a:rPr lang="ru-RU" dirty="0"/>
              <a:t>принцип </a:t>
            </a:r>
            <a:r>
              <a:rPr lang="ru-RU" b="1" dirty="0">
                <a:solidFill>
                  <a:srgbClr val="FF0000"/>
                </a:solidFill>
              </a:rPr>
              <a:t>гуманистической направленности </a:t>
            </a:r>
            <a:r>
              <a:rPr lang="ru-RU" dirty="0"/>
              <a:t>осуществляемого анализа…; </a:t>
            </a:r>
          </a:p>
          <a:p>
            <a:r>
              <a:rPr lang="ru-RU" dirty="0"/>
              <a:t>принцип </a:t>
            </a:r>
            <a:r>
              <a:rPr lang="ru-RU" b="1" dirty="0">
                <a:solidFill>
                  <a:srgbClr val="FF0000"/>
                </a:solidFill>
              </a:rPr>
              <a:t>приоритета анализа сущностных </a:t>
            </a:r>
            <a:r>
              <a:rPr lang="ru-RU" dirty="0"/>
              <a:t>сторон воспитания…;  </a:t>
            </a:r>
          </a:p>
          <a:p>
            <a:r>
              <a:rPr lang="ru-RU" dirty="0"/>
              <a:t>принцип </a:t>
            </a:r>
            <a:r>
              <a:rPr lang="ru-RU" b="1" dirty="0">
                <a:solidFill>
                  <a:srgbClr val="FF0000"/>
                </a:solidFill>
              </a:rPr>
              <a:t>развивающего характера </a:t>
            </a:r>
            <a:r>
              <a:rPr lang="ru-RU" dirty="0"/>
              <a:t>осуществляемого анализа</a:t>
            </a:r>
            <a:r>
              <a:rPr lang="ru-RU" b="1" dirty="0"/>
              <a:t>…</a:t>
            </a:r>
            <a:r>
              <a:rPr lang="ru-RU" dirty="0"/>
              <a:t>;</a:t>
            </a:r>
          </a:p>
          <a:p>
            <a:r>
              <a:rPr lang="ru-RU" dirty="0"/>
              <a:t>принцип </a:t>
            </a:r>
            <a:r>
              <a:rPr lang="ru-RU" b="1" dirty="0">
                <a:solidFill>
                  <a:srgbClr val="FF0000"/>
                </a:solidFill>
              </a:rPr>
              <a:t>разделенной ответственности за результаты </a:t>
            </a:r>
            <a:r>
              <a:rPr lang="ru-RU" dirty="0"/>
              <a:t>личностного развития школьников</a:t>
            </a:r>
            <a:r>
              <a:rPr lang="ru-RU" b="1" dirty="0"/>
              <a:t>…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047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Раздел 4. ОСНОВНЫЕ НАПРАВЛЕНИЯ САМОАНАЛИЗА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395" y="1575368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1. Результаты воспитания, социализации и саморазвития</a:t>
            </a:r>
            <a:r>
              <a:rPr lang="ru-RU" sz="2400" dirty="0"/>
              <a:t>. </a:t>
            </a:r>
          </a:p>
          <a:p>
            <a:r>
              <a:rPr lang="ru-RU" sz="2400" i="1" dirty="0"/>
              <a:t>Критерием является </a:t>
            </a:r>
            <a:r>
              <a:rPr lang="ru-RU" sz="2400" i="1" dirty="0">
                <a:solidFill>
                  <a:srgbClr val="FF0000"/>
                </a:solidFill>
              </a:rPr>
              <a:t>динамика</a:t>
            </a:r>
            <a:r>
              <a:rPr lang="ru-RU" sz="2400" i="1" dirty="0"/>
              <a:t> личностного развития школьников каждого класса. </a:t>
            </a:r>
          </a:p>
          <a:p>
            <a:r>
              <a:rPr lang="ru-RU" sz="2400" i="1" dirty="0"/>
              <a:t>Осуществляется анализ классными руководителями совместно с заместителем директора по ВР с последующим обсуждением его результатов.</a:t>
            </a:r>
          </a:p>
          <a:p>
            <a:r>
              <a:rPr lang="ru-RU" sz="2400" i="1" dirty="0"/>
              <a:t>Способом получения информации о результатах воспитания, социализации и саморазвития школьников является </a:t>
            </a:r>
            <a:r>
              <a:rPr lang="ru-RU" sz="2400" i="1" dirty="0">
                <a:solidFill>
                  <a:srgbClr val="FF0000"/>
                </a:solidFill>
              </a:rPr>
              <a:t>педагогическое наблюдение</a:t>
            </a:r>
            <a:r>
              <a:rPr lang="ru-RU" sz="2400" i="1" dirty="0"/>
              <a:t>. </a:t>
            </a:r>
          </a:p>
          <a:p>
            <a:r>
              <a:rPr lang="ru-RU" sz="2400" i="1" dirty="0"/>
              <a:t>Внимание уделяется следующим вопросам:             какие проблемы личностного развития школьников удалось решить, какие не удалось и почему; какие новые проблемы появились, над чем далее предстоит работать.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6087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Раздел 4. ОСНОВНЫЕ НАПРАВЛЕНИЯ САМОАНАЛИЗА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67" y="1540042"/>
            <a:ext cx="7886700" cy="51495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000" b="1" dirty="0"/>
              <a:t>2. Состояние организуемой в школе совместной деятельности детей и взрослых.</a:t>
            </a:r>
          </a:p>
          <a:p>
            <a:r>
              <a:rPr lang="ru-RU" sz="4000" i="1" dirty="0"/>
              <a:t>Критерием является наличие в школе </a:t>
            </a:r>
            <a:r>
              <a:rPr lang="ru-RU" sz="4000" i="1" dirty="0">
                <a:solidFill>
                  <a:srgbClr val="FF0000"/>
                </a:solidFill>
              </a:rPr>
              <a:t>интересной</a:t>
            </a:r>
            <a:r>
              <a:rPr lang="ru-RU" sz="4000" i="1" dirty="0"/>
              <a:t>, событийно насыщенной и личностно развивающей совместной </a:t>
            </a:r>
            <a:r>
              <a:rPr lang="ru-RU" sz="4000" i="1" dirty="0">
                <a:solidFill>
                  <a:srgbClr val="FF0000"/>
                </a:solidFill>
              </a:rPr>
              <a:t>деятельности</a:t>
            </a:r>
            <a:r>
              <a:rPr lang="ru-RU" sz="4000" i="1" dirty="0"/>
              <a:t> детей и взрослых. </a:t>
            </a:r>
          </a:p>
          <a:p>
            <a:r>
              <a:rPr lang="ru-RU" sz="4000" i="1" dirty="0"/>
              <a:t>Осуществляется анализ </a:t>
            </a:r>
            <a:r>
              <a:rPr lang="ru-RU" sz="4000" i="1" dirty="0">
                <a:solidFill>
                  <a:srgbClr val="FF0000"/>
                </a:solidFill>
              </a:rPr>
              <a:t>заместителем директора по воспитательной работе, классными руководителями, активом старшеклассников и родителями</a:t>
            </a:r>
            <a:r>
              <a:rPr lang="ru-RU" sz="4000" i="1" dirty="0"/>
              <a:t>, хорошо знакомыми с деятельностью школы. </a:t>
            </a:r>
          </a:p>
          <a:p>
            <a:r>
              <a:rPr lang="ru-RU" sz="4000" i="1" dirty="0"/>
              <a:t>Способами получения информации о совместной деятельности детей и взрослых могут быть беседы со школьниками и их родителями, педагогами, лидерами ученического самоуправления, при необходимости – их анкетирование. Полученные результаты обсуждаются на заседании методического объединения классных руководителей или педагогическом совете школы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522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2323" y="385492"/>
            <a:ext cx="7886700" cy="27976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Новая стратегия воспитательной работы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6676" y="975302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2009г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60047" y="2531556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2019г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430" y="4653919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2020г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36259" y="816152"/>
            <a:ext cx="5579091" cy="14773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ФГОС общего образования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Программа ДНР, воспитание ФГОС НОО(2009г)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Программа воспитания и социализации ФГОС ООО</a:t>
            </a:r>
          </a:p>
          <a:p>
            <a:r>
              <a:rPr lang="ru-RU" i="1" dirty="0"/>
              <a:t>(2010г – 12 пунктов,2012г-11пунктов</a:t>
            </a:r>
            <a:r>
              <a:rPr lang="ru-RU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65136" y="2394032"/>
            <a:ext cx="5150192" cy="14773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Примерная программа воспитания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Структура примерной программы (4 раздела)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Инвариантные модули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Вариативные модули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/>
              <a:t>Ежегодный календарный план ВР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50177" y="4124762"/>
            <a:ext cx="6272982" cy="175432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ФЗ №273 «Об образовании в РФ» </a:t>
            </a:r>
            <a:r>
              <a:rPr lang="ru-RU" dirty="0"/>
              <a:t>от 29.12.2012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Статьи 2,12,30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РП воспитания, примерный календарный план ВР, модули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Советы родителей, советы обучающихся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(изменения с 1.09.2020 до 1.09 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508308" y="816152"/>
            <a:ext cx="484632" cy="978408"/>
          </a:xfrm>
          <a:prstGeom prst="downArrow">
            <a:avLst/>
          </a:prstGeom>
          <a:solidFill>
            <a:srgbClr val="0025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76" y="2394032"/>
            <a:ext cx="524301" cy="99373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49" y="4446301"/>
            <a:ext cx="524301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26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Раздел4. ОСНОВНЫЕ НАПРАВЛЕНИЯ САМОАНАЛИЗА ВОСПИТАТЕЛЬНОЙ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019" y="1564104"/>
            <a:ext cx="7886700" cy="52938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/>
              <a:t>Сосредотачиваемся на вопросах, связанных с  качеством(на выбор):</a:t>
            </a:r>
          </a:p>
          <a:p>
            <a:pPr marL="0" indent="0">
              <a:buNone/>
            </a:pPr>
            <a:r>
              <a:rPr lang="ru-RU" sz="2400" dirty="0"/>
              <a:t>-  проводимых общешкольных ключевых дел;</a:t>
            </a:r>
          </a:p>
          <a:p>
            <a:pPr marL="0" indent="0">
              <a:buNone/>
            </a:pPr>
            <a:r>
              <a:rPr lang="ru-RU" sz="2400" dirty="0"/>
              <a:t>-  совместной деятельности классных руководителей и их классов;</a:t>
            </a:r>
          </a:p>
          <a:p>
            <a:pPr marL="0" indent="0">
              <a:buNone/>
            </a:pPr>
            <a:r>
              <a:rPr lang="ru-RU" sz="2400" dirty="0"/>
              <a:t>-  организуемой в школе внеурочной деятельности;</a:t>
            </a:r>
          </a:p>
          <a:p>
            <a:pPr marL="0" indent="0">
              <a:buNone/>
            </a:pPr>
            <a:r>
              <a:rPr lang="ru-RU" sz="2400" dirty="0"/>
              <a:t>-  реализации личностно развивающего потенциала школьных уроков;</a:t>
            </a:r>
          </a:p>
          <a:p>
            <a:pPr marL="0" indent="0">
              <a:buNone/>
            </a:pPr>
            <a:r>
              <a:rPr lang="ru-RU" sz="2400" dirty="0"/>
              <a:t>-  существующего в школе ученического самоуправления;</a:t>
            </a:r>
          </a:p>
          <a:p>
            <a:pPr marL="0" indent="0">
              <a:buNone/>
            </a:pPr>
            <a:r>
              <a:rPr lang="ru-RU" sz="2400" dirty="0"/>
              <a:t>-  функционирующих на базе школы детских общественных объединений;</a:t>
            </a:r>
          </a:p>
          <a:p>
            <a:pPr marL="0" indent="0">
              <a:buNone/>
            </a:pPr>
            <a:r>
              <a:rPr lang="ru-RU" sz="2400" dirty="0"/>
              <a:t>-  проводимых в школе экскурсий, экспедиций, походов; </a:t>
            </a:r>
          </a:p>
          <a:p>
            <a:pPr marL="0" indent="0">
              <a:buNone/>
            </a:pPr>
            <a:r>
              <a:rPr lang="ru-RU" sz="2400" dirty="0"/>
              <a:t>-  </a:t>
            </a:r>
            <a:r>
              <a:rPr lang="ru-RU" sz="2400" dirty="0" err="1"/>
              <a:t>профориентационной</a:t>
            </a:r>
            <a:r>
              <a:rPr lang="ru-RU" sz="2400" dirty="0"/>
              <a:t> работы школы;</a:t>
            </a:r>
          </a:p>
          <a:p>
            <a:pPr marL="0" indent="0">
              <a:buNone/>
            </a:pPr>
            <a:r>
              <a:rPr lang="ru-RU" sz="2400" dirty="0"/>
              <a:t>-  работы школьных медиа;</a:t>
            </a:r>
          </a:p>
          <a:p>
            <a:pPr marL="0" indent="0">
              <a:buNone/>
            </a:pPr>
            <a:r>
              <a:rPr lang="ru-RU" sz="2400" dirty="0"/>
              <a:t>-  организации предметно-эстетической среды школы;</a:t>
            </a:r>
          </a:p>
          <a:p>
            <a:pPr>
              <a:buFontTx/>
              <a:buChar char="-"/>
            </a:pPr>
            <a:r>
              <a:rPr lang="ru-RU" sz="2400" dirty="0"/>
              <a:t>взаимодействия школы и семей школьников.</a:t>
            </a:r>
          </a:p>
          <a:p>
            <a:pPr marL="0" indent="0">
              <a:buNone/>
            </a:pPr>
            <a:endParaRPr lang="ru-RU" sz="2400" b="1" i="1" dirty="0">
              <a:solidFill>
                <a:srgbClr val="675FFF"/>
              </a:solidFill>
            </a:endParaRPr>
          </a:p>
          <a:p>
            <a:pPr marL="0" indent="0">
              <a:buNone/>
            </a:pPr>
            <a:r>
              <a:rPr lang="ru-RU" sz="2400" b="1" i="1" dirty="0">
                <a:solidFill>
                  <a:srgbClr val="675FFF"/>
                </a:solidFill>
              </a:rPr>
              <a:t>*Итогом самоанализа ВР является перечень выявленных </a:t>
            </a:r>
            <a:r>
              <a:rPr lang="ru-RU" sz="2400" b="1" i="1" dirty="0">
                <a:solidFill>
                  <a:srgbClr val="FF0000"/>
                </a:solidFill>
              </a:rPr>
              <a:t>проблем,</a:t>
            </a:r>
            <a:r>
              <a:rPr lang="ru-RU" sz="2400" b="1" i="1" dirty="0">
                <a:solidFill>
                  <a:srgbClr val="675FFF"/>
                </a:solidFill>
              </a:rPr>
              <a:t>          над которыми предстоит работать педагогическому коллективу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04815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560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ПРИМЕРНЫЙ АЛГОРИТМ РАЗРАБОТКИ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ШКОЛЬНОЙ ПРОГРАММЫ ВОСПИТАНИЯ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517" y="1633864"/>
            <a:ext cx="7886700" cy="49762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Чтобы программа была РАБОЧЕЙ!!!!!: 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>
                <a:solidFill>
                  <a:srgbClr val="FF0000"/>
                </a:solidFill>
              </a:rPr>
              <a:t>Воздержитесь</a:t>
            </a:r>
            <a:r>
              <a:rPr lang="ru-RU" dirty="0"/>
              <a:t> от абстрактных и наукообразных рассуждений о всевозможных методологических основаниях, парадигмах, подходах к воспитанию. 2. </a:t>
            </a:r>
            <a:r>
              <a:rPr lang="ru-RU" dirty="0">
                <a:solidFill>
                  <a:srgbClr val="FF0000"/>
                </a:solidFill>
              </a:rPr>
              <a:t>Систематизируйте</a:t>
            </a:r>
            <a:r>
              <a:rPr lang="ru-RU" dirty="0"/>
              <a:t> всю имеющуюся в вашей школе практику воспитания, выделив в ней смысловые блоки, сгруппировав различные формы работы с детьми, связав их с целью и задачами вашей школы. </a:t>
            </a:r>
          </a:p>
          <a:p>
            <a:pPr marL="0" indent="0">
              <a:buNone/>
            </a:pPr>
            <a:r>
              <a:rPr lang="ru-RU" dirty="0"/>
              <a:t>3.Не старайтесь создать </a:t>
            </a:r>
            <a:r>
              <a:rPr lang="ru-RU" dirty="0">
                <a:solidFill>
                  <a:srgbClr val="FF0000"/>
                </a:solidFill>
              </a:rPr>
              <a:t>неизменный</a:t>
            </a:r>
            <a:r>
              <a:rPr lang="ru-RU" dirty="0"/>
              <a:t> и не подвергаемый сомнению вариант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40711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046" y="323385"/>
            <a:ext cx="6924294" cy="91679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  <a:latin typeface="+mn-lt"/>
              </a:rPr>
              <a:t>ПРИМЕРНЫЙ АЛГОРИТМ РАЗРАБОТКИ </a:t>
            </a:r>
            <a:br>
              <a:rPr lang="ru-RU" sz="3200" dirty="0">
                <a:solidFill>
                  <a:srgbClr val="FF0000"/>
                </a:solidFill>
                <a:latin typeface="+mn-lt"/>
              </a:rPr>
            </a:br>
            <a:r>
              <a:rPr lang="ru-RU" sz="3200" dirty="0">
                <a:solidFill>
                  <a:srgbClr val="FF0000"/>
                </a:solidFill>
                <a:latin typeface="+mn-lt"/>
              </a:rPr>
              <a:t>РПВ школы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96440" y="4241800"/>
            <a:ext cx="5105400" cy="581025"/>
            <a:chOff x="1248" y="1424"/>
            <a:chExt cx="3216" cy="36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914" y="1424"/>
              <a:ext cx="222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Приступаем к разработке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996440" y="1752600"/>
            <a:ext cx="5105400" cy="555625"/>
            <a:chOff x="1248" y="2030"/>
            <a:chExt cx="3216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15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Создаем команду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996440" y="2546350"/>
            <a:ext cx="5321300" cy="600075"/>
            <a:chOff x="1248" y="2612"/>
            <a:chExt cx="3352" cy="378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800" y="2612"/>
              <a:ext cx="28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Анализируем основные понятия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996440" y="3422650"/>
            <a:ext cx="5773738" cy="561975"/>
            <a:chOff x="1248" y="3226"/>
            <a:chExt cx="3637" cy="354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53" y="3226"/>
              <a:ext cx="31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Продумываем структуру программы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166712" y="5977288"/>
            <a:ext cx="386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rgbClr val="0025D8"/>
                </a:solidFill>
                <a:hlinkClick r:id="rId2" action="ppaction://hlinkfile"/>
              </a:rPr>
              <a:t>Методические рекомендации здесь</a:t>
            </a:r>
            <a:endParaRPr lang="ru-RU" b="1" i="1" dirty="0">
              <a:solidFill>
                <a:srgbClr val="0025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576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22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Что учесть в разработке РПВ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568918"/>
            <a:ext cx="7215940" cy="51832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ППВ – это </a:t>
            </a:r>
            <a:r>
              <a:rPr lang="ru-RU" sz="2400" dirty="0">
                <a:solidFill>
                  <a:srgbClr val="FF0000"/>
                </a:solidFill>
              </a:rPr>
              <a:t>конструктор</a:t>
            </a:r>
            <a:r>
              <a:rPr lang="ru-RU" sz="2400" dirty="0"/>
              <a:t>, с помощью которого </a:t>
            </a:r>
            <a:r>
              <a:rPr lang="ru-RU" sz="2400" dirty="0">
                <a:solidFill>
                  <a:srgbClr val="FF0000"/>
                </a:solidFill>
              </a:rPr>
              <a:t>МОЖНО:</a:t>
            </a:r>
            <a:r>
              <a:rPr lang="ru-RU" sz="2400" dirty="0"/>
              <a:t> </a:t>
            </a:r>
          </a:p>
          <a:p>
            <a:r>
              <a:rPr lang="ru-RU" sz="2400" dirty="0"/>
              <a:t>включать в нее </a:t>
            </a:r>
            <a:r>
              <a:rPr lang="ru-RU" sz="2400" dirty="0">
                <a:solidFill>
                  <a:srgbClr val="FF0000"/>
                </a:solidFill>
              </a:rPr>
              <a:t>только те вариативные</a:t>
            </a:r>
            <a:r>
              <a:rPr lang="ru-RU" sz="2400" dirty="0"/>
              <a:t> модули, которые помогут вам в организации воспитательного процесса,</a:t>
            </a:r>
          </a:p>
          <a:p>
            <a:r>
              <a:rPr lang="ru-RU" sz="2400" dirty="0"/>
              <a:t>добавлять в свою РПВ </a:t>
            </a:r>
            <a:r>
              <a:rPr lang="ru-RU" sz="2400" dirty="0">
                <a:solidFill>
                  <a:srgbClr val="FF0000"/>
                </a:solidFill>
              </a:rPr>
              <a:t>собственные</a:t>
            </a:r>
            <a:r>
              <a:rPr lang="ru-RU" sz="2400" dirty="0"/>
              <a:t> модули (по образцу ППВ), </a:t>
            </a:r>
          </a:p>
          <a:p>
            <a:r>
              <a:rPr lang="ru-RU" sz="2400" dirty="0"/>
              <a:t>располагать </a:t>
            </a:r>
            <a:r>
              <a:rPr lang="ru-RU" sz="2400" dirty="0">
                <a:solidFill>
                  <a:srgbClr val="C00000"/>
                </a:solidFill>
              </a:rPr>
              <a:t>выбранные вами </a:t>
            </a:r>
            <a:r>
              <a:rPr lang="ru-RU" sz="2400" dirty="0"/>
              <a:t>модули в соответствии с их значимостью, </a:t>
            </a:r>
          </a:p>
          <a:p>
            <a:pPr marL="0" indent="0">
              <a:buNone/>
            </a:pPr>
            <a:r>
              <a:rPr lang="ru-RU" sz="1800" dirty="0"/>
              <a:t>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18474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22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Что учесть в разработке РПВ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61" y="1145406"/>
            <a:ext cx="7886700" cy="57125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В результате должно получиться 3 модификации программы воспитания (для каждой ступени), </a:t>
            </a:r>
          </a:p>
          <a:p>
            <a:pPr marL="0" indent="0">
              <a:buNone/>
            </a:pPr>
            <a:r>
              <a:rPr lang="ru-RU" sz="2000" dirty="0"/>
              <a:t>каждая из которых состоит из двух частей: </a:t>
            </a:r>
          </a:p>
          <a:p>
            <a:pPr marL="0" indent="0">
              <a:buNone/>
            </a:pPr>
            <a:r>
              <a:rPr lang="ru-RU" sz="2000" dirty="0"/>
              <a:t>1) </a:t>
            </a:r>
            <a:r>
              <a:rPr lang="ru-RU" sz="2000" dirty="0">
                <a:solidFill>
                  <a:srgbClr val="C00000"/>
                </a:solidFill>
              </a:rPr>
              <a:t>единой</a:t>
            </a:r>
            <a:r>
              <a:rPr lang="ru-RU" sz="2000" dirty="0"/>
              <a:t> для </a:t>
            </a:r>
            <a:r>
              <a:rPr lang="ru-RU" sz="2000" dirty="0">
                <a:solidFill>
                  <a:srgbClr val="C00000"/>
                </a:solidFill>
              </a:rPr>
              <a:t>всех уровней </a:t>
            </a:r>
            <a:r>
              <a:rPr lang="ru-RU" sz="2000" dirty="0"/>
              <a:t>части, включающей 4 основных раздела – составляется на основе ППВ (путем удаления или добавления для каждой конкретной школы необходимой информации):</a:t>
            </a:r>
          </a:p>
          <a:p>
            <a:pPr marL="0" indent="0">
              <a:buNone/>
            </a:pPr>
            <a:r>
              <a:rPr lang="ru-RU" sz="2000" dirty="0"/>
              <a:t>- о специфике воспитательного процесса в школе,</a:t>
            </a:r>
          </a:p>
          <a:p>
            <a:pPr marL="0" indent="0">
              <a:buNone/>
            </a:pPr>
            <a:r>
              <a:rPr lang="ru-RU" sz="2000" dirty="0"/>
              <a:t>- о задачах воспитания,</a:t>
            </a:r>
          </a:p>
          <a:p>
            <a:pPr marL="0" indent="0">
              <a:buNone/>
            </a:pPr>
            <a:r>
              <a:rPr lang="ru-RU" sz="2000" dirty="0"/>
              <a:t>- о видах, формах и содержании деятельности,</a:t>
            </a:r>
          </a:p>
          <a:p>
            <a:pPr marL="0" indent="0">
              <a:buNone/>
            </a:pPr>
            <a:r>
              <a:rPr lang="ru-RU" sz="2000" dirty="0"/>
              <a:t>- об анализе осуществляемого в школе воспитательного процесса.</a:t>
            </a:r>
          </a:p>
          <a:p>
            <a:pPr marL="0" indent="0">
              <a:buNone/>
            </a:pPr>
            <a:r>
              <a:rPr lang="ru-RU" sz="2000" dirty="0"/>
              <a:t>2) </a:t>
            </a:r>
            <a:r>
              <a:rPr lang="ru-RU" sz="2000" dirty="0">
                <a:solidFill>
                  <a:srgbClr val="C00000"/>
                </a:solidFill>
              </a:rPr>
              <a:t>особенной</a:t>
            </a:r>
            <a:r>
              <a:rPr lang="ru-RU" sz="2000" dirty="0"/>
              <a:t> для каждого уровня части, представляющей собой ежегодный календарный план воспитательной работы – разрабатывается самостоятельно и корректируется каждой образовательной организацией из года в год.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10196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01124"/>
          </a:xfrm>
        </p:spPr>
        <p:txBody>
          <a:bodyPr>
            <a:no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</a:rPr>
              <a:t>РАЗРАБОТКА </a:t>
            </a:r>
            <a:r>
              <a:rPr lang="ru-RU" sz="3200" b="1" cap="all" dirty="0" err="1">
                <a:solidFill>
                  <a:srgbClr val="C00000"/>
                </a:solidFill>
              </a:rPr>
              <a:t>ПланА</a:t>
            </a:r>
            <a:r>
              <a:rPr lang="ru-RU" sz="3200" b="1" cap="all" dirty="0">
                <a:solidFill>
                  <a:srgbClr val="C00000"/>
                </a:solidFill>
              </a:rPr>
              <a:t> </a:t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cap="all" dirty="0">
                <a:solidFill>
                  <a:srgbClr val="C00000"/>
                </a:solidFill>
              </a:rPr>
              <a:t>воспитательной работы  ШКОЛЫ</a:t>
            </a:r>
            <a:br>
              <a:rPr lang="ru-RU" sz="3200" b="1" dirty="0">
                <a:solidFill>
                  <a:srgbClr val="C00000"/>
                </a:solidFill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94234"/>
            <a:ext cx="7886700" cy="4782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 План воспитательной работы составляется на каждый учебный год – традиционно в конце августа – начале сентября. </a:t>
            </a:r>
          </a:p>
          <a:p>
            <a:pPr marL="0" indent="0">
              <a:buNone/>
            </a:pPr>
            <a:r>
              <a:rPr lang="ru-RU" dirty="0"/>
              <a:t>2. План воспитательной работы может корректироваться в течение года в связи с происходящими в работе школы изменениями.</a:t>
            </a:r>
          </a:p>
          <a:p>
            <a:pPr marL="0" indent="0">
              <a:buNone/>
            </a:pPr>
            <a:r>
              <a:rPr lang="ru-RU" dirty="0"/>
              <a:t>3. Целесообразно составлять планы, соответствующие трем уровням общего образования: начальному, основному и среднему.</a:t>
            </a:r>
          </a:p>
          <a:p>
            <a:pPr marL="0" indent="0">
              <a:buNone/>
            </a:pPr>
            <a:r>
              <a:rPr lang="ru-RU" dirty="0"/>
              <a:t>4. План ВР можно интегрировать с планом внеурочной деятельности, требуемым ФГОС ОО. </a:t>
            </a:r>
          </a:p>
        </p:txBody>
      </p:sp>
    </p:spTree>
    <p:extLst>
      <p:ext uri="{BB962C8B-B14F-4D97-AF65-F5344CB8AC3E}">
        <p14:creationId xmlns:p14="http://schemas.microsoft.com/office/powerpoint/2010/main" val="1075481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01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cap="all" dirty="0">
                <a:solidFill>
                  <a:srgbClr val="C00000"/>
                </a:solidFill>
              </a:rPr>
              <a:t>РАЗРАБОТКА </a:t>
            </a:r>
            <a:r>
              <a:rPr lang="ru-RU" sz="3600" b="1" cap="all" dirty="0" err="1">
                <a:solidFill>
                  <a:srgbClr val="C00000"/>
                </a:solidFill>
              </a:rPr>
              <a:t>ПланА</a:t>
            </a:r>
            <a:r>
              <a:rPr lang="ru-RU" sz="3600" b="1" cap="all" dirty="0">
                <a:solidFill>
                  <a:srgbClr val="C00000"/>
                </a:solidFill>
              </a:rPr>
              <a:t> </a:t>
            </a:r>
            <a:br>
              <a:rPr lang="ru-RU" sz="3600" b="1" dirty="0">
                <a:solidFill>
                  <a:srgbClr val="C00000"/>
                </a:solidFill>
              </a:rPr>
            </a:br>
            <a:r>
              <a:rPr lang="ru-RU" sz="3600" b="1" cap="all" dirty="0">
                <a:solidFill>
                  <a:srgbClr val="C00000"/>
                </a:solidFill>
              </a:rPr>
              <a:t>воспитательной работы  ШКОЛЫ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64658"/>
            <a:ext cx="7886700" cy="501230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План-сетку ВР целесообразно разделить на несколько частей :</a:t>
            </a:r>
          </a:p>
          <a:p>
            <a:pPr marL="0" indent="0">
              <a:buNone/>
            </a:pPr>
            <a:r>
              <a:rPr lang="ru-RU" dirty="0"/>
              <a:t>•	«Ключевые общешкольные дела», </a:t>
            </a:r>
          </a:p>
          <a:p>
            <a:pPr marL="0" indent="0">
              <a:buNone/>
            </a:pPr>
            <a:r>
              <a:rPr lang="ru-RU" dirty="0"/>
              <a:t>•	 «Самоуправление»,</a:t>
            </a:r>
          </a:p>
          <a:p>
            <a:pPr marL="0" indent="0">
              <a:buNone/>
            </a:pPr>
            <a:r>
              <a:rPr lang="ru-RU" dirty="0"/>
              <a:t>•	«Профориентация».</a:t>
            </a:r>
          </a:p>
          <a:p>
            <a:pPr marL="0" indent="0">
              <a:buNone/>
            </a:pPr>
            <a:r>
              <a:rPr lang="ru-RU" dirty="0"/>
              <a:t>•	 «Детские общественные объединения», </a:t>
            </a:r>
          </a:p>
          <a:p>
            <a:pPr marL="0" indent="0">
              <a:buNone/>
            </a:pPr>
            <a:r>
              <a:rPr lang="ru-RU" dirty="0"/>
              <a:t>•	«Школьные медиа», </a:t>
            </a:r>
          </a:p>
          <a:p>
            <a:pPr marL="0" indent="0">
              <a:buNone/>
            </a:pPr>
            <a:r>
              <a:rPr lang="ru-RU" dirty="0"/>
              <a:t>•	«Экскурсии, экспедиции, походы», </a:t>
            </a:r>
          </a:p>
          <a:p>
            <a:pPr marL="0" indent="0">
              <a:buNone/>
            </a:pPr>
            <a:r>
              <a:rPr lang="ru-RU" dirty="0"/>
              <a:t>•	«Организация предметно-эстетической среды»,</a:t>
            </a:r>
          </a:p>
          <a:p>
            <a:pPr marL="0" indent="0">
              <a:buNone/>
            </a:pPr>
            <a:r>
              <a:rPr lang="ru-RU" dirty="0"/>
              <a:t>•	«Работа с родителями», </a:t>
            </a:r>
          </a:p>
          <a:p>
            <a:pPr marL="0" indent="0">
              <a:buNone/>
            </a:pPr>
            <a:r>
              <a:rPr lang="ru-RU" dirty="0"/>
              <a:t>•	«Курсы внеурочной деятельности» , </a:t>
            </a:r>
          </a:p>
          <a:p>
            <a:pPr marL="0" indent="0">
              <a:buNone/>
            </a:pPr>
            <a:r>
              <a:rPr lang="ru-RU" dirty="0"/>
              <a:t>•	 «Классное руководство» , </a:t>
            </a:r>
          </a:p>
          <a:p>
            <a:pPr marL="0" indent="0">
              <a:buNone/>
            </a:pPr>
            <a:r>
              <a:rPr lang="ru-RU" dirty="0"/>
              <a:t>•	«Школьный урок» ,  	и т.п.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057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01124"/>
          </a:xfrm>
        </p:spPr>
        <p:txBody>
          <a:bodyPr>
            <a:normAutofit/>
          </a:bodyPr>
          <a:lstStyle/>
          <a:p>
            <a:pPr algn="ctr"/>
            <a:r>
              <a:rPr lang="ru-RU" sz="3200" b="1" cap="all" dirty="0">
                <a:solidFill>
                  <a:srgbClr val="C00000"/>
                </a:solidFill>
              </a:rPr>
              <a:t>Не наступайте на грабли…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164658"/>
            <a:ext cx="7886700" cy="501230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/>
              <a:t>Описанные особенности школы, цели и задачи должны быть связаны с  реальной воспитательной деятельностью педагогов.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/>
              <a:t>Не добавляйте в программы много текста («прошлых» программ, теория вопроса и т.д.)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/>
              <a:t>Не увлекайтесь наукообразием, программа должна быть предельно ясна любому педагогу и родителю.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/>
              <a:t>Программа и планы воспитания должны быть взаимосвязаны.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/>
              <a:t>Не обязательно все вариативные модули включать в программу и стремиться их полностью заполнить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/>
              <a:t>Собственные модули должны соответствовать логике программы и обоснованы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ru-RU" dirty="0"/>
              <a:t>Избегайте формализма как в создании программ, так и в их реализации.</a:t>
            </a:r>
          </a:p>
          <a:p>
            <a:pPr marL="0" lvl="0" indent="0">
              <a:buNone/>
            </a:pPr>
            <a:endParaRPr lang="ru-RU" dirty="0"/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5757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6135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Вместе мы всё сможем</a:t>
            </a:r>
          </a:p>
        </p:txBody>
      </p:sp>
      <p:sp>
        <p:nvSpPr>
          <p:cNvPr id="6" name="Прямоугольник 7"/>
          <p:cNvSpPr/>
          <p:nvPr/>
        </p:nvSpPr>
        <p:spPr>
          <a:xfrm>
            <a:off x="819221" y="5541488"/>
            <a:ext cx="78927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95969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560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5050"/>
                </a:solidFill>
              </a:rPr>
              <a:t>Основания для разработки программы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766" y="1881764"/>
            <a:ext cx="7886700" cy="49762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31 июля 2020 года принят закон N 304-ФЗ </a:t>
            </a:r>
          </a:p>
          <a:p>
            <a:pPr marL="0" indent="0" algn="ctr">
              <a:buNone/>
            </a:pPr>
            <a:r>
              <a:rPr lang="ru-RU" dirty="0"/>
              <a:t>О ВНЕСЕНИИ ИЗМЕНЕНИЙ В ФЕДЕРАЛЬНЫЙ ЗАКОН </a:t>
            </a:r>
          </a:p>
          <a:p>
            <a:pPr marL="0" indent="0" algn="ctr">
              <a:buNone/>
            </a:pPr>
            <a:r>
              <a:rPr lang="ru-RU" dirty="0"/>
              <a:t>"ОБ ОБРАЗОВАНИИ В РОССИЙСКОЙ ФЕДЕРАЦИИ" ПО ВОПРОСАМ ВОСПИТАНИЯ ОБУЧАЮЩИХСЯ.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584491"/>
            <a:ext cx="908383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38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91522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ЧТО НОВОГО</a:t>
            </a:r>
            <a:r>
              <a:rPr lang="ru-RU" dirty="0"/>
              <a:t>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498" y="856649"/>
            <a:ext cx="7886700" cy="5322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000" b="1" dirty="0"/>
              <a:t>Расширение направлений воспитательной работы, а именно включение в него направлений по формированию у обучающихся:</a:t>
            </a:r>
            <a:endParaRPr lang="ru-RU" sz="4000" dirty="0"/>
          </a:p>
          <a:p>
            <a:pPr lvl="0"/>
            <a:r>
              <a:rPr lang="ru-RU" sz="4000" dirty="0"/>
              <a:t> чувства патриотизма и гражданственности,</a:t>
            </a:r>
          </a:p>
          <a:p>
            <a:pPr lvl="0"/>
            <a:r>
              <a:rPr lang="ru-RU" sz="4000" dirty="0"/>
              <a:t> уважения к памятникам защитников Отечества и подвигов героев Отечества,</a:t>
            </a:r>
          </a:p>
          <a:p>
            <a:pPr lvl="0"/>
            <a:r>
              <a:rPr lang="ru-RU" sz="4000" dirty="0"/>
              <a:t>уважения к закону и правопорядку, </a:t>
            </a:r>
          </a:p>
          <a:p>
            <a:pPr lvl="0"/>
            <a:r>
              <a:rPr lang="ru-RU" sz="4000" dirty="0"/>
              <a:t>уважения к человеку труда и старшему поколению, взаимного уважения,</a:t>
            </a:r>
          </a:p>
          <a:p>
            <a:pPr lvl="0"/>
            <a:r>
              <a:rPr lang="ru-RU" sz="4000" dirty="0"/>
              <a:t>бережного отношения к культурному наследию и традициям многонационального народа Российской Федерации, </a:t>
            </a:r>
          </a:p>
          <a:p>
            <a:pPr lvl="0"/>
            <a:r>
              <a:rPr lang="ru-RU" sz="4000" dirty="0"/>
              <a:t>бережного отношения к природе и окружающей среде;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52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ЧТО НОВОГО…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504" y="1579418"/>
            <a:ext cx="7886700" cy="465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Введение таких документов по организации воспитательной работы, как:</a:t>
            </a:r>
            <a:endParaRPr lang="ru-RU" dirty="0"/>
          </a:p>
          <a:p>
            <a:pPr lvl="0"/>
            <a:r>
              <a:rPr lang="ru-RU" dirty="0"/>
              <a:t>«рабочая программа воспитания»</a:t>
            </a:r>
          </a:p>
          <a:p>
            <a:pPr lvl="0"/>
            <a:r>
              <a:rPr lang="ru-RU" dirty="0"/>
              <a:t>«календарный план воспитательной работы».</a:t>
            </a:r>
          </a:p>
          <a:p>
            <a:pPr marL="0" indent="0" algn="r">
              <a:buNone/>
            </a:pPr>
            <a:r>
              <a:rPr lang="ru-RU" dirty="0"/>
              <a:t>* </a:t>
            </a:r>
            <a:r>
              <a:rPr lang="ru-RU" i="1" dirty="0">
                <a:solidFill>
                  <a:srgbClr val="FF0000"/>
                </a:solidFill>
              </a:rPr>
              <a:t>Они должны быть включены в основную образовательную программу!</a:t>
            </a:r>
          </a:p>
          <a:p>
            <a:pPr marL="0" indent="0">
              <a:buNone/>
            </a:pPr>
            <a:r>
              <a:rPr lang="ru-RU" b="1" dirty="0"/>
              <a:t>Закрепление за образовательными организациями права на самостоятельную разработку этих документов.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589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Примерная программа воспитания (ППВ)…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114" y="1524765"/>
            <a:ext cx="78867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разработана сотрудниками </a:t>
            </a:r>
          </a:p>
          <a:p>
            <a:pPr marL="0" indent="0">
              <a:buNone/>
            </a:pPr>
            <a:r>
              <a:rPr lang="ru-RU" dirty="0"/>
              <a:t>Института стратегии развития образования РАО;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2 июня 2020 года утверждена на заседании Федерального учебно-методического объединения по общему образованию;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К программе разработаны методические рекомендации и сборник  разработок модулей программы воспитания </a:t>
            </a:r>
            <a:r>
              <a:rPr lang="ru-RU" sz="1800" dirty="0"/>
              <a:t>(</a:t>
            </a:r>
            <a:r>
              <a:rPr lang="ru-RU" sz="1800" u="sng" dirty="0">
                <a:hlinkClick r:id="rId2"/>
              </a:rPr>
              <a:t>http://form.instrao.ru/examples.php</a:t>
            </a:r>
            <a:r>
              <a:rPr lang="ru-RU" sz="1800" u="sng" dirty="0"/>
              <a:t>)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58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rmAutofit/>
          </a:bodyPr>
          <a:lstStyle/>
          <a:p>
            <a:pPr latinLnBrk="1"/>
            <a:r>
              <a:rPr lang="ru-RU" sz="3200" b="1" dirty="0">
                <a:solidFill>
                  <a:srgbClr val="FF0000"/>
                </a:solidFill>
              </a:rPr>
              <a:t>ПОЯСНИТЕЛЬНАЯ ЗАПИСКА  к ППВ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222" y="851597"/>
            <a:ext cx="7356220" cy="556788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Назначение ППВ– помочь школам создать и реализовать </a:t>
            </a:r>
            <a:r>
              <a:rPr lang="ru-RU" sz="2400" b="1" dirty="0"/>
              <a:t>собственные </a:t>
            </a:r>
            <a:r>
              <a:rPr lang="ru-RU" sz="2400" b="1" dirty="0">
                <a:solidFill>
                  <a:srgbClr val="FF0000"/>
                </a:solidFill>
              </a:rPr>
              <a:t>работающие!!!!! </a:t>
            </a:r>
            <a:r>
              <a:rPr lang="ru-RU" sz="2400" b="1" dirty="0"/>
              <a:t>программы</a:t>
            </a:r>
            <a:r>
              <a:rPr lang="ru-RU" sz="2400" dirty="0"/>
              <a:t> воспитания (РПВ), стать </a:t>
            </a:r>
            <a:r>
              <a:rPr lang="ru-RU" sz="2400" b="1" dirty="0"/>
              <a:t>конструктором</a:t>
            </a:r>
            <a:r>
              <a:rPr lang="ru-RU" sz="2400" dirty="0"/>
              <a:t> для их создания </a:t>
            </a:r>
          </a:p>
          <a:p>
            <a:pPr latinLnBrk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dirty="0"/>
              <a:t>призвана обеспечить достижение учащимися </a:t>
            </a:r>
            <a:r>
              <a:rPr lang="ru-RU" sz="2400" b="1" dirty="0"/>
              <a:t>личностных</a:t>
            </a:r>
            <a:r>
              <a:rPr lang="ru-RU" sz="2400" dirty="0"/>
              <a:t> результатов: </a:t>
            </a:r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/>
              <a:t>формирование у обучающихся основ </a:t>
            </a:r>
            <a:r>
              <a:rPr lang="ru-RU" i="1" dirty="0">
                <a:solidFill>
                  <a:srgbClr val="FF0000"/>
                </a:solidFill>
              </a:rPr>
              <a:t>российской</a:t>
            </a:r>
            <a:r>
              <a:rPr lang="ru-RU" i="1" dirty="0"/>
              <a:t> идентичности; </a:t>
            </a:r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/>
              <a:t>готовность обучающихся к </a:t>
            </a:r>
            <a:r>
              <a:rPr lang="ru-RU" i="1" dirty="0">
                <a:solidFill>
                  <a:srgbClr val="FF0000"/>
                </a:solidFill>
              </a:rPr>
              <a:t>саморазвитию</a:t>
            </a:r>
            <a:r>
              <a:rPr lang="ru-RU" i="1" dirty="0"/>
              <a:t>; </a:t>
            </a:r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rgbClr val="FF0000"/>
                </a:solidFill>
              </a:rPr>
              <a:t>мотивацию</a:t>
            </a:r>
            <a:r>
              <a:rPr lang="ru-RU" i="1" dirty="0"/>
              <a:t> к познанию и обучению; </a:t>
            </a:r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rgbClr val="FF0000"/>
                </a:solidFill>
              </a:rPr>
              <a:t>ценностные</a:t>
            </a:r>
            <a:r>
              <a:rPr lang="ru-RU" i="1" dirty="0"/>
              <a:t> установки и социально-значимые качества  личности; </a:t>
            </a:r>
          </a:p>
          <a:p>
            <a:pPr lvl="1" latinLnBrk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rgbClr val="FF0000"/>
                </a:solidFill>
              </a:rPr>
              <a:t>активное</a:t>
            </a:r>
            <a:r>
              <a:rPr lang="ru-RU" i="1" dirty="0"/>
              <a:t> участие в социально-значимой деятельности.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РПВ, которую образовательная организация разрабатывает на основе примерной программы, должна быть </a:t>
            </a:r>
            <a:r>
              <a:rPr lang="ru-RU" sz="3300" b="1" dirty="0"/>
              <a:t>короткой и ясной</a:t>
            </a:r>
            <a:r>
              <a:rPr lang="ru-RU" sz="2400" dirty="0"/>
              <a:t>, содержащей конкретное описание предстоящей работы с детьми, а не общие рассуждения о воспитании.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К программе воспитания каждой школой прилагается ежегодный календарный план воспитательной работы.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200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60177-F51B-47C8-8326-C18C20E1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kern="100" dirty="0">
                <a:solidFill>
                  <a:srgbClr val="FF0000"/>
                </a:solidFill>
                <a:latin typeface="Georgia" panose="02040502050405020303" pitchFamily="18" charset="0"/>
              </a:rPr>
              <a:t>Программа воспитания</a:t>
            </a:r>
            <a:br>
              <a:rPr lang="ru-RU" kern="100" dirty="0">
                <a:latin typeface="№Е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11627F-3B47-4BFD-8C3D-9AB9E5D1B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280160"/>
            <a:ext cx="7699248" cy="47640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i="1" dirty="0"/>
              <a:t>Единые для всех уровней общего образования разделы: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61950" algn="l"/>
              </a:tabLst>
            </a:pPr>
            <a:r>
              <a:rPr lang="ru-RU" dirty="0"/>
              <a:t>«Особенности организуемого в школе воспитательного процесса»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61950" algn="l"/>
              </a:tabLst>
            </a:pPr>
            <a:r>
              <a:rPr lang="ru-RU" dirty="0"/>
              <a:t>«Цель и задачи воспитания»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61950" algn="l"/>
              </a:tabLst>
            </a:pPr>
            <a:r>
              <a:rPr lang="ru-RU" dirty="0"/>
              <a:t>«Виды, формы и содержание деятельности»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361950" algn="l"/>
              </a:tabLst>
            </a:pPr>
            <a:r>
              <a:rPr lang="ru-RU" dirty="0"/>
              <a:t>«Основные направления самоанализа воспитательной работы»</a:t>
            </a:r>
          </a:p>
          <a:p>
            <a:pPr marL="0" indent="0" algn="ctr" latinLnBrk="1">
              <a:lnSpc>
                <a:spcPct val="150000"/>
              </a:lnSpc>
              <a:spcAft>
                <a:spcPts val="0"/>
              </a:spcAft>
              <a:buNone/>
              <a:tabLst>
                <a:tab pos="540385" algn="l"/>
              </a:tabLst>
            </a:pPr>
            <a:endParaRPr lang="ru-RU" kern="100" dirty="0"/>
          </a:p>
          <a:p>
            <a:pPr marL="0" indent="0" algn="ctr" latinLnBrk="1">
              <a:lnSpc>
                <a:spcPct val="150000"/>
              </a:lnSpc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b="1" i="1" kern="100" dirty="0"/>
              <a:t>Особенные для каждого уровня общего образования приложения: </a:t>
            </a:r>
          </a:p>
          <a:p>
            <a:pPr marL="0" indent="0" algn="ctr" latinLnBrk="1">
              <a:lnSpc>
                <a:spcPct val="150000"/>
              </a:lnSpc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b="1" i="1" kern="100" dirty="0"/>
              <a:t>календарные планы воспитательной работы</a:t>
            </a:r>
            <a:endParaRPr lang="ru-RU" b="1" i="1" kern="100" dirty="0">
              <a:latin typeface="№Е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Aft>
                <a:spcPts val="0"/>
              </a:spcAft>
              <a:buNone/>
              <a:tabLst>
                <a:tab pos="361950" algn="l"/>
              </a:tabLs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5332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22" y="211218"/>
            <a:ext cx="7886700" cy="712236"/>
          </a:xfrm>
        </p:spPr>
        <p:txBody>
          <a:bodyPr>
            <a:noAutofit/>
          </a:bodyPr>
          <a:lstStyle/>
          <a:p>
            <a:pPr algn="ctr" latinLnBrk="1"/>
            <a:r>
              <a:rPr lang="ru-RU" sz="3200" b="1" dirty="0">
                <a:solidFill>
                  <a:srgbClr val="FF0000"/>
                </a:solidFill>
              </a:rPr>
              <a:t>Раздел1.«Особенности организуемого в 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школе воспитательного процесса»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117" y="1126156"/>
            <a:ext cx="7567977" cy="4162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Это краткая информация о: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/>
              <a:t>специфике расположения школы,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/>
              <a:t>особенностях ее социального окружения,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/>
              <a:t>источниках положительного или отрицательного влияния на детей,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/>
              <a:t> значимых партнерах школы,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/>
              <a:t>особенностях контингента учащихся,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/>
              <a:t>оригинальных воспитательных находках школы,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/>
              <a:t>важных для школы традициях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284149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1033</TotalTime>
  <Words>1681</Words>
  <Application>Microsoft Office PowerPoint</Application>
  <PresentationFormat>Экран (4:3)</PresentationFormat>
  <Paragraphs>232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8" baseType="lpstr">
      <vt:lpstr>Algerian</vt:lpstr>
      <vt:lpstr>Arial</vt:lpstr>
      <vt:lpstr>Calibri</vt:lpstr>
      <vt:lpstr>Calibri Light</vt:lpstr>
      <vt:lpstr>Georgia</vt:lpstr>
      <vt:lpstr>№Е</vt:lpstr>
      <vt:lpstr>Symbol</vt:lpstr>
      <vt:lpstr>Times New Roman</vt:lpstr>
      <vt:lpstr>Wingdings</vt:lpstr>
      <vt:lpstr>Office Theme</vt:lpstr>
      <vt:lpstr>ВОСПИТАНИЕ 2020</vt:lpstr>
      <vt:lpstr>Новая стратегия воспитательной работы</vt:lpstr>
      <vt:lpstr>Основания для разработки программы воспитания</vt:lpstr>
      <vt:lpstr>ЧТО НОВОГО…</vt:lpstr>
      <vt:lpstr>ЧТО НОВОГО…</vt:lpstr>
      <vt:lpstr>Примерная программа воспитания (ППВ)…</vt:lpstr>
      <vt:lpstr>ПОЯСНИТЕЛЬНАЯ ЗАПИСКА  к ППВ </vt:lpstr>
      <vt:lpstr>Программа воспитания </vt:lpstr>
      <vt:lpstr>Раздел1.«Особенности организуемого в  школе воспитательного процесса»</vt:lpstr>
      <vt:lpstr>Раздел 2. «Цель и задачи воспитания» </vt:lpstr>
      <vt:lpstr>Целевые приоритеты  начального образования</vt:lpstr>
      <vt:lpstr>Целевые приоритеты  основного образования</vt:lpstr>
      <vt:lpstr>Целевые приоритеты  среднего образования</vt:lpstr>
      <vt:lpstr>Раздел 2. «Цель и задачи воспитания» </vt:lpstr>
      <vt:lpstr>Раздел 3. ВИДЫ, ФОРМЫ И СОДЕРЖАНИЕ ДЕЯТЕЛЬНОСТИ</vt:lpstr>
      <vt:lpstr>Раздел 3. ВИДЫ, ФОРМЫ И СОДЕРЖАНИЕ ДЕЯТЕЛЬНОСТИ</vt:lpstr>
      <vt:lpstr>Раздел 4. ОСНОВНЫЕ НАПРАВЛЕНИЯ САМОАНАЛИЗА ВОСПИТАТЕЛЬНОЙ РАБОТЫ</vt:lpstr>
      <vt:lpstr>Раздел 4. ОСНОВНЫЕ НАПРАВЛЕНИЯ САМОАНАЛИЗА ВОСПИТАТЕЛЬНОЙ РАБОТЫ</vt:lpstr>
      <vt:lpstr>Раздел 4. ОСНОВНЫЕ НАПРАВЛЕНИЯ САМОАНАЛИЗА ВОСПИТАТЕЛЬНОЙ РАБОТЫ</vt:lpstr>
      <vt:lpstr>Раздел4. ОСНОВНЫЕ НАПРАВЛЕНИЯ САМОАНАЛИЗА ВОСПИТАТЕЛЬНОЙ РАБОТЫ</vt:lpstr>
      <vt:lpstr>ПРИМЕРНЫЙ АЛГОРИТМ РАЗРАБОТКИ  ШКОЛЬНОЙ ПРОГРАММЫ ВОСПИТАНИЯ </vt:lpstr>
      <vt:lpstr>ПРИМЕРНЫЙ АЛГОРИТМ РАЗРАБОТКИ  РПВ школы</vt:lpstr>
      <vt:lpstr>Что учесть в разработке РПВ</vt:lpstr>
      <vt:lpstr>Что учесть в разработке РПВ</vt:lpstr>
      <vt:lpstr>РАЗРАБОТКА ПланА  воспитательной работы  ШКОЛЫ </vt:lpstr>
      <vt:lpstr>РАЗРАБОТКА ПланА  воспитательной работы  ШКОЛЫ </vt:lpstr>
      <vt:lpstr>Не наступайте на грабли…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69</cp:revision>
  <cp:lastPrinted>2021-03-25T10:27:03Z</cp:lastPrinted>
  <dcterms:created xsi:type="dcterms:W3CDTF">2019-02-21T15:01:25Z</dcterms:created>
  <dcterms:modified xsi:type="dcterms:W3CDTF">2021-03-25T10:27:11Z</dcterms:modified>
</cp:coreProperties>
</file>