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1" r:id="rId5"/>
  </p:sldMasterIdLst>
  <p:notesMasterIdLst>
    <p:notesMasterId r:id="rId36"/>
  </p:notesMasterIdLst>
  <p:handoutMasterIdLst>
    <p:handoutMasterId r:id="rId37"/>
  </p:handoutMasterIdLst>
  <p:sldIdLst>
    <p:sldId id="287" r:id="rId6"/>
    <p:sldId id="291" r:id="rId7"/>
    <p:sldId id="276" r:id="rId8"/>
    <p:sldId id="272" r:id="rId9"/>
    <p:sldId id="270" r:id="rId10"/>
    <p:sldId id="294" r:id="rId11"/>
    <p:sldId id="303" r:id="rId12"/>
    <p:sldId id="293" r:id="rId13"/>
    <p:sldId id="308" r:id="rId14"/>
    <p:sldId id="304" r:id="rId15"/>
    <p:sldId id="305" r:id="rId16"/>
    <p:sldId id="306" r:id="rId17"/>
    <p:sldId id="307" r:id="rId18"/>
    <p:sldId id="275" r:id="rId19"/>
    <p:sldId id="277" r:id="rId20"/>
    <p:sldId id="288" r:id="rId21"/>
    <p:sldId id="289" r:id="rId22"/>
    <p:sldId id="295" r:id="rId23"/>
    <p:sldId id="290" r:id="rId24"/>
    <p:sldId id="278" r:id="rId25"/>
    <p:sldId id="280" r:id="rId26"/>
    <p:sldId id="281" r:id="rId27"/>
    <p:sldId id="297" r:id="rId28"/>
    <p:sldId id="298" r:id="rId29"/>
    <p:sldId id="299" r:id="rId30"/>
    <p:sldId id="300" r:id="rId31"/>
    <p:sldId id="283" r:id="rId32"/>
    <p:sldId id="284" r:id="rId33"/>
    <p:sldId id="286" r:id="rId34"/>
    <p:sldId id="301" r:id="rId3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701" autoAdjust="0"/>
  </p:normalViewPr>
  <p:slideViewPr>
    <p:cSldViewPr snapToGrid="0" showGuides="1">
      <p:cViewPr varScale="1">
        <p:scale>
          <a:sx n="105" d="100"/>
          <a:sy n="105" d="100"/>
        </p:scale>
        <p:origin x="7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26.03.2021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1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3424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13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579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43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439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670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0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9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625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10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059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11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3761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6336304E-FDE3-4B4F-A3B7-EBE87F3FA5E2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/>
              <a:t>12</a:t>
            </a:fld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129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13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2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682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95907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6715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211521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830CC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2405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44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497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2615302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1925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8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377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5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81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4969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3933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389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9125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17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26.03.2021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55710-71A9-4E58-A895-98DF893442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2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18" y="167260"/>
            <a:ext cx="7503856" cy="940181"/>
          </a:xfrm>
        </p:spPr>
        <p:txBody>
          <a:bodyPr rtlCol="0"/>
          <a:lstStyle/>
          <a:p>
            <a:r>
              <a:rPr lang="ru-RU" sz="2000" b="0" dirty="0"/>
              <a:t>Обучающий семинар для педагогического коллектива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9536" y="1492334"/>
            <a:ext cx="8620219" cy="764460"/>
          </a:xfrm>
        </p:spPr>
        <p:txBody>
          <a:bodyPr rtlCol="0"/>
          <a:lstStyle/>
          <a:p>
            <a:r>
              <a:rPr lang="ru-RU" sz="4600" b="1" dirty="0"/>
              <a:t>«Модернизация воспитательной работы в школе: стратегия, ценности и смыслы» 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4846"/>
          <a:stretch>
            <a:fillRect/>
          </a:stretch>
        </p:blipFill>
        <p:spPr>
          <a:xfrm>
            <a:off x="4111477" y="3924950"/>
            <a:ext cx="3967997" cy="2933050"/>
          </a:xfrm>
        </p:spPr>
      </p:pic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79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582" y="849745"/>
            <a:ext cx="10289309" cy="5144655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Чему, на Ваш взгляд, школа должна в первую очередь научить ребенка?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s://kakzarabotat.net/wp-content/uploads/2017/12/t-2048x1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44" y="3241963"/>
            <a:ext cx="4588697" cy="31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2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582" y="849745"/>
            <a:ext cx="10289309" cy="5144655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В каких условиях мы осуществляем воспитание детей</a:t>
            </a:r>
          </a:p>
          <a:p>
            <a:endParaRPr lang="ru-RU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</a:rPr>
              <a:t>Условия внешние</a:t>
            </a:r>
          </a:p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* агрессивное информационное пространство СМИ</a:t>
            </a:r>
          </a:p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* кризис института семьи</a:t>
            </a:r>
          </a:p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* отсутствие устойчивых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межпоколенческих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связей</a:t>
            </a:r>
          </a:p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* утрата традиционного уклада жизни</a:t>
            </a:r>
          </a:p>
          <a:p>
            <a:pPr algn="l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*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суррогатность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массовой культуры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43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63" y="406400"/>
            <a:ext cx="10104581" cy="5776036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                        К чему могут приводить такие условия</a:t>
            </a: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44" y="2119417"/>
            <a:ext cx="5443846" cy="36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0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899" y="230909"/>
            <a:ext cx="11647192" cy="6400800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</a:t>
            </a: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95" y="330020"/>
            <a:ext cx="4780772" cy="3188737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2" y="330020"/>
            <a:ext cx="4820574" cy="311628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10" y="3632938"/>
            <a:ext cx="4295921" cy="287922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41" y="3617867"/>
            <a:ext cx="4042325" cy="290936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245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Общие проблемы воспитания в школах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69" y="2187054"/>
            <a:ext cx="7266276" cy="4001310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/>
              <a:t>имитация воспитания – его подмена массовыми мероприятиями, когда педагог выполняет функцию аниматора в свободное от уроков время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/>
              <a:t>или профилактическими беседами с детьми по тому или иному поводу, где педагог выполняет роль </a:t>
            </a:r>
            <a:r>
              <a:rPr lang="ru-RU" sz="2800" dirty="0" err="1"/>
              <a:t>морализатора</a:t>
            </a:r>
            <a:endParaRPr lang="ru-RU" sz="28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/>
              <a:t>бюрократизация воспитания, когда у педагога не остается сил и времени на само воспитание после заполнения всех отчетов о нем</a:t>
            </a:r>
          </a:p>
        </p:txBody>
      </p:sp>
      <p:pic>
        <p:nvPicPr>
          <p:cNvPr id="3074" name="Picture 2" descr="http://web-3.ru/data/articles/31371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03" y="2187054"/>
            <a:ext cx="3266197" cy="326619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Понятие «Воспитание»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115" y="2268940"/>
            <a:ext cx="4586216" cy="597090"/>
          </a:xfrm>
        </p:spPr>
        <p:txBody>
          <a:bodyPr>
            <a:normAutofit/>
          </a:bodyPr>
          <a:lstStyle/>
          <a:p>
            <a:r>
              <a:rPr lang="ru-RU" sz="3600" dirty="0"/>
              <a:t>Воспитание – это …</a:t>
            </a:r>
          </a:p>
        </p:txBody>
      </p:sp>
      <p:pic>
        <p:nvPicPr>
          <p:cNvPr id="4098" name="Picture 2" descr="https://polevskoy.ru/wp-content/uploads/2020/05/cf02b6bc8e6b8260c12573ebda27a0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54" y="3343700"/>
            <a:ext cx="5943245" cy="362348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697" y="-27296"/>
            <a:ext cx="4395148" cy="109696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Воспитание это…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526" y="1600200"/>
            <a:ext cx="4272319" cy="32856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</a:rPr>
              <a:t>Воздействие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Формирование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Научение, передача знаний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Привитие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Раскрытие</a:t>
            </a:r>
          </a:p>
          <a:p>
            <a:pPr algn="ctr"/>
            <a:r>
              <a:rPr lang="ru-RU" sz="3600" b="1" dirty="0">
                <a:solidFill>
                  <a:schemeClr val="tx2"/>
                </a:solidFill>
              </a:rPr>
              <a:t>Взаимодействие</a:t>
            </a:r>
          </a:p>
        </p:txBody>
      </p:sp>
      <p:pic>
        <p:nvPicPr>
          <p:cNvPr id="4" name="Picture 2" descr="https://polevskoy.ru/wp-content/uploads/2020/05/cf02b6bc8e6b8260c12573ebda27a0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42" y="3944203"/>
            <a:ext cx="4264359" cy="25998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Воспитание – это не…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2159758"/>
            <a:ext cx="8735136" cy="178444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Перечень мероприятий</a:t>
            </a:r>
          </a:p>
          <a:p>
            <a:r>
              <a:rPr lang="ru-RU" sz="3200" b="1" dirty="0">
                <a:solidFill>
                  <a:schemeClr val="tx2"/>
                </a:solidFill>
              </a:rPr>
              <a:t>Профилактические меры</a:t>
            </a:r>
          </a:p>
          <a:p>
            <a:r>
              <a:rPr lang="ru-RU" sz="3200" b="1" dirty="0">
                <a:solidFill>
                  <a:schemeClr val="tx2"/>
                </a:solidFill>
              </a:rPr>
              <a:t>Симуляция бурной деятельности</a:t>
            </a:r>
          </a:p>
        </p:txBody>
      </p:sp>
      <p:pic>
        <p:nvPicPr>
          <p:cNvPr id="4" name="Picture 2" descr="https://polevskoy.ru/wp-content/uploads/2020/05/cf02b6bc8e6b8260c12573ebda27a0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56" y="4073512"/>
            <a:ext cx="4264359" cy="25998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Содержание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2159758"/>
            <a:ext cx="8735136" cy="238453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Правила и нормы поведения в обществе</a:t>
            </a:r>
          </a:p>
          <a:p>
            <a:r>
              <a:rPr lang="ru-RU" sz="3200" b="1" dirty="0">
                <a:solidFill>
                  <a:schemeClr val="tx2"/>
                </a:solidFill>
              </a:rPr>
              <a:t>Традиции, связь поколений</a:t>
            </a:r>
          </a:p>
          <a:p>
            <a:r>
              <a:rPr lang="ru-RU" sz="3200" b="1" dirty="0">
                <a:solidFill>
                  <a:schemeClr val="tx2"/>
                </a:solidFill>
              </a:rPr>
              <a:t>Ценностные ориентации</a:t>
            </a:r>
          </a:p>
        </p:txBody>
      </p:sp>
      <p:pic>
        <p:nvPicPr>
          <p:cNvPr id="4" name="Picture 2" descr="https://polevskoy.ru/wp-content/uploads/2020/05/cf02b6bc8e6b8260c12573ebda27a0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42" y="3944203"/>
            <a:ext cx="4264359" cy="25998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9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Базовые национальные ценности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9300" y="1450074"/>
            <a:ext cx="5773572" cy="457200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патриотизм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социальная солидарность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гражданственность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семья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труд и творчество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наука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традиционные российские религии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искусство и литература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природа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человечество</a:t>
            </a:r>
          </a:p>
        </p:txBody>
      </p:sp>
      <p:pic>
        <p:nvPicPr>
          <p:cNvPr id="1026" name="Picture 2" descr="https://korupciya.com/wp-content/uploads/2019/03/ed5b27612f95f4614a619ee31c736752-1000x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r="1213"/>
          <a:stretch/>
        </p:blipFill>
        <p:spPr bwMode="auto">
          <a:xfrm>
            <a:off x="8434317" y="4448543"/>
            <a:ext cx="3562066" cy="21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42" y="600364"/>
            <a:ext cx="10778903" cy="5582072"/>
          </a:xfrm>
        </p:spPr>
        <p:txBody>
          <a:bodyPr rtlCol="0"/>
          <a:lstStyle/>
          <a:p>
            <a:pPr algn="l"/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* МЫ все -  участники национального проекта </a:t>
            </a: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«Патриотическое воспитание граждан России»</a:t>
            </a: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* Погружаемся в проблематику реализации новой рабочей Программы воспитания для </a:t>
            </a:r>
            <a:r>
              <a:rPr lang="ru-RU" sz="2800" i="1" dirty="0" err="1">
                <a:solidFill>
                  <a:schemeClr val="accent3">
                    <a:lumMod val="50000"/>
                  </a:schemeClr>
                </a:solidFill>
              </a:rPr>
              <a:t>Оу</a:t>
            </a: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* Цель - единые воспитательные процессы во всех школах страны</a:t>
            </a: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* Воплощаем цели и задачи государства на уровне </a:t>
            </a:r>
            <a:r>
              <a:rPr lang="ru-RU" sz="2800" i="1" dirty="0" err="1">
                <a:solidFill>
                  <a:schemeClr val="accent3">
                    <a:lumMod val="50000"/>
                  </a:schemeClr>
                </a:solidFill>
              </a:rPr>
              <a:t>оо</a:t>
            </a:r>
            <a:br>
              <a:rPr lang="ru-RU" sz="2800" b="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b="0" dirty="0">
                <a:solidFill>
                  <a:srgbClr val="002060"/>
                </a:solidFill>
              </a:rPr>
            </a:br>
            <a:endParaRPr lang="ru-RU" sz="2000" b="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r="4846"/>
          <a:stretch>
            <a:fillRect/>
          </a:stretch>
        </p:blipFill>
        <p:spPr>
          <a:xfrm>
            <a:off x="9958095" y="5212617"/>
            <a:ext cx="2104596" cy="1555668"/>
          </a:xfrm>
        </p:spPr>
      </p:pic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55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Ценности как основа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0" y="1786858"/>
            <a:ext cx="10150764" cy="4207543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уровень НОО – усвоение </a:t>
            </a:r>
            <a:r>
              <a:rPr lang="ru-RU" sz="2800" u="sng" dirty="0"/>
              <a:t>знания</a:t>
            </a:r>
            <a:r>
              <a:rPr lang="ru-RU" sz="2800" dirty="0"/>
              <a:t> основных норм, которые общество выработало на основе этих ценностей</a:t>
            </a:r>
          </a:p>
          <a:p>
            <a:pPr algn="just"/>
            <a:r>
              <a:rPr lang="ru-RU" sz="2800" dirty="0"/>
              <a:t>уровень ООО – формирование позитивного </a:t>
            </a:r>
            <a:r>
              <a:rPr lang="ru-RU" sz="2800" u="sng" dirty="0"/>
              <a:t>отношения</a:t>
            </a:r>
            <a:r>
              <a:rPr lang="ru-RU" sz="2800" dirty="0"/>
              <a:t> к этим общественным ценностям </a:t>
            </a:r>
          </a:p>
          <a:p>
            <a:pPr algn="just"/>
            <a:r>
              <a:rPr lang="ru-RU" sz="2800" dirty="0"/>
              <a:t>уровень СОО – приобретение соответствующего этим ценностям </a:t>
            </a:r>
            <a:r>
              <a:rPr lang="ru-RU" sz="2800" u="sng" dirty="0"/>
              <a:t>опыта</a:t>
            </a:r>
            <a:r>
              <a:rPr lang="ru-RU" sz="2800" dirty="0"/>
              <a:t> поведения, </a:t>
            </a:r>
            <a:r>
              <a:rPr lang="ru-RU" sz="2800" u="sng" dirty="0"/>
              <a:t>опыта</a:t>
            </a:r>
            <a:r>
              <a:rPr lang="ru-RU" sz="2800" dirty="0"/>
              <a:t> применения сформированных знаний и отношений на практике</a:t>
            </a:r>
          </a:p>
        </p:txBody>
      </p:sp>
      <p:pic>
        <p:nvPicPr>
          <p:cNvPr id="5122" name="Picture 2" descr="https://images.mentor.se/wp-content/uploads/sites/8/2017/07/29124905/3.-kids-retouche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71" y="4981433"/>
            <a:ext cx="2698451" cy="17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524267" y="1168320"/>
            <a:ext cx="7561428" cy="13613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9600" dirty="0">
                <a:solidFill>
                  <a:srgbClr val="00B050"/>
                </a:solidFill>
              </a:rPr>
              <a:t>Во</a:t>
            </a:r>
            <a:r>
              <a:rPr lang="en-US" sz="9600" dirty="0">
                <a:solidFill>
                  <a:srgbClr val="00B050"/>
                </a:solidFill>
              </a:rPr>
              <a:t>c|</a:t>
            </a:r>
            <a:r>
              <a:rPr lang="ru-RU" sz="9600" dirty="0">
                <a:solidFill>
                  <a:srgbClr val="00B050"/>
                </a:solidFill>
              </a:rPr>
              <a:t>питание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094" y="3527211"/>
            <a:ext cx="3240000" cy="243648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68448" y="3527211"/>
            <a:ext cx="3223491" cy="24364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2800" dirty="0"/>
              <a:t>Восхождение</a:t>
            </a:r>
          </a:p>
          <a:p>
            <a:pPr algn="ctr"/>
            <a:r>
              <a:rPr lang="ru-RU" sz="2800" dirty="0"/>
              <a:t>Восстановление</a:t>
            </a:r>
          </a:p>
          <a:p>
            <a:pPr algn="ctr"/>
            <a:r>
              <a:rPr lang="ru-RU" sz="2800" dirty="0"/>
              <a:t>Восполнение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5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356229" y="744333"/>
            <a:ext cx="7561428" cy="13613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9600" dirty="0">
                <a:solidFill>
                  <a:srgbClr val="00B050"/>
                </a:solidFill>
              </a:rPr>
              <a:t>Во</a:t>
            </a:r>
            <a:r>
              <a:rPr lang="en-US" sz="9600" dirty="0">
                <a:solidFill>
                  <a:srgbClr val="00B050"/>
                </a:solidFill>
              </a:rPr>
              <a:t>c</a:t>
            </a:r>
            <a:r>
              <a:rPr lang="ru-RU" sz="9600" dirty="0">
                <a:solidFill>
                  <a:srgbClr val="00B050"/>
                </a:solidFill>
              </a:rPr>
              <a:t>питание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8981" y="2703663"/>
            <a:ext cx="5119197" cy="1323439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Воспитание – «вскармливание» ребенка духовной пищей с целью придания его личности вектора и всей полноты развития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6229" y="4905868"/>
            <a:ext cx="7683698" cy="1631216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a typeface="Calibri" panose="020F0502020204030204" pitchFamily="34" charset="0"/>
              </a:rPr>
              <a:t>Воспитание – это актуализация человеческого качества в человеке, которая происходит в </a:t>
            </a:r>
            <a:r>
              <a:rPr lang="ru-RU" sz="2000" b="1" dirty="0">
                <a:ea typeface="Calibri" panose="020F0502020204030204" pitchFamily="34" charset="0"/>
              </a:rPr>
              <a:t>диалоге</a:t>
            </a:r>
            <a:r>
              <a:rPr lang="ru-RU" sz="2000" dirty="0">
                <a:ea typeface="Calibri" panose="020F0502020204030204" pitchFamily="34" charset="0"/>
              </a:rPr>
              <a:t> воспитателя и воспитанника. Цель воспитания направлена на формирование рефлексивного, творческого, нравственного отношения к собственной жизни в соотнесении с жизнью других людей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98078" y="2700509"/>
            <a:ext cx="5116467" cy="1323439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ea typeface="Calibri" panose="020F0502020204030204" pitchFamily="34" charset="0"/>
              </a:rPr>
              <a:t>Воспитание – есть управление процессом развития личности через создание благоприятных для этого </a:t>
            </a:r>
            <a:r>
              <a:rPr lang="ru-RU" sz="2000" b="1" dirty="0">
                <a:ea typeface="Calibri" panose="020F0502020204030204" pitchFamily="34" charset="0"/>
              </a:rPr>
              <a:t>условий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391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грушка фрагмент 1 с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719" y="674255"/>
            <a:ext cx="9723608" cy="55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грушка фрагмент 2 с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236" y="845492"/>
            <a:ext cx="9033164" cy="51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грушка фрагмент 3 с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727" y="944828"/>
            <a:ext cx="8866909" cy="50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грушка фрагмент 4 с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1257" y="748146"/>
            <a:ext cx="9325216" cy="52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512451" y="336071"/>
            <a:ext cx="6333130" cy="2434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200" dirty="0"/>
              <a:t>«В качестве всеобщей формы ситуации развития</a:t>
            </a:r>
            <a:r>
              <a:rPr lang="ru-RU" sz="2200" b="1" dirty="0"/>
              <a:t> </a:t>
            </a:r>
            <a:r>
              <a:rPr lang="ru-RU" sz="2200" dirty="0"/>
              <a:t>выступает </a:t>
            </a:r>
            <a:r>
              <a:rPr lang="ru-RU" sz="2200" u="sng" dirty="0"/>
              <a:t>детско-взрослая со-бытийная общность,</a:t>
            </a:r>
            <a:r>
              <a:rPr lang="ru-RU" sz="2200" dirty="0"/>
              <a:t> имеющая два основания: ценностно-смысловое и целевое (</a:t>
            </a:r>
            <a:r>
              <a:rPr lang="ru-RU" sz="2200" dirty="0" err="1"/>
              <a:t>деятельностное</a:t>
            </a:r>
            <a:r>
              <a:rPr lang="ru-RU" sz="2200" dirty="0"/>
              <a:t>). Структуру со-бытийной общности задает система связей и отношений ее участников.</a:t>
            </a:r>
            <a:endParaRPr lang="ru-RU" sz="2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12451" y="3280993"/>
            <a:ext cx="72151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«Именно детско-взрослая со-бытийная общность, … выступает источником, ресурсом и условием нормального развития. </a:t>
            </a:r>
          </a:p>
          <a:p>
            <a:pPr algn="just"/>
            <a:r>
              <a:rPr lang="ru-RU" sz="2200" dirty="0"/>
              <a:t>Именно детско-взрослая общность … в пространстве образования оказывается  подлинным субъектом ведущей деятельности…»</a:t>
            </a:r>
          </a:p>
        </p:txBody>
      </p:sp>
      <p:pic>
        <p:nvPicPr>
          <p:cNvPr id="6" name="Picture 2" descr="https://ic.pics.livejournal.com/echelpanov/84219908/49411/49411_origin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5706" r="33398" b="12335"/>
          <a:stretch/>
        </p:blipFill>
        <p:spPr bwMode="auto">
          <a:xfrm>
            <a:off x="581730" y="1084993"/>
            <a:ext cx="2256133" cy="2196000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634" y="3659647"/>
            <a:ext cx="32543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СЛОБОДЧИКОВ ВИКТОР ИВАНОВИЧ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Доктор психологических наук, член -корреспондент Российской Академии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25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 txBox="1">
            <a:spLocks/>
          </p:cNvSpPr>
          <p:nvPr/>
        </p:nvSpPr>
        <p:spPr>
          <a:xfrm>
            <a:off x="960582" y="803565"/>
            <a:ext cx="10474036" cy="54125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Вспомните мероприятия и совместные дела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из своей школьной жизни.</a:t>
            </a:r>
          </a:p>
          <a:p>
            <a:pPr marL="0" indent="0" algn="ctr">
              <a:buNone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Какие из них запомнились больше всего?</a:t>
            </a:r>
          </a:p>
        </p:txBody>
      </p:sp>
    </p:spTree>
    <p:extLst>
      <p:ext uri="{BB962C8B-B14F-4D97-AF65-F5344CB8AC3E}">
        <p14:creationId xmlns:p14="http://schemas.microsoft.com/office/powerpoint/2010/main" val="40386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0"/>
            <a:ext cx="9980682" cy="109696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Модули программы воспитания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012" y="1632072"/>
            <a:ext cx="5663821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r>
              <a:rPr lang="ru-RU" sz="3200" b="1" u="sng" kern="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Инвариантные:</a:t>
            </a:r>
            <a:r>
              <a:rPr lang="ru-RU" sz="3200" b="1" kern="1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«Классное руководство»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«Школьный урок»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«Курсы внеурочной деятельности»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«Работа с родителями»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«Самоуправление»*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«Профориентация»*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66522" y="1632072"/>
            <a:ext cx="61960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r>
              <a:rPr lang="ru-RU" sz="3200" b="1" u="sng" kern="100" dirty="0">
                <a:solidFill>
                  <a:schemeClr val="accent1"/>
                </a:solidFill>
                <a:ea typeface="Times New Roman" panose="02020603050405020304" pitchFamily="18" charset="0"/>
              </a:rPr>
              <a:t>Вариативные:</a:t>
            </a:r>
            <a:r>
              <a:rPr lang="ru-RU" sz="3200" b="1" kern="100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u="sng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«Ключевые общешкольные дела»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«Детские общественные объединения»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«Школьные медиа»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«Экскурсии, экспедиции, походы»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«Организация предметно-эстетической среды»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1927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 3"/>
          <p:cNvSpPr txBox="1">
            <a:spLocks/>
          </p:cNvSpPr>
          <p:nvPr/>
        </p:nvSpPr>
        <p:spPr>
          <a:xfrm>
            <a:off x="427525" y="464474"/>
            <a:ext cx="7903923" cy="45720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ru-RU" sz="2200" dirty="0"/>
              <a:t>1 сентября 2020 года по указу президента внесены изменения закон «Об образовании» по вопросам воспитания обучающихся»</a:t>
            </a:r>
          </a:p>
          <a:p>
            <a:pPr marL="0" indent="0" algn="just">
              <a:buNone/>
            </a:pPr>
            <a:endParaRPr lang="en-US" sz="2200" dirty="0"/>
          </a:p>
          <a:p>
            <a:pPr marL="285750" indent="-285750" algn="just"/>
            <a:r>
              <a:rPr lang="ru-RU" sz="2200" dirty="0"/>
              <a:t>Изложено в новой редакции понятие </a:t>
            </a:r>
            <a:r>
              <a:rPr lang="ru-RU" sz="2200" b="1" dirty="0"/>
              <a:t>«воспитание» </a:t>
            </a:r>
            <a:r>
              <a:rPr lang="ru-RU" sz="2200" dirty="0"/>
              <a:t>как «деятельность,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</a:t>
            </a:r>
            <a:r>
              <a:rPr lang="ru-RU" sz="2200" u="sng" dirty="0"/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</a:t>
            </a:r>
            <a:r>
              <a:rPr lang="ru-RU" sz="2200" dirty="0"/>
              <a:t>многонационального народа Российской Федерации, природе и окружающей среде»</a:t>
            </a:r>
          </a:p>
        </p:txBody>
      </p:sp>
      <p:pic>
        <p:nvPicPr>
          <p:cNvPr id="3" name="Рисунок 2" descr="Книги на полках крупным планом и размытые книги на переднем и заднем планах" title="Образец рисунк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>
          <a:xfrm>
            <a:off x="8802806" y="4354014"/>
            <a:ext cx="3193576" cy="22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 txBox="1">
            <a:spLocks/>
          </p:cNvSpPr>
          <p:nvPr/>
        </p:nvSpPr>
        <p:spPr>
          <a:xfrm>
            <a:off x="1394691" y="729674"/>
            <a:ext cx="9291782" cy="5578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Найдите своё место в этой Программе.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Школьный урок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Внеурочная деятельность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Классное руководство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Работа с родителями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Самоуправление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</a:rPr>
              <a:t>Где в этой программе Вы?</a:t>
            </a:r>
          </a:p>
        </p:txBody>
      </p:sp>
    </p:spTree>
    <p:extLst>
      <p:ext uri="{BB962C8B-B14F-4D97-AF65-F5344CB8AC3E}">
        <p14:creationId xmlns:p14="http://schemas.microsoft.com/office/powerpoint/2010/main" val="36094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0"/>
            <a:ext cx="9980682" cy="1096962"/>
          </a:xfrm>
        </p:spPr>
        <p:txBody>
          <a:bodyPr>
            <a:normAutofit/>
          </a:bodyPr>
          <a:lstStyle/>
          <a:p>
            <a:r>
              <a:rPr lang="ru-RU" sz="4000" dirty="0"/>
              <a:t>Программа воспитания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0439"/>
          <a:stretch>
            <a:fillRect/>
          </a:stretch>
        </p:blipFill>
        <p:spPr>
          <a:xfrm>
            <a:off x="6318913" y="1737229"/>
            <a:ext cx="5656018" cy="402109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311" y="1600199"/>
            <a:ext cx="5881033" cy="4896135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Специалистами Института стратегии развития образования (Москва)  предложена Примерная программа воспитания и методические рекомендации для школ по разработке новых рабочих программ воспитания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Каждая школа до 1 сентября 2021 года должна разработать свою рабочую программу воспитания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В вашей школе уже прошла обучение и приступила к разработке проекта Программы воспитания рабочая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22958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898" y="1574961"/>
            <a:ext cx="8590245" cy="4572000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Советское время - государственный заказ на воспитание «строителя коммунизма»</a:t>
            </a:r>
          </a:p>
          <a:p>
            <a:pPr algn="just"/>
            <a:r>
              <a:rPr lang="ru-RU" sz="2200" dirty="0"/>
              <a:t>90-ые годы - школьное воспитание потеряло идеологическую основу</a:t>
            </a:r>
          </a:p>
          <a:p>
            <a:pPr algn="just"/>
            <a:r>
              <a:rPr lang="ru-RU" sz="2200" dirty="0"/>
              <a:t>2009 год - принята Концепция духовно-нравственного развития и воспитания личности гражданина России, в которой был сформулирован национальный воспитательный идеал и базовые национальные ценности как основа содержания воспитания в школе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224" y="135122"/>
            <a:ext cx="10399594" cy="109696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Педагогический взгляд на воспитание в школе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42" y="4816331"/>
            <a:ext cx="3150202" cy="17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41696" y="665018"/>
            <a:ext cx="10261599" cy="5517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u="sng" dirty="0">
                <a:solidFill>
                  <a:schemeClr val="bg2">
                    <a:lumMod val="25000"/>
                  </a:schemeClr>
                </a:solidFill>
              </a:rPr>
              <a:t>ПРИНЦИПЫ И ПОДХОДЫ К РЕАЛИЗАЦИИ ПРОГРАММЫ</a:t>
            </a: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Поддержка разнообразия детства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Сохранение ценности и уникальности детства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Позитивная социализация ребенка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Сотрудничество и содействие детей и взрослых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Партнерство и сотрудничество с семьей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Сетевое взаимодействие с социальными партнерами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Развивающее вариативное воспитание и образование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Инвариантность целей Программы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9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41696" y="665018"/>
            <a:ext cx="10261599" cy="5517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u="sng" dirty="0">
                <a:solidFill>
                  <a:schemeClr val="bg2">
                    <a:lumMod val="25000"/>
                  </a:schemeClr>
                </a:solidFill>
              </a:rPr>
              <a:t>Цель внедрения программы воспитания</a:t>
            </a:r>
          </a:p>
          <a:p>
            <a:pPr algn="ctr"/>
            <a:endParaRPr lang="ru-RU" sz="4000" u="sng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НЕ разработать новый нечитаемый документ, а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перестроить воспитательную деятельность образовательной организации на основе системного подхода и традиционных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186171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582" y="849745"/>
            <a:ext cx="10289309" cy="5144655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pPr algn="l">
              <a:lnSpc>
                <a:spcPct val="100000"/>
              </a:lnSpc>
            </a:pPr>
            <a:endParaRPr lang="ru-RU" sz="32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00000"/>
              </a:lnSpc>
            </a:pPr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ребенок не мотивирован, </a:t>
            </a:r>
          </a:p>
          <a:p>
            <a:pPr algn="l">
              <a:lnSpc>
                <a:spcPct val="100000"/>
              </a:lnSpc>
            </a:pPr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ценностно-ориентированная </a:t>
            </a:r>
          </a:p>
          <a:p>
            <a:pPr algn="l">
              <a:lnSpc>
                <a:spcPct val="100000"/>
              </a:lnSpc>
            </a:pPr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среда не сформирована, </a:t>
            </a:r>
          </a:p>
          <a:p>
            <a:pPr algn="l">
              <a:lnSpc>
                <a:spcPct val="100000"/>
              </a:lnSpc>
            </a:pPr>
            <a:r>
              <a:rPr lang="ru-RU" sz="3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учиться ребенок не будет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www.nastroy.net/pic/images/201911/293875-1574026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71" y="3422072"/>
            <a:ext cx="3701711" cy="246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0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582" y="849745"/>
            <a:ext cx="10289309" cy="5144655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rtlCol="0"/>
          <a:lstStyle/>
          <a:p>
            <a:pPr algn="l"/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</a:rPr>
              <a:t>Мы должны ответить себе на следующие вопросы:</a:t>
            </a:r>
          </a:p>
          <a:p>
            <a:pPr marL="457200" indent="-457200" algn="l">
              <a:buFontTx/>
              <a:buChar char="-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 чем состоит стратегическая цель внедрения новой </a:t>
            </a: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    Программы воспитания?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-    Что является основой ее содержания?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Какие задачи стоят перед каждым из вас в процессе ее </a:t>
            </a:r>
          </a:p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    разработки и реализации?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ru-RU" sz="28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899" y="6182436"/>
            <a:ext cx="1255594" cy="518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www.nastroy.net/pic/images/201911/293875-1574026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691" y="3469834"/>
            <a:ext cx="3629891" cy="24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92055"/>
      </p:ext>
    </p:extLst>
  </p:cSld>
  <p:clrMapOvr>
    <a:masterClrMapping/>
  </p:clrMapOvr>
</p:sld>
</file>

<file path=ppt/theme/theme1.xml><?xml version="1.0" encoding="utf-8"?>
<a:theme xmlns:a="http://schemas.openxmlformats.org/drawingml/2006/main" name="Научная литература 16 х 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5_TF88997677" id="{B20EB055-FA54-4C27-B716-3EB77E8BFF1E}" vid="{50D2BDE3-78C5-49FC-AA90-D2DC7DC5972E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 (1)</Template>
  <TotalTime>0</TotalTime>
  <Words>857</Words>
  <Application>Microsoft Office PowerPoint</Application>
  <PresentationFormat>Широкоэкранный</PresentationFormat>
  <Paragraphs>153</Paragraphs>
  <Slides>30</Slides>
  <Notes>10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Corbel</vt:lpstr>
      <vt:lpstr>Euphemia</vt:lpstr>
      <vt:lpstr>Plantagenet Cherokee</vt:lpstr>
      <vt:lpstr>Times New Roman</vt:lpstr>
      <vt:lpstr>Wingdings</vt:lpstr>
      <vt:lpstr>Научная литература 16 х 9</vt:lpstr>
      <vt:lpstr>Тема Office</vt:lpstr>
      <vt:lpstr>Обучающий семинар для педагогического коллектива</vt:lpstr>
      <vt:lpstr>       * МЫ все -  участники национального проекта  «Патриотическое воспитание граждан России»  * Погружаемся в проблематику реализации новой рабочей Программы воспитания для Оу  * Цель - единые воспитательные процессы во всех школах страны  * Воплощаем цели и задачи государства на уровне оо   </vt:lpstr>
      <vt:lpstr>Презентация PowerPoint</vt:lpstr>
      <vt:lpstr>Программа воспитания</vt:lpstr>
      <vt:lpstr>Педагогический взгляд на воспитание в школе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проблемы воспитания в школах</vt:lpstr>
      <vt:lpstr>Понятие «Воспитание»</vt:lpstr>
      <vt:lpstr>Воспитание это…</vt:lpstr>
      <vt:lpstr>Воспитание – это не…</vt:lpstr>
      <vt:lpstr>Содержание воспитания</vt:lpstr>
      <vt:lpstr>Базовые национальные ценности</vt:lpstr>
      <vt:lpstr>Ценности как основа 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Модули программы воспитания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2020-12-03T06:28:43Z</dcterms:created>
  <dcterms:modified xsi:type="dcterms:W3CDTF">2021-03-26T03:15:01Z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