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1" r:id="rId5"/>
    <p:sldId id="262" r:id="rId6"/>
    <p:sldId id="260" r:id="rId7"/>
    <p:sldId id="259" r:id="rId8"/>
    <p:sldId id="274" r:id="rId9"/>
    <p:sldId id="267" r:id="rId10"/>
    <p:sldId id="266" r:id="rId11"/>
    <p:sldId id="265" r:id="rId12"/>
    <p:sldId id="264" r:id="rId13"/>
    <p:sldId id="269" r:id="rId14"/>
    <p:sldId id="263" r:id="rId15"/>
    <p:sldId id="272" r:id="rId16"/>
    <p:sldId id="271" r:id="rId17"/>
    <p:sldId id="270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57" autoAdjust="0"/>
  </p:normalViewPr>
  <p:slideViewPr>
    <p:cSldViewPr>
      <p:cViewPr>
        <p:scale>
          <a:sx n="100" d="100"/>
          <a:sy n="100" d="100"/>
        </p:scale>
        <p:origin x="-1860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\Desktop\&#1054;&#1075;&#1085;&#1080;&#1074;&#1086;&#1074;&#1072;%20&#1042;&#1043;%20&#1088;&#1072;&#1073;&#1086;&#1090;&#1072;\&#1057;&#1086;&#1074;&#1077;&#1097;&#1072;&#1085;&#1080;&#1103;\&#1092;&#1077;&#1074;&#1088;&#1072;&#1083;&#1100;\&#1076;&#1083;&#1103;%20&#1076;&#1080;&#1072;&#1075;&#1088;&#1072;&#1084;&#1084;\&#1076;&#1080;&#1072;&#1075;&#1088;&#1072;&#1084;&#1084;&#1099;%20&#1087;&#1086;%20&#1082;&#1072;&#1090;&#1077;&#1075;&#1086;&#1088;&#1080;&#1103;&#10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 sz="1800">
                <a:solidFill>
                  <a:srgbClr val="0070C0"/>
                </a:solidFill>
              </a:defRPr>
            </a:pPr>
            <a:r>
              <a:rPr lang="ru-RU" sz="1800">
                <a:solidFill>
                  <a:srgbClr val="0070C0"/>
                </a:solidFill>
              </a:rPr>
              <a:t>Численность детей с ОВЗ (по категориям)</a:t>
            </a:r>
          </a:p>
          <a:p>
            <a:pPr>
              <a:defRPr sz="1800">
                <a:solidFill>
                  <a:srgbClr val="0070C0"/>
                </a:solidFill>
              </a:defRPr>
            </a:pPr>
            <a:r>
              <a:rPr lang="ru-RU" sz="1800">
                <a:solidFill>
                  <a:srgbClr val="0070C0"/>
                </a:solidFill>
              </a:rPr>
              <a:t>в ОУ ГО Верхняя Пышма 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 ОВЗ категории'!$B$2:$H$2</c:f>
              <c:strCache>
                <c:ptCount val="7"/>
                <c:pt idx="0">
                  <c:v>ЗПР</c:v>
                </c:pt>
                <c:pt idx="1">
                  <c:v>НОДА</c:v>
                </c:pt>
                <c:pt idx="2">
                  <c:v>РАС</c:v>
                </c:pt>
                <c:pt idx="3">
                  <c:v>УО</c:v>
                </c:pt>
                <c:pt idx="4">
                  <c:v>ТНР</c:v>
                </c:pt>
                <c:pt idx="5">
                  <c:v>Слабовидящие</c:v>
                </c:pt>
                <c:pt idx="6">
                  <c:v>Слабослышащие</c:v>
                </c:pt>
              </c:strCache>
            </c:strRef>
          </c:cat>
          <c:val>
            <c:numRef>
              <c:f>' ОВЗ категории'!$B$15:$H$15</c:f>
              <c:numCache>
                <c:formatCode>General</c:formatCode>
                <c:ptCount val="7"/>
                <c:pt idx="0">
                  <c:v>241</c:v>
                </c:pt>
                <c:pt idx="1">
                  <c:v>9</c:v>
                </c:pt>
                <c:pt idx="2">
                  <c:v>4</c:v>
                </c:pt>
                <c:pt idx="3">
                  <c:v>64</c:v>
                </c:pt>
                <c:pt idx="4">
                  <c:v>12</c:v>
                </c:pt>
                <c:pt idx="5">
                  <c:v>1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396864"/>
        <c:axId val="107757952"/>
      </c:barChart>
      <c:catAx>
        <c:axId val="1053968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 i="0">
                <a:solidFill>
                  <a:srgbClr val="0070C0"/>
                </a:solidFill>
              </a:defRPr>
            </a:pPr>
            <a:endParaRPr lang="ru-RU"/>
          </a:p>
        </c:txPr>
        <c:crossAx val="107757952"/>
        <c:crosses val="autoZero"/>
        <c:auto val="1"/>
        <c:lblAlgn val="ctr"/>
        <c:lblOffset val="100"/>
        <c:noMultiLvlLbl val="0"/>
      </c:catAx>
      <c:valAx>
        <c:axId val="1077579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70C0"/>
                </a:solidFill>
              </a:defRPr>
            </a:pPr>
            <a:endParaRPr lang="ru-RU"/>
          </a:p>
        </c:txPr>
        <c:crossAx val="105396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ekb-school18.ucoz.ru/index/aprobacija_paop_ooo_ovz/0-81" TargetMode="External"/><Relationship Id="rId3" Type="http://schemas.openxmlformats.org/officeDocument/2006/relationships/hyperlink" Target="https://ikp-rao.ru/distancionnoe-obuchenie-detej-s-ovz/https:/ikp-rao.ru/distancionnoe-obuchenie-detej-s-ovz/" TargetMode="External"/><Relationship Id="rId7" Type="http://schemas.openxmlformats.org/officeDocument/2006/relationships/hyperlink" Target="https://minobraz.egov66.ru/site/section?id=46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edsovet66.irro.ru/groups/101" TargetMode="External"/><Relationship Id="rId5" Type="http://schemas.openxmlformats.org/officeDocument/2006/relationships/hyperlink" Target="https://ovz.edu.gov.ru/teacher/index" TargetMode="External"/><Relationship Id="rId4" Type="http://schemas.openxmlformats.org/officeDocument/2006/relationships/hyperlink" Target="https://fgosreestr.ru/" TargetMode="External"/><Relationship Id="rId9" Type="http://schemas.openxmlformats.org/officeDocument/2006/relationships/hyperlink" Target="https://uovp.ru/inklyuzivnoe-obrazovanie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rpps.ru/assets/media/fon-dlja-prezentacii/0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9651" y="55469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Муниципальное казенное учреждение 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«Управление образования городского округа Верхняя Пышма»</a:t>
            </a:r>
            <a:endParaRPr lang="ru-RU" sz="1400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4" name="Picture 2" descr="Герб города Верхняя Пыш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75927"/>
            <a:ext cx="799650" cy="100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3861048"/>
            <a:ext cx="33521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Докладчик: </a:t>
            </a:r>
            <a:r>
              <a:rPr lang="ru-RU" sz="1400" dirty="0" err="1" smtClean="0">
                <a:solidFill>
                  <a:srgbClr val="C00000"/>
                </a:solidFill>
                <a:latin typeface="Liberation Serif" panose="02020603050405020304" pitchFamily="18" charset="0"/>
              </a:rPr>
              <a:t>Огнивова</a:t>
            </a:r>
            <a:r>
              <a:rPr lang="ru-RU" sz="1400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 В.Г., ведущий специалист по методической и информационно-аналитической деятельности МКУ «УО ГО Верхняя Пышма»</a:t>
            </a:r>
            <a:endParaRPr lang="ru-RU" sz="1400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3549" y="560033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г. Верхняя Пышма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2021г</a:t>
            </a:r>
            <a:endParaRPr lang="ru-RU" sz="1200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8194" name="Picture 2" descr="https://thumbs.dreamstime.com/b/%D0%BA%D0%BD%D0%B8%D0%B3%D0%B8-3d-%D0%BD%D0%B0%D0%B4-%D0%B1%D0%B5%D0%BB%D0%B8%D0%B7%D0%BD%D0%BE%D0%B9-%D0%BF%D0%B5%D1%80%D1%81%D0%BE%D0%BD%D1%8B-2439348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39"/>
          <a:stretch/>
        </p:blipFill>
        <p:spPr bwMode="auto">
          <a:xfrm>
            <a:off x="395536" y="3752730"/>
            <a:ext cx="3264037" cy="234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064" y="1785810"/>
            <a:ext cx="852303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b="1" dirty="0">
                <a:solidFill>
                  <a:srgbClr val="00B0F0"/>
                </a:solidFill>
              </a:rPr>
              <a:t>Образовательная деятельность с обучающимися </a:t>
            </a:r>
            <a:endParaRPr lang="ru-RU" sz="2400" b="1" dirty="0" smtClean="0">
              <a:solidFill>
                <a:srgbClr val="00B0F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с </a:t>
            </a:r>
            <a:r>
              <a:rPr lang="ru-RU" sz="2400" b="1" dirty="0">
                <a:solidFill>
                  <a:srgbClr val="00B0F0"/>
                </a:solidFill>
              </a:rPr>
              <a:t>задержкой психического развития </a:t>
            </a:r>
            <a:endParaRPr lang="ru-RU" sz="2400" b="1" dirty="0" smtClean="0">
              <a:solidFill>
                <a:srgbClr val="00B0F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на </a:t>
            </a:r>
            <a:r>
              <a:rPr lang="ru-RU" sz="2400" b="1" dirty="0">
                <a:solidFill>
                  <a:srgbClr val="00B0F0"/>
                </a:solidFill>
              </a:rPr>
              <a:t>уровне основного общего образования </a:t>
            </a:r>
            <a:endParaRPr lang="ru-RU" sz="2400" b="1" dirty="0" smtClean="0">
              <a:solidFill>
                <a:srgbClr val="00B0F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в </a:t>
            </a:r>
            <a:r>
              <a:rPr lang="ru-RU" sz="2400" b="1" dirty="0">
                <a:solidFill>
                  <a:srgbClr val="00B0F0"/>
                </a:solidFill>
              </a:rPr>
              <a:t>школах с низкими результатами обучения и школах, </a:t>
            </a:r>
            <a:endParaRPr lang="ru-RU" sz="2400" b="1" dirty="0" smtClean="0">
              <a:solidFill>
                <a:srgbClr val="00B0F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функционирующих </a:t>
            </a:r>
            <a:r>
              <a:rPr lang="ru-RU" sz="2400" b="1" dirty="0">
                <a:solidFill>
                  <a:srgbClr val="00B0F0"/>
                </a:solidFill>
              </a:rPr>
              <a:t>в неблагоприятных социальных условиях </a:t>
            </a:r>
            <a:endParaRPr lang="ru-RU" sz="24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030924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rpps.ru/assets/media/fon-dlja-prezentacii/0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414881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Особые образовательные потребности обучающихся с задержкой психического развития подросткового возраста и качественные результаты их реализации в процессе образовательной деятельности по адаптированной основной общеобразовательной программе основного общего образования 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965089"/>
              </p:ext>
            </p:extLst>
          </p:nvPr>
        </p:nvGraphicFramePr>
        <p:xfrm>
          <a:off x="179512" y="1492099"/>
          <a:ext cx="8784976" cy="4843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221"/>
                <a:gridCol w="3809415"/>
                <a:gridCol w="3226340"/>
              </a:tblGrid>
              <a:tr h="759581"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 smtClean="0">
                          <a:latin typeface="Liberation Serif" panose="02020603050405020304" pitchFamily="18" charset="0"/>
                        </a:rPr>
                        <a:t>Образовательная потребность</a:t>
                      </a:r>
                      <a:endParaRPr lang="ru-RU" sz="125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 smtClean="0">
                          <a:latin typeface="Liberation Serif" panose="02020603050405020304" pitchFamily="18" charset="0"/>
                        </a:rPr>
                        <a:t>Причины возникновения образовательной потребности с учетом психологических особенностей обучающихся</a:t>
                      </a:r>
                      <a:endParaRPr lang="ru-RU" sz="125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 smtClean="0">
                          <a:latin typeface="Liberation Serif" panose="02020603050405020304" pitchFamily="18" charset="0"/>
                        </a:rPr>
                        <a:t>Результаты реализации образовательной потребности средствами урочной и внеурочной деятельности </a:t>
                      </a:r>
                      <a:endParaRPr lang="ru-RU" sz="125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560">
                <a:tc>
                  <a:txBody>
                    <a:bodyPr/>
                    <a:lstStyle/>
                    <a:p>
                      <a:pPr algn="ctr"/>
                      <a:r>
                        <a:rPr lang="ru-RU" sz="1250" b="1" i="1" dirty="0" smtClean="0">
                          <a:latin typeface="Liberation Serif" panose="02020603050405020304" pitchFamily="18" charset="0"/>
                        </a:rPr>
                        <a:t>Потребность в учете возрастных особенностей развития </a:t>
                      </a:r>
                      <a:endParaRPr lang="ru-RU" sz="1250" b="1" i="1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u="none" strike="noStrike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Необходимость удовлетворения данной потребности связана с серьезными изменениями в психологической сфере. Смена ведущего вида деятельности с учебной на общение со сверстниками приводит к изменению приоритетов в жизни обучающегося. Учебная деятельность для обучающегося становится не главным направлением деятельности, в связи с чем возникает «конфликт интересов и требований»</a:t>
                      </a:r>
                      <a:endParaRPr lang="ru-RU" sz="125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u="none" strike="noStrike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При удовлетворении потребности обучающиеся становятся успешными в разнообразных видах деятельности. Уменьшается количество конфликтов на фоне </a:t>
                      </a:r>
                      <a:r>
                        <a:rPr lang="ru-RU" sz="1250" b="0" i="0" u="none" strike="noStrike" kern="1200" baseline="0" dirty="0" err="1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неуспешности</a:t>
                      </a:r>
                      <a:r>
                        <a:rPr lang="ru-RU" sz="1250" b="0" i="0" u="none" strike="noStrike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 в учебной деятельности. Снижение фактов деструктивного поведения в разнообразных жизненных ситуациях 	</a:t>
                      </a:r>
                      <a:endParaRPr lang="ru-RU" sz="125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9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i="1" u="none" strike="noStrike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Потребность в «ситуации успеха» </a:t>
                      </a:r>
                      <a:r>
                        <a:rPr lang="ru-RU" sz="1250" b="0" i="0" u="none" strike="noStrike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endParaRPr lang="ru-RU" sz="125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u="none" strike="noStrike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Обучающиеся с задержкой психического развития в подростковом возрасте зависимы от окружающих, в том числе эмоционально. Без положительного подкрепления своих действий или конструктивного анализа извне обучающиеся не могут преодолеть возникающие у них диссонансы требований и социальных ролей </a:t>
                      </a:r>
                      <a:endParaRPr lang="ru-RU" sz="125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u="none" strike="noStrike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При удовлетворении потребности обучающиеся становятся более мотивированными на деятельность и активнее в нее включаются. Может включиться в любую деятельность, даже если она требует больших интеллектуальных затрат</a:t>
                      </a:r>
                      <a:endParaRPr lang="ru-RU" sz="125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52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i="1" u="none" strike="noStrike" kern="1200" baseline="0" dirty="0" smtClean="0">
                          <a:solidFill>
                            <a:srgbClr val="7030A0"/>
                          </a:solidFill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Потребность в побуждении познавательной активности как основы устойчивой мотивации к продолжению обучения, Потребность в развитии личностной сферы – повышение устойчивости в интересе и стабильности самого интереса , Потребность в развитии функций контроля, программирования своей деятельности , Потребность в способности контролировать свои эмоции</a:t>
                      </a:r>
                      <a:endParaRPr lang="ru-RU" sz="1250" b="1" i="1" dirty="0">
                        <a:solidFill>
                          <a:srgbClr val="7030A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17808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rpps.ru/assets/media/fon-dlja-prezentacii/0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28328"/>
            <a:ext cx="835292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Объективно-субъективные причины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основная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масса педагогов не учитывает возрастные особенности обучающихся с задержкой психического развития.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Как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и на уровне начального общего образования, так и в основной школе не учитываются потенциальные возможности обучающихся с задержкой психического развития и не удовлетворяются их особые образовательные потребности, что приводит к возникновению и/или дальнейшему усугублению учебных затруднений обучающихся при освоении различных учебных предметов;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недостаточный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уровень реализации коррекционной работы на уровне начального общего образования. При высоком уровне потенциальных возможностей, но при некачественной реализации программы коррекционной работы или отсутствии коррекционной работы с обучающимися задержка психического развития не </a:t>
            </a:r>
            <a:r>
              <a:rPr lang="ru-RU" sz="1200" dirty="0" err="1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коррегируется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 в достаточной степени, что приводит к возникновению учебных затруднений в основной школе;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система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организации образовательной деятельности в общеобразовательных организациях, когда обучающиеся переходят «условно» от одного педагога к нескольким. В этот период происходит проявление всех возрастных особенностей младшего подросткового возраста, когда детям необходимо привыкнуть к новым условиям. Здесь же появляются новые учебные предметы, при освоении которых обучающиеся испытывают наибольшие сложности;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отсутствие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преемственности между уровнями начального общего и основного общего образования. Педагоги, осуществляющие образовательную деятельность с обучающимися с задержкой психического развития, предъявляют к ним совершенно разные требования, в том числе с точки зрения оценивания, отсутствует единство в понимании планируемых результатов, в том числе планируемых результатов коррекционной работы;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педагоги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, осуществляющие образовательную деятельность с обучающимися с задержкой психического развития на уровне основного общего образования, «надеются на государственный выпускной экзамен» и, следовательно, не реализуют дифференцированный подход в своей профессиональной деятельности. В сложившейся ситуации обучающиеся с задержкой психического развития становятся отодвинутыми за рамки основной образовательной деятельности и испытывают большое количество трудностей в освоении учебных предметов, которые педагогами сводятся к «особенностям задержки психического развития». </a:t>
            </a:r>
          </a:p>
          <a:p>
            <a:pPr algn="just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	</a:t>
            </a:r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Обозначенные 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причины, носят субъективно-объективный характер только потому, что, частично зависят от педагога основной школы, частично от педагогов начальной школы, а, в-третьих, от качества выстраивания программы коррекционной работы с обучающимися с задержкой психического развития в образовательной организации в целом. </a:t>
            </a:r>
            <a:endParaRPr lang="ru-RU" sz="1200" b="1" i="1" dirty="0" smtClean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Почему количество обучающихся с ЗПР возрастает </a:t>
            </a:r>
            <a:r>
              <a:rPr lang="ru-RU" sz="1600" b="1" i="1" dirty="0">
                <a:solidFill>
                  <a:srgbClr val="0070C0"/>
                </a:solidFill>
                <a:latin typeface="Liberation Serif" panose="02020603050405020304" pitchFamily="18" charset="0"/>
              </a:rPr>
              <a:t>с переходом обучающихся в 5 класс, а не </a:t>
            </a:r>
            <a:r>
              <a:rPr lang="ru-RU" sz="1600" b="1" i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снижается?</a:t>
            </a:r>
            <a:endParaRPr lang="ru-RU" sz="1200" b="1" i="1" dirty="0" smtClean="0">
              <a:solidFill>
                <a:srgbClr val="0070C0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4624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rpps.ru/assets/media/fon-dlja-prezentacii/0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6307" y="62068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latin typeface="Liberation Serif" panose="02020603050405020304" pitchFamily="18" charset="0"/>
              </a:rPr>
              <a:t>Учебные затруднения обучающихся с задержкой психического развития, проявляющиеся в освоении отдельных учебных предметов 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38235" y="1205463"/>
            <a:ext cx="658203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solidFill>
                  <a:srgbClr val="002060"/>
                </a:solidFill>
              </a:rPr>
              <a:t>Математика, физика, химия </a:t>
            </a:r>
            <a:endParaRPr lang="ru-RU" sz="1600" b="1" u="sng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Обучающиеся</a:t>
            </a:r>
            <a:r>
              <a:rPr lang="ru-RU" sz="1600" b="1" dirty="0">
                <a:solidFill>
                  <a:srgbClr val="002060"/>
                </a:solidFill>
              </a:rPr>
              <a:t>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испытывают </a:t>
            </a:r>
            <a:r>
              <a:rPr lang="ru-RU" sz="1600" dirty="0">
                <a:solidFill>
                  <a:srgbClr val="002060"/>
                </a:solidFill>
              </a:rPr>
              <a:t>трудности при извлечении информации из диаграмм, графиков, а также при переводе текстовой информации в графическую;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затрудняются </a:t>
            </a:r>
            <a:r>
              <a:rPr lang="ru-RU" sz="1600" dirty="0">
                <a:solidFill>
                  <a:srgbClr val="002060"/>
                </a:solidFill>
              </a:rPr>
              <a:t>при использовании специальной терминологии;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испытывают </a:t>
            </a:r>
            <a:r>
              <a:rPr lang="ru-RU" sz="1600" dirty="0">
                <a:solidFill>
                  <a:srgbClr val="002060"/>
                </a:solidFill>
              </a:rPr>
              <a:t>трудности при переносе необходимых знаний из одного учебного предмета в другой (например, навык работы с процентам);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испытывают трудности </a:t>
            </a:r>
            <a:r>
              <a:rPr lang="ru-RU" sz="1600" dirty="0">
                <a:solidFill>
                  <a:srgbClr val="002060"/>
                </a:solidFill>
              </a:rPr>
              <a:t>при перекодировке информации (например, информацию необходимо заложить в формулы и трансформировать формулы);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испытывают </a:t>
            </a:r>
            <a:r>
              <a:rPr lang="ru-RU" sz="1600" dirty="0">
                <a:solidFill>
                  <a:srgbClr val="002060"/>
                </a:solidFill>
              </a:rPr>
              <a:t>сложности при понимании смысла задачи, в тех случаях когда задача несет большое количество числовой и текстовой информации;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не </a:t>
            </a:r>
            <a:r>
              <a:rPr lang="ru-RU" sz="1600" dirty="0">
                <a:solidFill>
                  <a:srgbClr val="002060"/>
                </a:solidFill>
              </a:rPr>
              <a:t>всегда точно соотносят символы с терминами (например, знак «+» - это действие сложения и это сумма чисел);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затрудняются </a:t>
            </a:r>
            <a:r>
              <a:rPr lang="ru-RU" sz="1600" dirty="0">
                <a:solidFill>
                  <a:srgbClr val="002060"/>
                </a:solidFill>
              </a:rPr>
              <a:t>в использовании вспомогательного материала из-за его обилия и насыщенности информации;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испытывают </a:t>
            </a:r>
            <a:r>
              <a:rPr lang="ru-RU" sz="1600" dirty="0">
                <a:solidFill>
                  <a:srgbClr val="002060"/>
                </a:solidFill>
              </a:rPr>
              <a:t>трудности при работе с геометрическими телами. </a:t>
            </a:r>
          </a:p>
        </p:txBody>
      </p:sp>
      <p:pic>
        <p:nvPicPr>
          <p:cNvPr id="2050" name="Picture 2" descr="https://w7.pngwing.com/pngs/918/265/png-transparent-assorted-mathematics-signs-illustration-the-laws-of-thought-1854-mathematics-number-teacher-new-math-math-text-line-mathematici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39" y="220486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7.pngwing.com/pngs/581/108/png-transparent-android-science-chemistry-android-biology-wikimedia-commons-chemistr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458" y="4077072"/>
            <a:ext cx="1656184" cy="162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25797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rpps.ru/assets/media/fon-dlja-prezentacii/0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bioabsolut.ru/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885424"/>
            <a:ext cx="1643385" cy="278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3188375"/>
            <a:ext cx="6552728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Ключевые направления работы с обучающимися с ЗПР на уровне ООО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620688"/>
            <a:ext cx="6624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	Для </a:t>
            </a:r>
            <a:r>
              <a:rPr lang="ru-RU" sz="1600" dirty="0">
                <a:solidFill>
                  <a:srgbClr val="C00000"/>
                </a:solidFill>
                <a:latin typeface="Liberation Serif" panose="02020603050405020304" pitchFamily="18" charset="0"/>
              </a:rPr>
              <a:t>образовательных организаций, имеющих низкие результаты обучения, а также демонстрирующих признаки необъективности оценивания образовательных результатов обучающихся, в рамках реализации программы коррекционной работы </a:t>
            </a:r>
            <a:r>
              <a:rPr lang="ru-RU" sz="16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важно обеспечивать индивидуальную работу </a:t>
            </a:r>
            <a:r>
              <a:rPr lang="ru-RU" sz="1600" dirty="0">
                <a:solidFill>
                  <a:srgbClr val="C00000"/>
                </a:solidFill>
                <a:latin typeface="Liberation Serif" panose="02020603050405020304" pitchFamily="18" charset="0"/>
              </a:rPr>
              <a:t>с обучающимися с задержкой психического развития основной школы. </a:t>
            </a:r>
            <a:endParaRPr lang="ru-RU" sz="1600" dirty="0" smtClean="0">
              <a:solidFill>
                <a:srgbClr val="C00000"/>
              </a:solidFill>
              <a:latin typeface="Liberation Serif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	</a:t>
            </a:r>
            <a:r>
              <a:rPr lang="ru-RU" sz="16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Обеспечивать </a:t>
            </a:r>
            <a:r>
              <a:rPr lang="ru-RU" sz="16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устранение учебных затруднений </a:t>
            </a:r>
            <a:r>
              <a:rPr lang="ru-RU" sz="1600" dirty="0">
                <a:solidFill>
                  <a:srgbClr val="C00000"/>
                </a:solidFill>
                <a:latin typeface="Liberation Serif" panose="02020603050405020304" pitchFamily="18" charset="0"/>
              </a:rPr>
              <a:t>обучающихся следует как в урочной деятельности, так и при проведении индивидуальных или групповых занятий с обучающимися во внеурочной деятельности. </a:t>
            </a:r>
          </a:p>
        </p:txBody>
      </p:sp>
      <p:sp>
        <p:nvSpPr>
          <p:cNvPr id="4" name="Овал 3"/>
          <p:cNvSpPr/>
          <p:nvPr/>
        </p:nvSpPr>
        <p:spPr>
          <a:xfrm>
            <a:off x="467544" y="4581128"/>
            <a:ext cx="1584176" cy="14190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446512" y="3578766"/>
            <a:ext cx="1584176" cy="14190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572000" y="4581128"/>
            <a:ext cx="1584176" cy="14190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люс 4"/>
          <p:cNvSpPr/>
          <p:nvPr/>
        </p:nvSpPr>
        <p:spPr>
          <a:xfrm>
            <a:off x="1989312" y="4738137"/>
            <a:ext cx="914400" cy="914400"/>
          </a:xfrm>
          <a:prstGeom prst="mathPlu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3673599" y="4738137"/>
            <a:ext cx="914400" cy="914400"/>
          </a:xfrm>
          <a:prstGeom prst="mathPlu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 10"/>
          <p:cNvSpPr/>
          <p:nvPr/>
        </p:nvSpPr>
        <p:spPr>
          <a:xfrm>
            <a:off x="6107756" y="4738137"/>
            <a:ext cx="914400" cy="914400"/>
          </a:xfrm>
          <a:prstGeom prst="mathEqua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661" y="4840542"/>
            <a:ext cx="111612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Формирование произвольной регуляции деятельности и поведения</a:t>
            </a:r>
            <a:endParaRPr lang="ru-RU" sz="1050" b="1" dirty="0">
              <a:solidFill>
                <a:srgbClr val="0070C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4008" y="4598167"/>
            <a:ext cx="144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Развитие познавательной деятельности и целенаправленное формирование высших психических функций</a:t>
            </a:r>
            <a:endParaRPr lang="ru-RU" sz="1050" b="1" dirty="0">
              <a:solidFill>
                <a:srgbClr val="0070C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422" y="3799418"/>
            <a:ext cx="114849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Развитие эмоционально-личностной сферы и ее коррекция</a:t>
            </a:r>
            <a:endParaRPr lang="ru-RU" sz="1100" b="1" dirty="0">
              <a:solidFill>
                <a:srgbClr val="0070C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22156" y="4456673"/>
            <a:ext cx="1654300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Достижение планируемых результатов освоения АООП ООО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1828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rpps.ru/assets/media/fon-dlja-prezentacii/0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" y="-21938"/>
            <a:ext cx="9144000" cy="68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2026008"/>
            <a:ext cx="3444976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Коррекция </a:t>
            </a:r>
            <a:r>
              <a:rPr lang="ru-RU" dirty="0">
                <a:solidFill>
                  <a:srgbClr val="C00000"/>
                </a:solidFill>
                <a:latin typeface="Liberation Serif" panose="02020603050405020304" pitchFamily="18" charset="0"/>
              </a:rPr>
              <a:t>нарушений устной и письменной речи у обучающихся с задержкой психического развития на основе развития и совершенствования всех сторон языковой системы позволит рассматриваемой категории детей успешно достичь </a:t>
            </a:r>
            <a:r>
              <a:rPr lang="ru-RU" dirty="0" err="1">
                <a:solidFill>
                  <a:srgbClr val="C00000"/>
                </a:solidFill>
                <a:latin typeface="Liberation Serif" panose="02020603050405020304" pitchFamily="18" charset="0"/>
              </a:rPr>
              <a:t>метапредметные</a:t>
            </a:r>
            <a:r>
              <a:rPr lang="ru-RU" dirty="0">
                <a:solidFill>
                  <a:srgbClr val="C00000"/>
                </a:solidFill>
                <a:latin typeface="Liberation Serif" panose="02020603050405020304" pitchFamily="18" charset="0"/>
              </a:rPr>
              <a:t> и предметные результаты освоения адаптированной основной общеобразовательной программы основного общего образования.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570" y="548680"/>
            <a:ext cx="763284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	Обучающиеся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с задержкой психического развития получают образование, полностью соответствующее по итоговым достижениям к моменту завершения обучения, образованию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сверстников.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	Содержание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образования на уровне основного общего должно быть реализовано в полном объеме. </a:t>
            </a:r>
          </a:p>
        </p:txBody>
      </p:sp>
      <p:pic>
        <p:nvPicPr>
          <p:cNvPr id="4098" name="Picture 2" descr="https://image.freepik.com/free-vector/stages-of-business-development-and-growth_3446-6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3341" r="8198" b="6130"/>
          <a:stretch/>
        </p:blipFill>
        <p:spPr bwMode="auto">
          <a:xfrm>
            <a:off x="4283968" y="1857374"/>
            <a:ext cx="4420282" cy="424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68422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rpps.ru/assets/media/fon-dlja-prezentacii/0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" y="0"/>
            <a:ext cx="9144000" cy="68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7345" y="404663"/>
            <a:ext cx="59766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Взаимосвязь учебных затруднений обучающихся и результатов освоения АООП ООО </a:t>
            </a:r>
            <a:endParaRPr lang="ru-RU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9854" y="1196946"/>
            <a:ext cx="266429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Выявление учебных затруднений обучающихся с ЗПР: характеристика учебных затруднений, определение причин</a:t>
            </a:r>
            <a:endParaRPr lang="ru-RU" sz="1200" b="1" dirty="0">
              <a:solidFill>
                <a:srgbClr val="0070C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9854" y="2199928"/>
            <a:ext cx="266429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Планирование и организация коррекционной работы</a:t>
            </a:r>
            <a:endParaRPr lang="ru-RU" sz="1200" b="1" dirty="0">
              <a:solidFill>
                <a:srgbClr val="0070C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9574" y="2771403"/>
            <a:ext cx="252028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Организация коррекционной работы на уроке</a:t>
            </a:r>
            <a:endParaRPr lang="ru-RU" sz="1200" b="1" dirty="0">
              <a:solidFill>
                <a:srgbClr val="0070C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4633" y="2771402"/>
            <a:ext cx="237379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Проведение коррекционно-развивающих занятий</a:t>
            </a:r>
            <a:endParaRPr lang="ru-RU" sz="1200" b="1" dirty="0">
              <a:solidFill>
                <a:srgbClr val="0070C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2385" y="3405316"/>
            <a:ext cx="223224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Коррекционно-развивающие занятия предметной направленности</a:t>
            </a:r>
            <a:endParaRPr lang="ru-RU" sz="1200" b="1" dirty="0">
              <a:solidFill>
                <a:srgbClr val="0070C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116" y="3411953"/>
            <a:ext cx="259228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Коррекционно-развивающие занятия общеразвивающей направленности</a:t>
            </a:r>
            <a:endParaRPr lang="ru-RU" sz="1200" b="1" dirty="0">
              <a:solidFill>
                <a:srgbClr val="0070C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9520" y="4256220"/>
            <a:ext cx="494349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Повышение качества образования обучающихся с ЗПР</a:t>
            </a:r>
            <a:endParaRPr lang="ru-RU" sz="1600" b="1" dirty="0">
              <a:solidFill>
                <a:srgbClr val="0070C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9521" y="5006151"/>
            <a:ext cx="493280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Освоение обучающимися с ЗПР АООП ООО</a:t>
            </a:r>
            <a:endParaRPr lang="ru-RU" sz="1600" b="1" dirty="0">
              <a:solidFill>
                <a:srgbClr val="0070C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0466" y="5519489"/>
            <a:ext cx="493254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Соответствие образовательных результатов обучающихся с ЗПР требованиям ФГОС ООО</a:t>
            </a:r>
            <a:endParaRPr lang="ru-RU" sz="1600" b="1" dirty="0">
              <a:solidFill>
                <a:srgbClr val="0070C0"/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15" name="Прямая со стрелкой 14"/>
          <p:cNvCxnSpPr>
            <a:stCxn id="3" idx="2"/>
          </p:cNvCxnSpPr>
          <p:nvPr/>
        </p:nvCxnSpPr>
        <p:spPr>
          <a:xfrm>
            <a:off x="4652002" y="2027943"/>
            <a:ext cx="0" cy="17198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7" idx="0"/>
          </p:cNvCxnSpPr>
          <p:nvPr/>
        </p:nvCxnSpPr>
        <p:spPr>
          <a:xfrm>
            <a:off x="5984150" y="2430761"/>
            <a:ext cx="1217379" cy="34064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1"/>
            <a:endCxn id="5" idx="0"/>
          </p:cNvCxnSpPr>
          <p:nvPr/>
        </p:nvCxnSpPr>
        <p:spPr>
          <a:xfrm flipH="1">
            <a:off x="2059714" y="2430761"/>
            <a:ext cx="1260140" cy="34064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059714" y="3233068"/>
            <a:ext cx="1144134" cy="102315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2" idx="0"/>
          </p:cNvCxnSpPr>
          <p:nvPr/>
        </p:nvCxnSpPr>
        <p:spPr>
          <a:xfrm flipH="1">
            <a:off x="4725922" y="4840995"/>
            <a:ext cx="5345" cy="16515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4717674" y="5354333"/>
            <a:ext cx="5345" cy="16515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8" idx="0"/>
          </p:cNvCxnSpPr>
          <p:nvPr/>
        </p:nvCxnSpPr>
        <p:spPr>
          <a:xfrm flipH="1">
            <a:off x="4898509" y="3002234"/>
            <a:ext cx="1116124" cy="40308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8" name="Прямая со стрелкой 7167"/>
          <p:cNvCxnSpPr/>
          <p:nvPr/>
        </p:nvCxnSpPr>
        <p:spPr>
          <a:xfrm>
            <a:off x="7201528" y="3233068"/>
            <a:ext cx="209732" cy="17224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3" name="Прямая со стрелкой 7182"/>
          <p:cNvCxnSpPr>
            <a:endCxn id="11" idx="0"/>
          </p:cNvCxnSpPr>
          <p:nvPr/>
        </p:nvCxnSpPr>
        <p:spPr>
          <a:xfrm flipH="1">
            <a:off x="4731267" y="4058284"/>
            <a:ext cx="5473" cy="19793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1" name="Прямая со стрелкой 7190"/>
          <p:cNvCxnSpPr>
            <a:stCxn id="10" idx="2"/>
          </p:cNvCxnSpPr>
          <p:nvPr/>
        </p:nvCxnSpPr>
        <p:spPr>
          <a:xfrm flipH="1">
            <a:off x="6592840" y="4058284"/>
            <a:ext cx="818420" cy="19793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Прямая соединительная линия 1029"/>
          <p:cNvCxnSpPr/>
          <p:nvPr/>
        </p:nvCxnSpPr>
        <p:spPr>
          <a:xfrm>
            <a:off x="6014633" y="3728481"/>
            <a:ext cx="11353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03701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rpps.ru/assets/media/fon-dlja-prezentacii/0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" y="0"/>
            <a:ext cx="9144000" cy="68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9947" y="1054700"/>
            <a:ext cx="634028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	В </a:t>
            </a:r>
            <a:r>
              <a:rPr lang="ru-RU" sz="1500" dirty="0">
                <a:solidFill>
                  <a:srgbClr val="002060"/>
                </a:solidFill>
                <a:latin typeface="Liberation Serif" panose="02020603050405020304" pitchFamily="18" charset="0"/>
              </a:rPr>
              <a:t>процессе организации коррекционно-развивающих занятий предметной направленности целесообразно соблюдать ряд принципов, наиболее значимых для обучающихся с задержкой психического развития: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Принцип </a:t>
            </a:r>
            <a:r>
              <a:rPr lang="ru-RU" sz="15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ориентации </a:t>
            </a:r>
            <a:r>
              <a:rPr lang="ru-RU" sz="1500" dirty="0">
                <a:solidFill>
                  <a:srgbClr val="002060"/>
                </a:solidFill>
                <a:latin typeface="Liberation Serif" panose="02020603050405020304" pitchFamily="18" charset="0"/>
              </a:rPr>
              <a:t>на осознанное преодоление возникающих затруднений у обучающегося в процессе учебной деятельности, т.е. обучающемуся необходимо показать, что те умения, над которыми будет идти работа позволят ему справиться с заданиями не только по данному учебному предмету, но и повысят качество освоения учебного материала на других учебных предметах.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23985" y="260648"/>
            <a:ext cx="32335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Принципы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https://avatars.mds.yandex.net/get-zen_doc/1864855/pub_5d69652805fd9800ad701e96_5d765f2698930900ae483592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317" y="1113002"/>
            <a:ext cx="2208246" cy="18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09036" y="3230225"/>
            <a:ext cx="635652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Принцип многократности </a:t>
            </a:r>
            <a:r>
              <a:rPr lang="ru-RU" sz="1500" dirty="0">
                <a:solidFill>
                  <a:srgbClr val="002060"/>
                </a:solidFill>
                <a:latin typeface="Liberation Serif" panose="02020603050405020304" pitchFamily="18" charset="0"/>
              </a:rPr>
              <a:t>повторения формируемого умения в разнообразных видах деятельности и при разном уровне помощи.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Принцип постепенного усложнения заданий </a:t>
            </a:r>
            <a:r>
              <a:rPr lang="ru-RU" sz="1500" dirty="0">
                <a:solidFill>
                  <a:srgbClr val="002060"/>
                </a:solidFill>
                <a:latin typeface="Liberation Serif" panose="02020603050405020304" pitchFamily="18" charset="0"/>
              </a:rPr>
              <a:t>в ходе проведения занятия.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Принцип «спирали», </a:t>
            </a:r>
            <a:r>
              <a:rPr lang="ru-RU" sz="1500" dirty="0">
                <a:solidFill>
                  <a:srgbClr val="002060"/>
                </a:solidFill>
                <a:latin typeface="Liberation Serif" panose="02020603050405020304" pitchFamily="18" charset="0"/>
              </a:rPr>
              <a:t>который предполагает, что если у обучающегося на каком-либо этапе возникают затруднения, то необходимо вернуться на шаг назад, т.е. к предыдущему заданию, значит на предыдущем этапе навык оказался не до конца освоенным.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Принцип опоры на </a:t>
            </a:r>
            <a:r>
              <a:rPr lang="ru-RU" sz="1500" b="1" dirty="0" err="1">
                <a:solidFill>
                  <a:srgbClr val="002060"/>
                </a:solidFill>
                <a:latin typeface="Liberation Serif" panose="02020603050405020304" pitchFamily="18" charset="0"/>
              </a:rPr>
              <a:t>витагенный</a:t>
            </a:r>
            <a:r>
              <a:rPr lang="ru-RU" sz="15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 опыт </a:t>
            </a:r>
            <a:r>
              <a:rPr lang="ru-RU" sz="1500" dirty="0">
                <a:solidFill>
                  <a:srgbClr val="002060"/>
                </a:solidFill>
                <a:latin typeface="Liberation Serif" panose="02020603050405020304" pitchFamily="18" charset="0"/>
              </a:rPr>
              <a:t>обучающегося (актуализация (востребование) жизненного опыта личности, её интеллектуально-психологического потенциала).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Принцип системно-</a:t>
            </a:r>
            <a:r>
              <a:rPr lang="ru-RU" sz="1500" b="1" dirty="0" err="1">
                <a:solidFill>
                  <a:srgbClr val="002060"/>
                </a:solidFill>
                <a:latin typeface="Liberation Serif" panose="02020603050405020304" pitchFamily="18" charset="0"/>
              </a:rPr>
              <a:t>деятельностной</a:t>
            </a:r>
            <a:r>
              <a:rPr lang="ru-RU" sz="15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 организации занятия</a:t>
            </a:r>
            <a:r>
              <a:rPr lang="ru-RU" sz="1500" dirty="0">
                <a:solidFill>
                  <a:srgbClr val="002060"/>
                </a:solidFill>
                <a:latin typeface="Liberation Serif" panose="02020603050405020304" pitchFamily="18" charset="0"/>
              </a:rPr>
              <a:t>. </a:t>
            </a:r>
          </a:p>
          <a:p>
            <a:endParaRPr lang="ru-RU" sz="1500" dirty="0">
              <a:latin typeface="Liberation Serif" panose="02020603050405020304" pitchFamily="18" charset="0"/>
            </a:endParaRPr>
          </a:p>
        </p:txBody>
      </p:sp>
      <p:pic>
        <p:nvPicPr>
          <p:cNvPr id="1028" name="Picture 4" descr="https://piket-kmv.ru/wp-content/uploads/2019/06/kult-dosu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1941492" cy="26100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75041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rpps.ru/assets/media/fon-dlja-prezentacii/0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5382" y="308074"/>
            <a:ext cx="823107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Методические рекомендации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Образовательная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деятельность с обучающимися с задержкой психического развития на уровне основного общего образования в школах с низкими результатами обучения и школах, функционирующих в неблагоприятных социальных условиях: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методические рекомендации / Т. А. </a:t>
            </a:r>
            <a:r>
              <a:rPr lang="ru-RU" sz="1200" dirty="0" err="1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Евсюкова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, М. О. Максимова, С. В. Соловьева; под общ. ред. С. В. Соловьевой; Министерство образования и молодежной политики Свердловской области, Государственное автономное образовательное учреждение дополнительного профессионального образования Свердловской области «Институт развития образования», Кафедра методологии и методики образования детей с ограниченными возможностями здоровья и детей, оставшихся без попечения родителей. – Екатеринбург: ГАОУ ДПО СО «ИРО», 2020. – 157 с. </a:t>
            </a:r>
            <a:endParaRPr lang="ru-RU" sz="1200" dirty="0" smtClean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Образовательная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деятельность с обучающимися с задержкой психического развития на уровне начального общего образования в школах с низкими результатами обучения и школах, функционирующих в неблагоприятных социальных условиях: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методические рекомендации / Т. А. </a:t>
            </a:r>
            <a:r>
              <a:rPr lang="ru-RU" sz="1200" dirty="0" err="1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Евсюкова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, М. О. Максимова, С. В. Соловьева; под общ. ред. С. В. Соловьевой; Министерство образования и молодежной политики Свердловской области, Государственное автономное образовательное учреждение дополнительного профессионального образования Свердловской области «Институт развития образования», Кафедра методологии и методики образования детей с ограниченными возможностями здоровья и детей, оставшихся без попечения родителей. – Екатеринбург: ГАОУ ДПО СО «ИРО», 2019. – 187 с.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Интернет-ресурсы</a:t>
            </a:r>
          </a:p>
          <a:p>
            <a:pPr algn="just"/>
            <a:r>
              <a:rPr lang="en-US" sz="1200" u="sng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hlinkClick r:id="rId3"/>
              </a:rPr>
              <a:t>https://ikp-rao.ru/distancionnoe-obuchenie-detej-s-ovz/https://</a:t>
            </a:r>
            <a:r>
              <a:rPr lang="en-US" sz="1200" u="sng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hlinkClick r:id="rId3"/>
              </a:rPr>
              <a:t>ikp-rao.ru/distancionnoe-obuchenie-detej-s-ovz/</a:t>
            </a:r>
            <a:endParaRPr lang="ru-RU" sz="1200" u="sng" dirty="0" smtClean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Институт коррекционной педагогики РАО</a:t>
            </a:r>
          </a:p>
          <a:p>
            <a:pPr algn="just"/>
            <a:r>
              <a:rPr lang="ru-RU" sz="1200" u="sng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hlinkClick r:id="rId4"/>
              </a:rPr>
              <a:t>https</a:t>
            </a:r>
            <a:r>
              <a:rPr lang="ru-RU" sz="1200" u="sng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hlinkClick r:id="rId4"/>
              </a:rPr>
              <a:t>://fgosreestr.ru/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Реестр ПООП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just"/>
            <a:r>
              <a:rPr lang="ru-RU" sz="1200" u="sng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hlinkClick r:id="rId5"/>
              </a:rPr>
              <a:t>https://</a:t>
            </a:r>
            <a:r>
              <a:rPr lang="ru-RU" sz="1200" u="sng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hlinkClick r:id="rId5"/>
              </a:rPr>
              <a:t>ovz.edu.gov.ru/teacher/index</a:t>
            </a:r>
            <a:r>
              <a:rPr lang="ru-RU" sz="1200" u="sng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Информационно-образовательный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портал по вопросам образования обучающихся с ОВЗ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  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just"/>
            <a:r>
              <a:rPr lang="ru-RU" sz="1200" u="sng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hlinkClick r:id="rId6"/>
              </a:rPr>
              <a:t>https://</a:t>
            </a:r>
            <a:r>
              <a:rPr lang="ru-RU" sz="1200" u="sng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hlinkClick r:id="rId6"/>
              </a:rPr>
              <a:t>pedsovet66.irro.ru/groups/101</a:t>
            </a:r>
            <a:r>
              <a:rPr lang="ru-RU" sz="1200" u="sng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u="sng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Региональная сетевая методическая служба «Педсовет 66» (Педагогу инклюзивной школы)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just"/>
            <a:r>
              <a:rPr lang="ru-RU" sz="1200" u="sng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hlinkClick r:id="rId7"/>
              </a:rPr>
              <a:t>https://</a:t>
            </a:r>
            <a:r>
              <a:rPr lang="ru-RU" sz="1200" u="sng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hlinkClick r:id="rId7"/>
              </a:rPr>
              <a:t>minobraz.egov66.ru/site/section?id=467</a:t>
            </a:r>
            <a:r>
              <a:rPr lang="ru-RU" sz="1200" u="sng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200" dirty="0" err="1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МОиМП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 СО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Образование детей с особыми образовательными потребностями</a:t>
            </a:r>
          </a:p>
          <a:p>
            <a:pPr algn="just"/>
            <a:r>
              <a:rPr lang="ru-RU" sz="1200" u="sng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hlinkClick r:id="rId8"/>
              </a:rPr>
              <a:t>http</a:t>
            </a:r>
            <a:r>
              <a:rPr lang="ru-RU" sz="1200" u="sng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hlinkClick r:id="rId8"/>
              </a:rPr>
              <a:t>://</a:t>
            </a:r>
            <a:r>
              <a:rPr lang="ru-RU" sz="1200" u="sng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hlinkClick r:id="rId8"/>
              </a:rPr>
              <a:t>ekb-school18.ucoz.ru/index/aprobacija_paop_ooo_ovz/0-81</a:t>
            </a:r>
            <a:r>
              <a:rPr lang="ru-RU" sz="1200" u="sng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ГБОУ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СО "Екатеринбургская школа № 9 (Апробация ПАОП ООО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ОВЗ)</a:t>
            </a:r>
          </a:p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hlinkClick r:id="rId9"/>
              </a:rPr>
              <a:t>https://uovp.ru/inklyuzivnoe-obrazovanie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hlinkClick r:id="rId9"/>
              </a:rPr>
              <a:t>/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 МКУ «УО ГО Верхняя Пышма» (инклюзивное образование)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127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1" t="16111" r="16250" b="4130"/>
          <a:stretch/>
        </p:blipFill>
        <p:spPr bwMode="auto">
          <a:xfrm>
            <a:off x="0" y="0"/>
            <a:ext cx="9144000" cy="685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24580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16182" r="13077" b="4046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94442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rpps.ru/assets/media/fon-dlja-prezentacii/0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1938"/>
            <a:ext cx="9144000" cy="68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31699" y="426350"/>
            <a:ext cx="16001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500+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https://school176.edusite.ru/images/p404_fios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6671"/>
            <a:ext cx="2664296" cy="8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azbukakorana.com/wp-content/uploads/2018/09/%D0%B2%D0%B5%D0%BA%D1%82%D0%BE%D1%80-%D1%80%D0%B0%D0%B7%D0%B2%D0%B8%D1%82%D0%B8%D1%8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18031"/>
            <a:ext cx="3134072" cy="268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1257347"/>
            <a:ext cx="765190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	В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настоящее время поддержка отстающих школ является стандартной практикой стран – лидеров международных образовательных рейтингов. Первостепенной задачей на пути решения проблем является выявление образовательных организаций с наибольшими запросами на </a:t>
            </a:r>
            <a:r>
              <a:rPr lang="ru-RU" sz="1400" b="1" u="sng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компенсацию ресурсных и </a:t>
            </a:r>
            <a:r>
              <a:rPr lang="ru-RU" sz="1400" b="1" u="sng" dirty="0" err="1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компетентностных</a:t>
            </a:r>
            <a:r>
              <a:rPr lang="ru-RU" sz="1400" b="1" u="sng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 дефицитов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. </a:t>
            </a:r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	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ФГБУ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«Федеральный институт оценки качества образования» реализует проект адресной помощи школам с низкими образовательными результатами (далее – ШНОР) в соответствии с паспортом федерального проекта «Современная школа». В 2021 и 2022 годах в проекте будут принимать участие по 3000 школ из 84 субъектов РФ ежегодно.</a:t>
            </a:r>
          </a:p>
          <a:p>
            <a:pPr algn="just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	Проект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предполагает организацию методической и ресурсной поддержки образовательным организациям, отобранным для участия в проекте. В рамках проекта в каждом регионе отбираются и проходят подготовку специалисты – кураторы, непосредственно посещающие школы с высокими рисками низких образовательных результатов, с целью разработки дорожных карт принятия мер поддержки.</a:t>
            </a:r>
          </a:p>
          <a:p>
            <a:pPr algn="just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	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548" y="4073054"/>
            <a:ext cx="5328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	Для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участия в проекте, в соответствии с алгоритмом, предложенным ФИОКО, сформирован список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образовательных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организаций Свердловской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области.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	</a:t>
            </a:r>
            <a:r>
              <a:rPr lang="ru-RU" sz="14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Участниками проекта 500+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в городском округе Верхняя Пышма стали четыре общеобразовательных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учреждения,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за которыми закреплены кураторы из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других школ для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оказания экспертной и консультационной поддержки.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6839201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rpps.ru/assets/media/fon-dlja-prezentacii/0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15000" r="12500" b="11667"/>
          <a:stretch/>
        </p:blipFill>
        <p:spPr bwMode="auto">
          <a:xfrm>
            <a:off x="0" y="404664"/>
            <a:ext cx="9144000" cy="578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41795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rpps.ru/assets/media/fon-dlja-prezentacii/0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5" t="13333" r="11250" b="10277"/>
          <a:stretch/>
        </p:blipFill>
        <p:spPr bwMode="auto">
          <a:xfrm>
            <a:off x="395536" y="856534"/>
            <a:ext cx="8352928" cy="519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7720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rpps.ru/assets/media/fon-dlja-prezentacii/0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3333" r="12188" b="17778"/>
          <a:stretch/>
        </p:blipFill>
        <p:spPr bwMode="auto">
          <a:xfrm>
            <a:off x="0" y="332656"/>
            <a:ext cx="914400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508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rpps.ru/assets/media/fon-dlja-prezentacii/0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3056" r="14375" b="15000"/>
          <a:stretch/>
        </p:blipFill>
        <p:spPr bwMode="auto">
          <a:xfrm>
            <a:off x="0" y="267873"/>
            <a:ext cx="9144000" cy="617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5018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rpps.ru/assets/media/fon-dlja-prezentacii/0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3966" y="704074"/>
            <a:ext cx="79760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	Категория </a:t>
            </a:r>
            <a:r>
              <a:rPr lang="ru-RU" sz="1400" dirty="0">
                <a:solidFill>
                  <a:srgbClr val="C00000"/>
                </a:solidFill>
                <a:latin typeface="Liberation Serif" panose="02020603050405020304" pitchFamily="18" charset="0"/>
              </a:rPr>
              <a:t>детей с задержкой психического развития является наиболее распространенной среди обучающихся с ограниченными возможностями здоровья в общеобразовательных </a:t>
            </a:r>
            <a:r>
              <a:rPr lang="ru-RU" sz="1400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учреждениях городского округа Верхняя Пышма. </a:t>
            </a: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	Стоит отметить, что достижение </a:t>
            </a:r>
            <a:r>
              <a:rPr lang="ru-RU" sz="1400" dirty="0">
                <a:solidFill>
                  <a:srgbClr val="C00000"/>
                </a:solidFill>
                <a:latin typeface="Liberation Serif" panose="02020603050405020304" pitchFamily="18" charset="0"/>
              </a:rPr>
              <a:t>обучающимися с </a:t>
            </a:r>
            <a:r>
              <a:rPr lang="ru-RU" sz="1400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ЗПР </a:t>
            </a:r>
            <a:r>
              <a:rPr lang="ru-RU" sz="1400" dirty="0">
                <a:solidFill>
                  <a:srgbClr val="C00000"/>
                </a:solidFill>
                <a:latin typeface="Liberation Serif" panose="02020603050405020304" pitchFamily="18" charset="0"/>
              </a:rPr>
              <a:t>планируемых результатов </a:t>
            </a:r>
            <a:r>
              <a:rPr lang="ru-RU" sz="1400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освоения АООП ООО существенно </a:t>
            </a:r>
            <a:r>
              <a:rPr lang="ru-RU" sz="1400" dirty="0">
                <a:solidFill>
                  <a:srgbClr val="C00000"/>
                </a:solidFill>
                <a:latin typeface="Liberation Serif" panose="02020603050405020304" pitchFamily="18" charset="0"/>
              </a:rPr>
              <a:t>затруднено, а возможности компенсации задержки психического развития в подростковом возрасте значительно ограничены. </a:t>
            </a:r>
            <a:endParaRPr lang="ru-RU" sz="1400" dirty="0" smtClean="0">
              <a:solidFill>
                <a:srgbClr val="C0000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400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083808"/>
              </p:ext>
            </p:extLst>
          </p:nvPr>
        </p:nvGraphicFramePr>
        <p:xfrm>
          <a:off x="611560" y="2204864"/>
          <a:ext cx="7920880" cy="3643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967188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irpps.ru/assets/media/fon-dlja-prezentacii/0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82089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Возможные </a:t>
            </a:r>
            <a:r>
              <a:rPr lang="ru-RU" sz="24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причины:</a:t>
            </a:r>
            <a:endParaRPr lang="ru-RU" sz="2400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C00000"/>
                </a:solidFill>
                <a:latin typeface="Liberation Serif" panose="02020603050405020304" pitchFamily="18" charset="0"/>
              </a:rPr>
              <a:t>первичное выявление ЗПР у обучающихся в период обучения в основной школе;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C00000"/>
                </a:solidFill>
                <a:latin typeface="Liberation Serif" panose="02020603050405020304" pitchFamily="18" charset="0"/>
              </a:rPr>
              <a:t>начало подросткового периода развития детей, связанного с серьезными изменениями не только в ведущем виде деятельности, но и в личности детей, когда начинается противостояние правилам и требованиям со стороны взрослых;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C00000"/>
                </a:solidFill>
                <a:latin typeface="Liberation Serif" panose="02020603050405020304" pitchFamily="18" charset="0"/>
              </a:rPr>
              <a:t>недостаточное владение педагогами знаниями о психолого-педагогических особенностях обучающихся с ЗПР, а также об их потенциальных возможностях в развитии и обучении;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C00000"/>
                </a:solidFill>
                <a:latin typeface="Liberation Serif" panose="02020603050405020304" pitchFamily="18" charset="0"/>
              </a:rPr>
              <a:t>усугубление недостатков в познавательной сфере, деятельности и эмоционально-волевой сфере обучающихся с ЗПР вследствие недостаточной коррекционно-развивающей работы в начальной школе, адаптацией к обучению в основной школе, затем в силу особенностей подросткового возраста;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C00000"/>
                </a:solidFill>
                <a:latin typeface="Liberation Serif" panose="02020603050405020304" pitchFamily="18" charset="0"/>
              </a:rPr>
              <a:t>«потеря» детей с ЗПР при переходе на обучение из начальной школы на уровень основного общего образования;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C00000"/>
                </a:solidFill>
                <a:latin typeface="Liberation Serif" panose="02020603050405020304" pitchFamily="18" charset="0"/>
              </a:rPr>
              <a:t>недостаточная ориентация педагогов на устранение типичных учебных затруднений и причин их возникновения, выявленных по результатам участия обучающихся в процедурах независимой оценки качества образования. Как результат, учебные затруднения «переходят» из класса в класс и по мере обучения только нарастают;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C00000"/>
                </a:solidFill>
                <a:latin typeface="Liberation Serif" panose="02020603050405020304" pitchFamily="18" charset="0"/>
              </a:rPr>
              <a:t>недостаточная направленность на индивидуализацию образовательной деятельности с обучающимися с ЗПР на основе применения способов адаптации учебного материала, форм и объема его предъявления, но при этом занижение критериев оценки образовательных достижений;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C00000"/>
                </a:solidFill>
                <a:latin typeface="Liberation Serif" panose="02020603050405020304" pitchFamily="18" charset="0"/>
              </a:rPr>
              <a:t>понимание того, что обучающиеся с </a:t>
            </a:r>
            <a:r>
              <a:rPr lang="ru-RU" sz="1400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ЗПР </a:t>
            </a:r>
            <a:r>
              <a:rPr lang="ru-RU" sz="1400" dirty="0">
                <a:solidFill>
                  <a:srgbClr val="C00000"/>
                </a:solidFill>
                <a:latin typeface="Liberation Serif" panose="02020603050405020304" pitchFamily="18" charset="0"/>
              </a:rPr>
              <a:t>на основании рекомендаций </a:t>
            </a:r>
            <a:r>
              <a:rPr lang="ru-RU" sz="1400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ПМПК </a:t>
            </a:r>
            <a:r>
              <a:rPr lang="ru-RU" sz="1400" dirty="0">
                <a:solidFill>
                  <a:srgbClr val="C00000"/>
                </a:solidFill>
                <a:latin typeface="Liberation Serif" panose="02020603050405020304" pitchFamily="18" charset="0"/>
              </a:rPr>
              <a:t>могут </a:t>
            </a:r>
            <a:r>
              <a:rPr lang="ru-RU" sz="1400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проходить ГИА в </a:t>
            </a:r>
            <a:r>
              <a:rPr lang="ru-RU" sz="1400" dirty="0">
                <a:solidFill>
                  <a:srgbClr val="C00000"/>
                </a:solidFill>
                <a:latin typeface="Liberation Serif" panose="02020603050405020304" pitchFamily="18" charset="0"/>
              </a:rPr>
              <a:t>форме </a:t>
            </a:r>
            <a:r>
              <a:rPr lang="ru-RU" sz="1400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ГВЭ, </a:t>
            </a:r>
            <a:r>
              <a:rPr lang="ru-RU" sz="1400" dirty="0">
                <a:solidFill>
                  <a:srgbClr val="C00000"/>
                </a:solidFill>
                <a:latin typeface="Liberation Serif" panose="02020603050405020304" pitchFamily="18" charset="0"/>
              </a:rPr>
              <a:t>как следствие, снижение требований к образовательным достижениям данной категории детей в ситуации гарантий «успешного» завершения обучения. Это влечет за собой и снижение требований к образовательным достижениям обучающихся, и необъективность в оценке качества общего образования.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9717488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rpps.ru/assets/media/fon-dlja-prezentacii/0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38" y="0"/>
            <a:ext cx="9162438" cy="68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20688"/>
            <a:ext cx="78488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	Важным </a:t>
            </a:r>
            <a:r>
              <a:rPr lang="ru-RU" sz="16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в процессе психолого-педагогического сопровождения </a:t>
            </a:r>
            <a:r>
              <a:rPr lang="ru-RU" sz="1600" dirty="0">
                <a:solidFill>
                  <a:srgbClr val="C00000"/>
                </a:solidFill>
                <a:latin typeface="Liberation Serif" panose="02020603050405020304" pitchFamily="18" charset="0"/>
              </a:rPr>
              <a:t>является отслеживание и анализ динамики обучения и развития обучающихся с задержкой психического развития, качества исполнения рекомендаций заключений психолого-медико-педагогических комиссий. </a:t>
            </a:r>
            <a:endParaRPr lang="ru-RU" sz="1600" dirty="0" smtClean="0">
              <a:solidFill>
                <a:srgbClr val="C00000"/>
              </a:solidFill>
              <a:latin typeface="Liberation Serif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	</a:t>
            </a:r>
            <a:endParaRPr lang="ru-RU" sz="1600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5410" y="1772816"/>
            <a:ext cx="273630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Liberation Serif" panose="02020603050405020304" pitchFamily="18" charset="0"/>
              </a:rPr>
              <a:t>Особенности развития подростков  с ЗПР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525994"/>
            <a:ext cx="338437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Liberation Serif" panose="02020603050405020304" pitchFamily="18" charset="0"/>
              </a:rPr>
              <a:t>Особенности проявления эмоций</a:t>
            </a:r>
          </a:p>
          <a:p>
            <a:pPr algn="ctr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Liberation Serif" panose="02020603050405020304" pitchFamily="18" charset="0"/>
              </a:rPr>
              <a:t>(первая «проблемная» зона)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2521889"/>
            <a:ext cx="3444008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Liberation Serif" panose="02020603050405020304" pitchFamily="18" charset="0"/>
              </a:rPr>
              <a:t>Особенности деятельности</a:t>
            </a:r>
          </a:p>
          <a:p>
            <a:pPr algn="ctr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Liberation Serif" panose="02020603050405020304" pitchFamily="18" charset="0"/>
              </a:rPr>
              <a:t>(вторая «проблемная» зона)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6050" y="3246926"/>
            <a:ext cx="2069359" cy="26314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solidFill>
                  <a:srgbClr val="0070C0"/>
                </a:solidFill>
                <a:latin typeface="Liberation Serif" panose="02020603050405020304" pitchFamily="18" charset="0"/>
              </a:rPr>
              <a:t>Изменения в эмоциональной сфере обучающихся обусловлены сменой вида деятельности, что в целом откладывает отпечаток на поведении обучающегося и сфере его межличностного </a:t>
            </a:r>
            <a:r>
              <a:rPr lang="ru-RU" sz="1500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взаимодействия</a:t>
            </a:r>
            <a:endParaRPr lang="ru-RU" sz="1500" dirty="0">
              <a:solidFill>
                <a:srgbClr val="0070C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5853" y="3246926"/>
            <a:ext cx="2160240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350" dirty="0">
                <a:solidFill>
                  <a:srgbClr val="0070C0"/>
                </a:solidFill>
                <a:latin typeface="Liberation Serif" panose="02020603050405020304" pitchFamily="18" charset="0"/>
              </a:rPr>
              <a:t>Изменения в характере деятельности, ее интенсивности и целенаправленности имеют причиной конфликт социальных ролей «я-ребенок» и «я-взрослый», а также диссонанс между требованиями взрослых и требованиями группы </a:t>
            </a:r>
            <a:r>
              <a:rPr lang="ru-RU" sz="1350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сверстников</a:t>
            </a:r>
            <a:endParaRPr lang="ru-RU" sz="1350" dirty="0">
              <a:solidFill>
                <a:srgbClr val="0070C0"/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921714" y="2065203"/>
            <a:ext cx="1386590" cy="456686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1"/>
          </p:cNvCxnSpPr>
          <p:nvPr/>
        </p:nvCxnSpPr>
        <p:spPr>
          <a:xfrm flipH="1">
            <a:off x="1835696" y="2065204"/>
            <a:ext cx="1349714" cy="456685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st2.depositphotos.com/3159197/9150/i/950/depositphotos_91506590-stock-photo-3d-white-people-and-arrow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863" y="3633461"/>
            <a:ext cx="2082667" cy="15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5820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1650</Words>
  <Application>Microsoft Office PowerPoint</Application>
  <PresentationFormat>Экран (4:3)</PresentationFormat>
  <Paragraphs>109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Щелкнова НВ</dc:creator>
  <cp:lastModifiedBy>f</cp:lastModifiedBy>
  <cp:revision>109</cp:revision>
  <dcterms:created xsi:type="dcterms:W3CDTF">2021-02-10T10:32:08Z</dcterms:created>
  <dcterms:modified xsi:type="dcterms:W3CDTF">2021-02-19T04:45:07Z</dcterms:modified>
</cp:coreProperties>
</file>