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1" r:id="rId2"/>
    <p:sldId id="256" r:id="rId3"/>
    <p:sldId id="257" r:id="rId4"/>
    <p:sldId id="258" r:id="rId5"/>
    <p:sldId id="259" r:id="rId6"/>
    <p:sldId id="260" r:id="rId7"/>
    <p:sldId id="261" r:id="rId8"/>
    <p:sldId id="262" r:id="rId9"/>
    <p:sldId id="263" r:id="rId10"/>
    <p:sldId id="264" r:id="rId11"/>
    <p:sldId id="265" r:id="rId12"/>
    <p:sldId id="266" r:id="rId13"/>
    <p:sldId id="273" r:id="rId14"/>
    <p:sldId id="275" r:id="rId15"/>
    <p:sldId id="276" r:id="rId16"/>
    <p:sldId id="277" r:id="rId17"/>
    <p:sldId id="281" r:id="rId18"/>
    <p:sldId id="282" r:id="rId19"/>
    <p:sldId id="284" r:id="rId20"/>
    <p:sldId id="285" r:id="rId21"/>
    <p:sldId id="286" r:id="rId22"/>
    <p:sldId id="287" r:id="rId23"/>
    <p:sldId id="290" r:id="rId24"/>
    <p:sldId id="291" r:id="rId25"/>
    <p:sldId id="292" r:id="rId26"/>
    <p:sldId id="293" r:id="rId27"/>
    <p:sldId id="272" r:id="rId28"/>
    <p:sldId id="294" r:id="rId29"/>
    <p:sldId id="295" r:id="rId30"/>
    <p:sldId id="296" r:id="rId31"/>
    <p:sldId id="297" r:id="rId32"/>
    <p:sldId id="298" r:id="rId33"/>
    <p:sldId id="301" r:id="rId34"/>
    <p:sldId id="299" r:id="rId35"/>
    <p:sldId id="305" r:id="rId36"/>
    <p:sldId id="300" r:id="rId37"/>
    <p:sldId id="304" r:id="rId38"/>
    <p:sldId id="303" r:id="rId3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0" d="100"/>
          <a:sy n="80" d="100"/>
        </p:scale>
        <p:origin x="-1522" y="-149"/>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f\Desktop\&#1054;&#1075;&#1085;&#1080;&#1074;&#1086;&#1074;&#1072;%20&#1042;&#1043;%20&#1088;&#1072;&#1073;&#1086;&#1090;&#1072;\&#1057;&#1086;&#1074;&#1077;&#1097;&#1072;&#1085;&#1080;&#1103;\21.01%20&#1089;&#1080;&#1089;&#1090;&#1077;&#1084;&#1072;%20&#1052;&#1056;%20&#1096;&#1082;&#1086;&#1083;&#1072;%2025\&#1088;&#1072;&#1073;&#1086;&#1095;&#1080;&#1081;%20&#1084;&#1072;&#1090;&#1077;&#1088;&#1080;&#1072;&#1083;\&#1076;&#1080;&#1072;&#1075;&#1088;&#1072;&#1084;&#1084;&#109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rgbClr val="7030A0"/>
                </a:solidFill>
              </a:defRPr>
            </a:pPr>
            <a:r>
              <a:rPr lang="ru-RU">
                <a:solidFill>
                  <a:srgbClr val="7030A0"/>
                </a:solidFill>
              </a:rPr>
              <a:t>Количество</a:t>
            </a:r>
            <a:r>
              <a:rPr lang="ru-RU" baseline="0">
                <a:solidFill>
                  <a:srgbClr val="7030A0"/>
                </a:solidFill>
              </a:rPr>
              <a:t> действующих МО</a:t>
            </a:r>
            <a:endParaRPr lang="ru-RU">
              <a:solidFill>
                <a:srgbClr val="7030A0"/>
              </a:solidFill>
            </a:endParaRPr>
          </a:p>
        </c:rich>
      </c:tx>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dLbls>
            <c:dLbl>
              <c:idx val="0"/>
              <c:layout>
                <c:manualLayout>
                  <c:x val="2.7777777777777779E-3"/>
                  <c:y val="0.18518518518518517"/>
                </c:manualLayout>
              </c:layout>
              <c:spPr/>
              <c:txPr>
                <a:bodyPr/>
                <a:lstStyle/>
                <a:p>
                  <a:pPr>
                    <a:defRPr sz="2000" b="1">
                      <a:solidFill>
                        <a:srgbClr val="FFFF00"/>
                      </a:solidFill>
                    </a:defRPr>
                  </a:pPr>
                  <a:endParaRPr lang="ru-RU"/>
                </a:p>
              </c:txPr>
              <c:showLegendKey val="0"/>
              <c:showVal val="1"/>
              <c:showCatName val="0"/>
              <c:showSerName val="0"/>
              <c:showPercent val="0"/>
              <c:showBubbleSize val="0"/>
            </c:dLbl>
            <c:dLbl>
              <c:idx val="1"/>
              <c:layout>
                <c:manualLayout>
                  <c:x val="0"/>
                  <c:y val="0.29166666666666669"/>
                </c:manualLayout>
              </c:layout>
              <c:spPr/>
              <c:txPr>
                <a:bodyPr/>
                <a:lstStyle/>
                <a:p>
                  <a:pPr>
                    <a:defRPr sz="2000" b="1">
                      <a:solidFill>
                        <a:srgbClr val="FFFF00"/>
                      </a:solidFill>
                    </a:defRPr>
                  </a:pPr>
                  <a:endParaRPr lang="ru-RU"/>
                </a:p>
              </c:txPr>
              <c:showLegendKey val="0"/>
              <c:showVal val="1"/>
              <c:showCatName val="0"/>
              <c:showSerName val="0"/>
              <c:showPercent val="0"/>
              <c:showBubbleSize val="0"/>
            </c:dLbl>
            <c:txPr>
              <a:bodyPr/>
              <a:lstStyle/>
              <a:p>
                <a:pPr>
                  <a:defRPr sz="1400" b="1">
                    <a:solidFill>
                      <a:srgbClr val="FFFF00"/>
                    </a:solidFill>
                  </a:defRPr>
                </a:pPr>
                <a:endParaRPr lang="ru-RU"/>
              </a:p>
            </c:txPr>
            <c:showLegendKey val="0"/>
            <c:showVal val="1"/>
            <c:showCatName val="0"/>
            <c:showSerName val="0"/>
            <c:showPercent val="0"/>
            <c:showBubbleSize val="0"/>
            <c:showLeaderLines val="0"/>
          </c:dLbls>
          <c:cat>
            <c:strRef>
              <c:f>Лист1!$C$4:$C$5</c:f>
              <c:strCache>
                <c:ptCount val="2"/>
                <c:pt idx="0">
                  <c:v>Кафедры</c:v>
                </c:pt>
                <c:pt idx="1">
                  <c:v>ШМО</c:v>
                </c:pt>
              </c:strCache>
            </c:strRef>
          </c:cat>
          <c:val>
            <c:numRef>
              <c:f>Лист1!$D$4:$D$5</c:f>
              <c:numCache>
                <c:formatCode>General</c:formatCode>
                <c:ptCount val="2"/>
                <c:pt idx="0">
                  <c:v>21</c:v>
                </c:pt>
                <c:pt idx="1">
                  <c:v>47</c:v>
                </c:pt>
              </c:numCache>
            </c:numRef>
          </c:val>
        </c:ser>
        <c:dLbls>
          <c:showLegendKey val="0"/>
          <c:showVal val="0"/>
          <c:showCatName val="0"/>
          <c:showSerName val="0"/>
          <c:showPercent val="0"/>
          <c:showBubbleSize val="0"/>
        </c:dLbls>
        <c:gapWidth val="150"/>
        <c:shape val="box"/>
        <c:axId val="184700928"/>
        <c:axId val="184702464"/>
        <c:axId val="0"/>
      </c:bar3DChart>
      <c:catAx>
        <c:axId val="184700928"/>
        <c:scaling>
          <c:orientation val="minMax"/>
        </c:scaling>
        <c:delete val="0"/>
        <c:axPos val="b"/>
        <c:majorTickMark val="out"/>
        <c:minorTickMark val="none"/>
        <c:tickLblPos val="nextTo"/>
        <c:txPr>
          <a:bodyPr/>
          <a:lstStyle/>
          <a:p>
            <a:pPr>
              <a:defRPr sz="1400" b="1">
                <a:solidFill>
                  <a:srgbClr val="7030A0"/>
                </a:solidFill>
              </a:defRPr>
            </a:pPr>
            <a:endParaRPr lang="ru-RU"/>
          </a:p>
        </c:txPr>
        <c:crossAx val="184702464"/>
        <c:crosses val="autoZero"/>
        <c:auto val="1"/>
        <c:lblAlgn val="ctr"/>
        <c:lblOffset val="100"/>
        <c:noMultiLvlLbl val="0"/>
      </c:catAx>
      <c:valAx>
        <c:axId val="184702464"/>
        <c:scaling>
          <c:orientation val="minMax"/>
        </c:scaling>
        <c:delete val="0"/>
        <c:axPos val="l"/>
        <c:majorGridlines/>
        <c:numFmt formatCode="General" sourceLinked="1"/>
        <c:majorTickMark val="out"/>
        <c:minorTickMark val="none"/>
        <c:tickLblPos val="nextTo"/>
        <c:crossAx val="184700928"/>
        <c:crosses val="autoZero"/>
        <c:crossBetween val="between"/>
      </c:valAx>
    </c:plotArea>
    <c:plotVisOnly val="1"/>
    <c:dispBlanksAs val="gap"/>
    <c:showDLblsOverMax val="0"/>
  </c:chart>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01.04.2021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01.04.2021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01.04.2021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01.04.2021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01.04.2021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01.04.2021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01.04.2021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01.04.2021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01.04.2021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01.04.2021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01.04.2021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01.04.2021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hyperlink" Target="https://pedsovet66.irro.ru/" TargetMode="External"/><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fioco.ru/%D0%B2%D0%BF%D1%80-%D0%B2-%D0%BE%D0%BE" TargetMode="External"/><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hyperlink" Target="https://www.irro.ru/?cid=452"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hyperlink" Target="http://link.email.prosv.ru/drofaru/92624,=0OL_Ag7bmIVJljikPIsVUGw/9985,163746206,4810548,?aHR0cHM6Ly9kaXJlY3Rvci5yb3N1Y2hlYm5pay5ydS9vbmxpbmUtZm9ydW0tZGlyZWN0b3ItZWNvc3lzdGVtLz91dG1fY2FtcGFpZ249bm92b3N0aV9vYnJhem92YW5peWFfbWFydF8yMDIxX3Z5cHVza18xJnV0bV9tZWRpdW09ZW1haWwmdXRtX3NvdXJjZT1TZW5kc2F5"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youtu.be/wGWWpsXaMHM" TargetMode="External"/><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hyperlink" Target="https://www.irro.ru/index.php?cid=556"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hyperlink" Target="http://edu-monitoring.ru/" TargetMode="External"/><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hyperlink" Target="https://irospb.ru/att-test" TargetMode="External"/><Relationship Id="rId5" Type="http://schemas.openxmlformats.org/officeDocument/2006/relationships/hyperlink" Target="https://4ege.ru/materials_podgotovka/57160-demoversii-diagnosticheskih-rabot-dlya-uchiteley.html" TargetMode="External"/><Relationship Id="rId4" Type="http://schemas.openxmlformats.org/officeDocument/2006/relationships/hyperlink" Target="https://academy.prosv.ru/teachers2019#abouthttps://academy.prosv.ru/teachers2019#about"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uovp.ru/metodicheskaya-rabota/sistema-metodicheskoy-raboty/" TargetMode="External"/><Relationship Id="rId2" Type="http://schemas.openxmlformats.org/officeDocument/2006/relationships/hyperlink" Target="https://www.irro.ru/?cid=486" TargetMode="Externa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hyperlink" Target="https://uovp.ru/metodicheskaya-rabota/"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uovp.ru/data/documents/Rezultaty-ankety-oprosa-po-MR.docx" TargetMode="External"/><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kartinkinaden.ru/uploads/posts/2021-01/1611090461_13-p-fon-dlya-uchebnoi-prezentatsii-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46" y="0"/>
            <a:ext cx="9165067"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439651" y="554698"/>
            <a:ext cx="6264696" cy="523220"/>
          </a:xfrm>
          <a:prstGeom prst="rect">
            <a:avLst/>
          </a:prstGeom>
          <a:noFill/>
        </p:spPr>
        <p:txBody>
          <a:bodyPr wrap="square" rtlCol="0">
            <a:spAutoFit/>
          </a:bodyPr>
          <a:lstStyle/>
          <a:p>
            <a:pPr algn="ctr"/>
            <a:r>
              <a:rPr lang="ru-RU" sz="1400" dirty="0" smtClean="0">
                <a:solidFill>
                  <a:srgbClr val="C00000"/>
                </a:solidFill>
                <a:latin typeface="Liberation Serif" panose="02020603050405020304" pitchFamily="18" charset="0"/>
              </a:rPr>
              <a:t>Муниципальное казенное учреждение </a:t>
            </a:r>
          </a:p>
          <a:p>
            <a:pPr algn="ctr"/>
            <a:r>
              <a:rPr lang="ru-RU" sz="1400" dirty="0" smtClean="0">
                <a:solidFill>
                  <a:srgbClr val="C00000"/>
                </a:solidFill>
                <a:latin typeface="Liberation Serif" panose="02020603050405020304" pitchFamily="18" charset="0"/>
              </a:rPr>
              <a:t>«Управление образования городского округа Верхняя Пышма»</a:t>
            </a:r>
            <a:endParaRPr lang="ru-RU" sz="1400" dirty="0">
              <a:solidFill>
                <a:srgbClr val="C00000"/>
              </a:solidFill>
              <a:latin typeface="Liberation Serif" panose="02020603050405020304" pitchFamily="18" charset="0"/>
            </a:endParaRPr>
          </a:p>
        </p:txBody>
      </p:sp>
      <p:pic>
        <p:nvPicPr>
          <p:cNvPr id="7" name="Picture 2" descr="Герб города Верхняя Пышм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575927"/>
            <a:ext cx="799650" cy="100622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982621" y="3501008"/>
            <a:ext cx="3352153" cy="954107"/>
          </a:xfrm>
          <a:prstGeom prst="rect">
            <a:avLst/>
          </a:prstGeom>
          <a:noFill/>
        </p:spPr>
        <p:txBody>
          <a:bodyPr wrap="square" rtlCol="0">
            <a:spAutoFit/>
          </a:bodyPr>
          <a:lstStyle/>
          <a:p>
            <a:pPr algn="just"/>
            <a:r>
              <a:rPr lang="ru-RU" sz="1400" b="1" dirty="0" err="1" smtClean="0">
                <a:solidFill>
                  <a:srgbClr val="C00000"/>
                </a:solidFill>
                <a:latin typeface="Liberation Serif" panose="02020603050405020304" pitchFamily="18" charset="0"/>
              </a:rPr>
              <a:t>Огнивова</a:t>
            </a:r>
            <a:r>
              <a:rPr lang="ru-RU" sz="1400" b="1" dirty="0" smtClean="0">
                <a:solidFill>
                  <a:srgbClr val="C00000"/>
                </a:solidFill>
                <a:latin typeface="Liberation Serif" panose="02020603050405020304" pitchFamily="18" charset="0"/>
              </a:rPr>
              <a:t> В.Г</a:t>
            </a:r>
            <a:r>
              <a:rPr lang="ru-RU" sz="1400" dirty="0" smtClean="0">
                <a:solidFill>
                  <a:srgbClr val="C00000"/>
                </a:solidFill>
                <a:latin typeface="Liberation Serif" panose="02020603050405020304" pitchFamily="18" charset="0"/>
              </a:rPr>
              <a:t>., ведущий специалист по методической и информационно-аналитической деятельности МКУ «УО ГО Верхняя Пышма»</a:t>
            </a:r>
            <a:endParaRPr lang="ru-RU" sz="1400" dirty="0">
              <a:solidFill>
                <a:srgbClr val="C00000"/>
              </a:solidFill>
              <a:latin typeface="Liberation Serif" panose="02020603050405020304" pitchFamily="18" charset="0"/>
            </a:endParaRPr>
          </a:p>
        </p:txBody>
      </p:sp>
      <p:sp>
        <p:nvSpPr>
          <p:cNvPr id="9" name="TextBox 8"/>
          <p:cNvSpPr txBox="1"/>
          <p:nvPr/>
        </p:nvSpPr>
        <p:spPr>
          <a:xfrm>
            <a:off x="3203848" y="4864869"/>
            <a:ext cx="2448272" cy="461665"/>
          </a:xfrm>
          <a:prstGeom prst="rect">
            <a:avLst/>
          </a:prstGeom>
          <a:noFill/>
        </p:spPr>
        <p:txBody>
          <a:bodyPr wrap="square" rtlCol="0">
            <a:spAutoFit/>
          </a:bodyPr>
          <a:lstStyle/>
          <a:p>
            <a:pPr algn="ctr"/>
            <a:r>
              <a:rPr lang="ru-RU" sz="1200" b="1" dirty="0" smtClean="0">
                <a:solidFill>
                  <a:srgbClr val="C00000"/>
                </a:solidFill>
                <a:latin typeface="Liberation Serif" panose="02020603050405020304" pitchFamily="18" charset="0"/>
              </a:rPr>
              <a:t>г. Верхняя Пышма</a:t>
            </a:r>
          </a:p>
          <a:p>
            <a:pPr algn="ctr"/>
            <a:r>
              <a:rPr lang="ru-RU" sz="1200" b="1" dirty="0" smtClean="0">
                <a:solidFill>
                  <a:srgbClr val="C00000"/>
                </a:solidFill>
                <a:latin typeface="Liberation Serif" panose="02020603050405020304" pitchFamily="18" charset="0"/>
              </a:rPr>
              <a:t>2021г</a:t>
            </a:r>
            <a:endParaRPr lang="ru-RU" sz="1200" b="1" dirty="0">
              <a:solidFill>
                <a:srgbClr val="C00000"/>
              </a:solidFill>
              <a:latin typeface="Liberation Serif" panose="02020603050405020304" pitchFamily="18" charset="0"/>
            </a:endParaRPr>
          </a:p>
        </p:txBody>
      </p:sp>
      <p:sp>
        <p:nvSpPr>
          <p:cNvPr id="4" name="Прямоугольник 3"/>
          <p:cNvSpPr/>
          <p:nvPr/>
        </p:nvSpPr>
        <p:spPr>
          <a:xfrm>
            <a:off x="1112318" y="1772816"/>
            <a:ext cx="306494"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endParaRPr lang="ru-RU"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Прямоугольник 4"/>
          <p:cNvSpPr/>
          <p:nvPr/>
        </p:nvSpPr>
        <p:spPr>
          <a:xfrm>
            <a:off x="1112318" y="1803593"/>
            <a:ext cx="6880544"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600" b="1" cap="none" spc="50" dirty="0" smtClean="0">
                <a:ln w="11430"/>
                <a:solidFill>
                  <a:srgbClr val="0070C0"/>
                </a:solidFill>
                <a:effectLst>
                  <a:outerShdw blurRad="76200" dist="50800" dir="5400000" algn="tl" rotWithShape="0">
                    <a:srgbClr val="000000">
                      <a:alpha val="65000"/>
                    </a:srgbClr>
                  </a:outerShdw>
                </a:effectLst>
              </a:rPr>
              <a:t> Совещание руководителей ГМО </a:t>
            </a:r>
            <a:endParaRPr lang="ru-RU" sz="3600" b="1" cap="none" spc="50" dirty="0">
              <a:ln w="11430"/>
              <a:solidFill>
                <a:srgbClr val="0070C0"/>
              </a:solidFill>
              <a:effectLst>
                <a:outerShdw blurRad="76200" dist="50800" dir="5400000" algn="tl" rotWithShape="0">
                  <a:srgbClr val="000000">
                    <a:alpha val="65000"/>
                  </a:srgbClr>
                </a:outerShdw>
              </a:effectLst>
            </a:endParaRPr>
          </a:p>
        </p:txBody>
      </p:sp>
      <p:sp>
        <p:nvSpPr>
          <p:cNvPr id="10" name="TextBox 9"/>
          <p:cNvSpPr txBox="1"/>
          <p:nvPr/>
        </p:nvSpPr>
        <p:spPr>
          <a:xfrm>
            <a:off x="2402735" y="2521950"/>
            <a:ext cx="4392488" cy="861774"/>
          </a:xfrm>
          <a:prstGeom prst="rect">
            <a:avLst/>
          </a:prstGeom>
          <a:noFill/>
        </p:spPr>
        <p:txBody>
          <a:bodyPr wrap="square" rtlCol="0">
            <a:spAutoFit/>
          </a:bodyPr>
          <a:lstStyle/>
          <a:p>
            <a:pPr algn="ctr"/>
            <a:r>
              <a:rPr lang="ru-RU" sz="1600" b="1" dirty="0" smtClean="0">
                <a:solidFill>
                  <a:srgbClr val="002060"/>
                </a:solidFill>
                <a:latin typeface="Liberation Serif" panose="02020603050405020304" pitchFamily="18" charset="0"/>
              </a:rPr>
              <a:t>22.03.2021г</a:t>
            </a:r>
          </a:p>
          <a:p>
            <a:pPr algn="ctr"/>
            <a:r>
              <a:rPr lang="ru-RU" sz="1600" b="1" dirty="0" smtClean="0">
                <a:solidFill>
                  <a:srgbClr val="002060"/>
                </a:solidFill>
                <a:latin typeface="Liberation Serif" panose="02020603050405020304" pitchFamily="18" charset="0"/>
              </a:rPr>
              <a:t>МАОУ «СОШ №2» г. Верхняя Пышма</a:t>
            </a:r>
          </a:p>
          <a:p>
            <a:pPr algn="ctr"/>
            <a:r>
              <a:rPr lang="ru-RU" sz="1600" b="1" dirty="0" smtClean="0">
                <a:solidFill>
                  <a:srgbClr val="002060"/>
                </a:solidFill>
                <a:latin typeface="Liberation Serif" panose="02020603050405020304" pitchFamily="18" charset="0"/>
              </a:rPr>
              <a:t>Начало в 10.00ч</a:t>
            </a:r>
            <a:endParaRPr lang="ru-RU" sz="1600" b="1" dirty="0">
              <a:solidFill>
                <a:srgbClr val="002060"/>
              </a:solidFill>
              <a:latin typeface="Liberation Serif" panose="02020603050405020304" pitchFamily="18" charset="0"/>
            </a:endParaRPr>
          </a:p>
        </p:txBody>
      </p:sp>
      <p:pic>
        <p:nvPicPr>
          <p:cNvPr id="1030" name="Picture 6" descr="http://maloohtcollege.ru/wp-content/uploads/2020/02/sto-peregovorov-e-ovoj-vstrechi-ju-ej-d-4900128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618" t="15879" r="12959" b="9754"/>
          <a:stretch/>
        </p:blipFill>
        <p:spPr bwMode="auto">
          <a:xfrm>
            <a:off x="1478268" y="3140968"/>
            <a:ext cx="2250830" cy="1759928"/>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7643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404664"/>
            <a:ext cx="8208912" cy="5976664"/>
          </a:xfrm>
          <a:prstGeom prst="rect">
            <a:avLst/>
          </a:prstGeom>
          <a:solidFill>
            <a:srgbClr val="FFFF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p:cNvSpPr txBox="1"/>
          <p:nvPr/>
        </p:nvSpPr>
        <p:spPr>
          <a:xfrm>
            <a:off x="611560" y="404664"/>
            <a:ext cx="7992888" cy="4278094"/>
          </a:xfrm>
          <a:prstGeom prst="rect">
            <a:avLst/>
          </a:prstGeom>
          <a:noFill/>
        </p:spPr>
        <p:txBody>
          <a:bodyPr wrap="square" rtlCol="0">
            <a:spAutoFit/>
          </a:bodyPr>
          <a:lstStyle/>
          <a:p>
            <a:pPr algn="just"/>
            <a:r>
              <a:rPr lang="ru-RU" sz="1600" dirty="0" smtClean="0">
                <a:solidFill>
                  <a:srgbClr val="0000FF"/>
                </a:solidFill>
                <a:latin typeface="Liberation Serif" panose="02020603050405020304" pitchFamily="18" charset="0"/>
              </a:rPr>
              <a:t>	Большинство </a:t>
            </a:r>
            <a:r>
              <a:rPr lang="ru-RU" sz="1600" dirty="0">
                <a:solidFill>
                  <a:srgbClr val="0000FF"/>
                </a:solidFill>
                <a:latin typeface="Liberation Serif" panose="02020603050405020304" pitchFamily="18" charset="0"/>
              </a:rPr>
              <a:t>анкетируемых отмечают, что </a:t>
            </a:r>
            <a:r>
              <a:rPr lang="ru-RU" sz="1600" b="1" dirty="0">
                <a:solidFill>
                  <a:srgbClr val="0000FF"/>
                </a:solidFill>
                <a:latin typeface="Liberation Serif" panose="02020603050405020304" pitchFamily="18" charset="0"/>
              </a:rPr>
              <a:t>от ГМО и ШМО им необходима помощь</a:t>
            </a:r>
            <a:r>
              <a:rPr lang="ru-RU" sz="1600" dirty="0">
                <a:solidFill>
                  <a:srgbClr val="0000FF"/>
                </a:solidFill>
                <a:latin typeface="Liberation Serif" panose="02020603050405020304" pitchFamily="18" charset="0"/>
              </a:rPr>
              <a:t> в выявления «нового» в содержании предмета и методике его преподавания (19,14%), в вопросах аттестации учителя (14,81%), в подготовке учащихся к ЕГЭ/ОГЭ по предмету (11,11%), в методике объективного оценивания учащихся (8,64%). </a:t>
            </a:r>
          </a:p>
          <a:p>
            <a:pPr algn="just"/>
            <a:r>
              <a:rPr lang="ru-RU" sz="1600" dirty="0" smtClean="0">
                <a:solidFill>
                  <a:srgbClr val="0000FF"/>
                </a:solidFill>
                <a:latin typeface="Liberation Serif" panose="02020603050405020304" pitchFamily="18" charset="0"/>
              </a:rPr>
              <a:t>	</a:t>
            </a:r>
            <a:r>
              <a:rPr lang="ru-RU" sz="1600" b="1" dirty="0" smtClean="0">
                <a:solidFill>
                  <a:srgbClr val="0000FF"/>
                </a:solidFill>
                <a:latin typeface="Liberation Serif" panose="02020603050405020304" pitchFamily="18" charset="0"/>
              </a:rPr>
              <a:t>Наиболее </a:t>
            </a:r>
            <a:r>
              <a:rPr lang="ru-RU" sz="1600" b="1" dirty="0">
                <a:solidFill>
                  <a:srgbClr val="0000FF"/>
                </a:solidFill>
                <a:latin typeface="Liberation Serif" panose="02020603050405020304" pitchFamily="18" charset="0"/>
              </a:rPr>
              <a:t>актуальной формой повышения квалификации в текущем учебном году считают: </a:t>
            </a:r>
            <a:r>
              <a:rPr lang="ru-RU" sz="1600" dirty="0">
                <a:solidFill>
                  <a:srgbClr val="0000FF"/>
                </a:solidFill>
                <a:latin typeface="Liberation Serif" panose="02020603050405020304" pitchFamily="18" charset="0"/>
              </a:rPr>
              <a:t>курсы повышения квалификации в ГАОУ ДПО СО «ИРО» (26,85%), методические мероприятия, организуемые МКУ «УО ГО Верхняя Пышма» (21,48%), самообразование (посещение уроков коллег) – 18,12%. </a:t>
            </a:r>
          </a:p>
          <a:p>
            <a:pPr algn="just"/>
            <a:r>
              <a:rPr lang="ru-RU" sz="1600" dirty="0" smtClean="0">
                <a:solidFill>
                  <a:srgbClr val="0000FF"/>
                </a:solidFill>
                <a:latin typeface="Liberation Serif" panose="02020603050405020304" pitchFamily="18" charset="0"/>
              </a:rPr>
              <a:t>	Для </a:t>
            </a:r>
            <a:r>
              <a:rPr lang="ru-RU" sz="1600" dirty="0">
                <a:solidFill>
                  <a:srgbClr val="0000FF"/>
                </a:solidFill>
                <a:latin typeface="Liberation Serif" panose="02020603050405020304" pitchFamily="18" charset="0"/>
              </a:rPr>
              <a:t>оптимизации методических ресурсов рекомендуется участие в работе </a:t>
            </a:r>
            <a:r>
              <a:rPr lang="ru-RU" sz="1600" b="1" dirty="0">
                <a:solidFill>
                  <a:srgbClr val="0000FF"/>
                </a:solidFill>
                <a:latin typeface="Liberation Serif" panose="02020603050405020304" pitchFamily="18" charset="0"/>
              </a:rPr>
              <a:t>региональной сетевой методической службы </a:t>
            </a:r>
            <a:r>
              <a:rPr lang="ru-RU" sz="1600" b="1" dirty="0">
                <a:solidFill>
                  <a:srgbClr val="C00000"/>
                </a:solidFill>
                <a:latin typeface="Liberation Serif" panose="02020603050405020304" pitchFamily="18" charset="0"/>
              </a:rPr>
              <a:t>на портале «Педсовет 66», </a:t>
            </a:r>
            <a:r>
              <a:rPr lang="ru-RU" sz="1600" dirty="0">
                <a:solidFill>
                  <a:srgbClr val="0000FF"/>
                </a:solidFill>
                <a:latin typeface="Liberation Serif" panose="02020603050405020304" pitchFamily="18" charset="0"/>
              </a:rPr>
              <a:t>целью деятельности которой является выстраивание единой региональной методической сети профессионального развития педагогов, масштабирование и тиражирование лучших управленческих и педагогических практик; обеспечение дискуссионного профессионального формата взаимодействия по актуальным проблемам образования. Региональное сетевое сообщество предоставляет педагогам не только базу методических разработок уроков и занятий внеурочной деятельностью в режиме открытого доступа, но и площадки для публикации собственных методических и дидактических материалов. </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917" t="9137" r="23333" b="77036"/>
          <a:stretch/>
        </p:blipFill>
        <p:spPr bwMode="auto">
          <a:xfrm>
            <a:off x="611560" y="4739486"/>
            <a:ext cx="7992888" cy="142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076056" y="4785037"/>
            <a:ext cx="3384376" cy="369332"/>
          </a:xfrm>
          <a:prstGeom prst="rect">
            <a:avLst/>
          </a:prstGeom>
          <a:solidFill>
            <a:schemeClr val="accent5">
              <a:lumMod val="40000"/>
              <a:lumOff val="60000"/>
            </a:schemeClr>
          </a:solidFill>
        </p:spPr>
        <p:txBody>
          <a:bodyPr wrap="square" rtlCol="0">
            <a:spAutoFit/>
          </a:bodyPr>
          <a:lstStyle/>
          <a:p>
            <a:pPr algn="ctr"/>
            <a:r>
              <a:rPr lang="en-US" dirty="0">
                <a:hlinkClick r:id="rId3"/>
              </a:rPr>
              <a:t>https://pedsovet66.irro.ru</a:t>
            </a:r>
            <a:r>
              <a:rPr lang="en-US" dirty="0" smtClean="0">
                <a:hlinkClick r:id="rId3"/>
              </a:rPr>
              <a:t>/</a:t>
            </a:r>
            <a:r>
              <a:rPr lang="ru-RU" dirty="0" smtClean="0"/>
              <a:t> </a:t>
            </a:r>
            <a:endParaRPr lang="ru-RU" dirty="0"/>
          </a:p>
        </p:txBody>
      </p:sp>
    </p:spTree>
    <p:extLst>
      <p:ext uri="{BB962C8B-B14F-4D97-AF65-F5344CB8AC3E}">
        <p14:creationId xmlns:p14="http://schemas.microsoft.com/office/powerpoint/2010/main" val="26943338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17643" y="429161"/>
            <a:ext cx="8208912" cy="5976664"/>
          </a:xfrm>
          <a:prstGeom prst="rect">
            <a:avLst/>
          </a:prstGeom>
          <a:solidFill>
            <a:srgbClr val="FFFF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649239" y="476672"/>
            <a:ext cx="784554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cap="none" spc="50" dirty="0" smtClean="0">
                <a:ln w="11430"/>
                <a:solidFill>
                  <a:srgbClr val="0000FF"/>
                </a:solidFill>
                <a:effectLst>
                  <a:outerShdw blurRad="76200" dist="50800" dir="5400000" algn="tl" rotWithShape="0">
                    <a:srgbClr val="000000">
                      <a:alpha val="65000"/>
                    </a:srgbClr>
                  </a:outerShdw>
                </a:effectLst>
              </a:rPr>
              <a:t> Мониторинг системы МР в ГО Верхняя Пышма</a:t>
            </a:r>
            <a:endParaRPr lang="ru-RU" sz="2800" b="1" cap="none" spc="50" dirty="0">
              <a:ln w="11430"/>
              <a:solidFill>
                <a:srgbClr val="0000FF"/>
              </a:solidFill>
              <a:effectLst>
                <a:outerShdw blurRad="76200" dist="50800" dir="5400000" algn="tl" rotWithShape="0">
                  <a:srgbClr val="000000">
                    <a:alpha val="65000"/>
                  </a:srgbClr>
                </a:outerShdw>
              </a:effectLst>
            </a:endParaRPr>
          </a:p>
        </p:txBody>
      </p:sp>
      <p:sp>
        <p:nvSpPr>
          <p:cNvPr id="5" name="TextBox 4"/>
          <p:cNvSpPr txBox="1"/>
          <p:nvPr/>
        </p:nvSpPr>
        <p:spPr>
          <a:xfrm>
            <a:off x="680806" y="999892"/>
            <a:ext cx="7882586" cy="830997"/>
          </a:xfrm>
          <a:prstGeom prst="rect">
            <a:avLst/>
          </a:prstGeom>
          <a:noFill/>
        </p:spPr>
        <p:txBody>
          <a:bodyPr wrap="square" rtlCol="0">
            <a:spAutoFit/>
          </a:bodyPr>
          <a:lstStyle/>
          <a:p>
            <a:pPr algn="just"/>
            <a:r>
              <a:rPr lang="ru-RU" sz="1600" b="1" i="1" dirty="0" smtClean="0">
                <a:solidFill>
                  <a:srgbClr val="002060"/>
                </a:solidFill>
              </a:rPr>
              <a:t>Цель</a:t>
            </a:r>
            <a:r>
              <a:rPr lang="ru-RU" sz="1600" i="1" dirty="0" smtClean="0">
                <a:solidFill>
                  <a:srgbClr val="002060"/>
                </a:solidFill>
              </a:rPr>
              <a:t> - </a:t>
            </a:r>
            <a:r>
              <a:rPr lang="ru-RU" sz="1600" i="1" dirty="0">
                <a:solidFill>
                  <a:srgbClr val="002060"/>
                </a:solidFill>
              </a:rPr>
              <a:t>получение объективной и достоверной информации о муниципальной системе методической работы в городском округе Верхняя Пышма и ее влиянии на развитие системы образования.</a:t>
            </a:r>
            <a:r>
              <a:rPr lang="ru-RU" sz="1600" i="1" dirty="0" smtClean="0">
                <a:solidFill>
                  <a:srgbClr val="002060"/>
                </a:solidFill>
              </a:rPr>
              <a:t> </a:t>
            </a:r>
            <a:endParaRPr lang="ru-RU" sz="1600" i="1" dirty="0">
              <a:solidFill>
                <a:srgbClr val="002060"/>
              </a:solidFill>
            </a:endParaRPr>
          </a:p>
        </p:txBody>
      </p:sp>
      <p:sp>
        <p:nvSpPr>
          <p:cNvPr id="6" name="TextBox 5"/>
          <p:cNvSpPr txBox="1"/>
          <p:nvPr/>
        </p:nvSpPr>
        <p:spPr>
          <a:xfrm>
            <a:off x="730874" y="1983959"/>
            <a:ext cx="1577825" cy="369332"/>
          </a:xfrm>
          <a:prstGeom prst="rect">
            <a:avLst/>
          </a:prstGeom>
          <a:solidFill>
            <a:schemeClr val="accent5">
              <a:lumMod val="40000"/>
              <a:lumOff val="60000"/>
            </a:schemeClr>
          </a:solidFill>
          <a:ln>
            <a:solidFill>
              <a:schemeClr val="accent1"/>
            </a:solidFill>
          </a:ln>
        </p:spPr>
        <p:txBody>
          <a:bodyPr wrap="square" rtlCol="0">
            <a:spAutoFit/>
          </a:bodyPr>
          <a:lstStyle/>
          <a:p>
            <a:pPr algn="ctr"/>
            <a:r>
              <a:rPr lang="ru-RU" b="1" dirty="0" smtClean="0">
                <a:solidFill>
                  <a:srgbClr val="0000FF"/>
                </a:solidFill>
              </a:rPr>
              <a:t>Показатели</a:t>
            </a:r>
            <a:endParaRPr lang="ru-RU" b="1" dirty="0">
              <a:solidFill>
                <a:srgbClr val="0000FF"/>
              </a:solidFill>
            </a:endParaRPr>
          </a:p>
        </p:txBody>
      </p:sp>
      <p:sp>
        <p:nvSpPr>
          <p:cNvPr id="7" name="TextBox 6"/>
          <p:cNvSpPr txBox="1"/>
          <p:nvPr/>
        </p:nvSpPr>
        <p:spPr>
          <a:xfrm>
            <a:off x="730875" y="2447320"/>
            <a:ext cx="1577825" cy="1169551"/>
          </a:xfrm>
          <a:prstGeom prst="rect">
            <a:avLst/>
          </a:prstGeom>
          <a:solidFill>
            <a:schemeClr val="accent6">
              <a:lumMod val="40000"/>
              <a:lumOff val="60000"/>
            </a:schemeClr>
          </a:solidFill>
          <a:ln>
            <a:solidFill>
              <a:srgbClr val="C00000"/>
            </a:solidFill>
          </a:ln>
        </p:spPr>
        <p:txBody>
          <a:bodyPr wrap="square" rtlCol="0">
            <a:spAutoFit/>
          </a:bodyPr>
          <a:lstStyle/>
          <a:p>
            <a:pPr algn="ctr"/>
            <a:r>
              <a:rPr lang="ru-RU" sz="1400" b="1" dirty="0">
                <a:solidFill>
                  <a:schemeClr val="accent6">
                    <a:lumMod val="50000"/>
                  </a:schemeClr>
                </a:solidFill>
                <a:latin typeface="Liberation Serif" panose="02020603050405020304" pitchFamily="18" charset="0"/>
              </a:rPr>
              <a:t>соответствие содержания и организации </a:t>
            </a:r>
            <a:r>
              <a:rPr lang="ru-RU" sz="1400" b="1" dirty="0" smtClean="0">
                <a:solidFill>
                  <a:schemeClr val="accent6">
                    <a:lumMod val="50000"/>
                  </a:schemeClr>
                </a:solidFill>
                <a:latin typeface="Liberation Serif" panose="02020603050405020304" pitchFamily="18" charset="0"/>
              </a:rPr>
              <a:t> МР специфике ОУ</a:t>
            </a:r>
            <a:endParaRPr lang="ru-RU" sz="1400" b="1" dirty="0">
              <a:solidFill>
                <a:schemeClr val="accent6">
                  <a:lumMod val="50000"/>
                </a:schemeClr>
              </a:solidFill>
              <a:latin typeface="Liberation Serif" panose="02020603050405020304" pitchFamily="18" charset="0"/>
            </a:endParaRPr>
          </a:p>
        </p:txBody>
      </p:sp>
      <p:sp>
        <p:nvSpPr>
          <p:cNvPr id="8" name="TextBox 7"/>
          <p:cNvSpPr txBox="1"/>
          <p:nvPr/>
        </p:nvSpPr>
        <p:spPr>
          <a:xfrm>
            <a:off x="2411760" y="1983959"/>
            <a:ext cx="1585782" cy="1600438"/>
          </a:xfrm>
          <a:prstGeom prst="rect">
            <a:avLst/>
          </a:prstGeom>
          <a:solidFill>
            <a:schemeClr val="accent6">
              <a:lumMod val="40000"/>
              <a:lumOff val="60000"/>
            </a:schemeClr>
          </a:solidFill>
          <a:ln>
            <a:solidFill>
              <a:srgbClr val="C00000"/>
            </a:solidFill>
          </a:ln>
        </p:spPr>
        <p:txBody>
          <a:bodyPr wrap="square" rtlCol="0">
            <a:spAutoFit/>
          </a:bodyPr>
          <a:lstStyle/>
          <a:p>
            <a:pPr algn="ctr"/>
            <a:r>
              <a:rPr lang="ru-RU" sz="1400" b="1" dirty="0">
                <a:solidFill>
                  <a:schemeClr val="accent6">
                    <a:lumMod val="50000"/>
                  </a:schemeClr>
                </a:solidFill>
                <a:latin typeface="Liberation Serif" panose="02020603050405020304" pitchFamily="18" charset="0"/>
              </a:rPr>
              <a:t>наличие системы поддержки молодых педагогов и (или) системы наставничества</a:t>
            </a:r>
          </a:p>
        </p:txBody>
      </p:sp>
      <p:sp>
        <p:nvSpPr>
          <p:cNvPr id="9" name="TextBox 8"/>
          <p:cNvSpPr txBox="1"/>
          <p:nvPr/>
        </p:nvSpPr>
        <p:spPr>
          <a:xfrm>
            <a:off x="5724128" y="1988393"/>
            <a:ext cx="1585782" cy="1169551"/>
          </a:xfrm>
          <a:prstGeom prst="rect">
            <a:avLst/>
          </a:prstGeom>
          <a:solidFill>
            <a:schemeClr val="accent6">
              <a:lumMod val="40000"/>
              <a:lumOff val="60000"/>
            </a:schemeClr>
          </a:solidFill>
          <a:ln>
            <a:solidFill>
              <a:srgbClr val="C00000"/>
            </a:solidFill>
          </a:ln>
        </p:spPr>
        <p:txBody>
          <a:bodyPr wrap="square" rtlCol="0">
            <a:spAutoFit/>
          </a:bodyPr>
          <a:lstStyle/>
          <a:p>
            <a:pPr algn="ctr"/>
            <a:r>
              <a:rPr lang="ru-RU" sz="1400" b="1" dirty="0">
                <a:solidFill>
                  <a:schemeClr val="accent6">
                    <a:lumMod val="50000"/>
                  </a:schemeClr>
                </a:solidFill>
                <a:latin typeface="Liberation Serif" panose="02020603050405020304" pitchFamily="18" charset="0"/>
              </a:rPr>
              <a:t>взаимодействие школьных и городских методических объединений</a:t>
            </a:r>
          </a:p>
        </p:txBody>
      </p:sp>
      <p:sp>
        <p:nvSpPr>
          <p:cNvPr id="10" name="TextBox 9"/>
          <p:cNvSpPr txBox="1"/>
          <p:nvPr/>
        </p:nvSpPr>
        <p:spPr>
          <a:xfrm>
            <a:off x="4067944" y="1988393"/>
            <a:ext cx="1577825" cy="954107"/>
          </a:xfrm>
          <a:prstGeom prst="rect">
            <a:avLst/>
          </a:prstGeom>
          <a:solidFill>
            <a:schemeClr val="accent6">
              <a:lumMod val="40000"/>
              <a:lumOff val="60000"/>
            </a:schemeClr>
          </a:solidFill>
          <a:ln>
            <a:solidFill>
              <a:srgbClr val="C00000"/>
            </a:solidFill>
          </a:ln>
        </p:spPr>
        <p:txBody>
          <a:bodyPr wrap="square" rtlCol="0">
            <a:spAutoFit/>
          </a:bodyPr>
          <a:lstStyle/>
          <a:p>
            <a:pPr algn="ctr"/>
            <a:r>
              <a:rPr lang="ru-RU" sz="1400" b="1" dirty="0">
                <a:solidFill>
                  <a:schemeClr val="accent6">
                    <a:lumMod val="50000"/>
                  </a:schemeClr>
                </a:solidFill>
                <a:latin typeface="Liberation Serif" panose="02020603050405020304" pitchFamily="18" charset="0"/>
              </a:rPr>
              <a:t>наличие системы аналитической деятельности</a:t>
            </a:r>
          </a:p>
        </p:txBody>
      </p:sp>
      <p:sp>
        <p:nvSpPr>
          <p:cNvPr id="11" name="TextBox 10"/>
          <p:cNvSpPr txBox="1"/>
          <p:nvPr/>
        </p:nvSpPr>
        <p:spPr>
          <a:xfrm>
            <a:off x="4067944" y="3023908"/>
            <a:ext cx="1577825" cy="2031325"/>
          </a:xfrm>
          <a:prstGeom prst="rect">
            <a:avLst/>
          </a:prstGeom>
          <a:solidFill>
            <a:schemeClr val="accent6">
              <a:lumMod val="40000"/>
              <a:lumOff val="60000"/>
            </a:schemeClr>
          </a:solidFill>
          <a:ln>
            <a:solidFill>
              <a:srgbClr val="C00000"/>
            </a:solidFill>
          </a:ln>
        </p:spPr>
        <p:txBody>
          <a:bodyPr wrap="square" rtlCol="0">
            <a:spAutoFit/>
          </a:bodyPr>
          <a:lstStyle/>
          <a:p>
            <a:pPr algn="ctr"/>
            <a:r>
              <a:rPr lang="ru-RU" sz="1400" b="1" dirty="0">
                <a:solidFill>
                  <a:schemeClr val="accent6">
                    <a:lumMod val="50000"/>
                  </a:schemeClr>
                </a:solidFill>
                <a:latin typeface="Liberation Serif" panose="02020603050405020304" pitchFamily="18" charset="0"/>
              </a:rPr>
              <a:t>наличие управленческих решений по результатам анализа деятельности </a:t>
            </a:r>
            <a:r>
              <a:rPr lang="ru-RU" sz="1400" b="1" dirty="0" smtClean="0">
                <a:solidFill>
                  <a:schemeClr val="accent6">
                    <a:lumMod val="50000"/>
                  </a:schemeClr>
                </a:solidFill>
                <a:latin typeface="Liberation Serif" panose="02020603050405020304" pitchFamily="18" charset="0"/>
              </a:rPr>
              <a:t>ШМО и ГМО на </a:t>
            </a:r>
            <a:r>
              <a:rPr lang="ru-RU" sz="1400" b="1" dirty="0">
                <a:solidFill>
                  <a:schemeClr val="accent6">
                    <a:lumMod val="50000"/>
                  </a:schemeClr>
                </a:solidFill>
                <a:latin typeface="Liberation Serif" panose="02020603050405020304" pitchFamily="18" charset="0"/>
              </a:rPr>
              <a:t>уровне </a:t>
            </a:r>
            <a:r>
              <a:rPr lang="ru-RU" sz="1400" b="1" dirty="0" smtClean="0">
                <a:solidFill>
                  <a:schemeClr val="accent6">
                    <a:lumMod val="50000"/>
                  </a:schemeClr>
                </a:solidFill>
                <a:latin typeface="Liberation Serif" panose="02020603050405020304" pitchFamily="18" charset="0"/>
              </a:rPr>
              <a:t>ГО </a:t>
            </a:r>
            <a:r>
              <a:rPr lang="ru-RU" sz="1400" b="1" dirty="0">
                <a:solidFill>
                  <a:schemeClr val="accent6">
                    <a:lumMod val="50000"/>
                  </a:schemeClr>
                </a:solidFill>
                <a:latin typeface="Liberation Serif" panose="02020603050405020304" pitchFamily="18" charset="0"/>
              </a:rPr>
              <a:t>Верхняя Пышма</a:t>
            </a:r>
          </a:p>
        </p:txBody>
      </p:sp>
      <p:sp>
        <p:nvSpPr>
          <p:cNvPr id="12" name="TextBox 11"/>
          <p:cNvSpPr txBox="1"/>
          <p:nvPr/>
        </p:nvSpPr>
        <p:spPr>
          <a:xfrm>
            <a:off x="2411760" y="3686029"/>
            <a:ext cx="1577825" cy="1600438"/>
          </a:xfrm>
          <a:prstGeom prst="rect">
            <a:avLst/>
          </a:prstGeom>
          <a:solidFill>
            <a:schemeClr val="accent6">
              <a:lumMod val="40000"/>
              <a:lumOff val="60000"/>
            </a:schemeClr>
          </a:solidFill>
          <a:ln>
            <a:solidFill>
              <a:srgbClr val="C00000"/>
            </a:solidFill>
          </a:ln>
        </p:spPr>
        <p:txBody>
          <a:bodyPr wrap="square" rtlCol="0">
            <a:spAutoFit/>
          </a:bodyPr>
          <a:lstStyle/>
          <a:p>
            <a:pPr algn="ctr"/>
            <a:r>
              <a:rPr lang="ru-RU" sz="1400" b="1" dirty="0">
                <a:solidFill>
                  <a:schemeClr val="accent6">
                    <a:lumMod val="50000"/>
                  </a:schemeClr>
                </a:solidFill>
                <a:latin typeface="Liberation Serif" panose="02020603050405020304" pitchFamily="18" charset="0"/>
              </a:rPr>
              <a:t>наличие мониторинга показателей системы методической работы на уровне школ</a:t>
            </a:r>
          </a:p>
        </p:txBody>
      </p:sp>
      <p:sp>
        <p:nvSpPr>
          <p:cNvPr id="13" name="TextBox 12"/>
          <p:cNvSpPr txBox="1"/>
          <p:nvPr/>
        </p:nvSpPr>
        <p:spPr>
          <a:xfrm>
            <a:off x="730875" y="3686029"/>
            <a:ext cx="1577824" cy="2246769"/>
          </a:xfrm>
          <a:prstGeom prst="rect">
            <a:avLst/>
          </a:prstGeom>
          <a:noFill/>
        </p:spPr>
        <p:txBody>
          <a:bodyPr wrap="square" rtlCol="0">
            <a:spAutoFit/>
          </a:bodyPr>
          <a:lstStyle/>
          <a:p>
            <a:pPr marL="285750" indent="-285750">
              <a:buFont typeface="Wingdings" panose="05000000000000000000" pitchFamily="2" charset="2"/>
              <a:buChar char="ü"/>
            </a:pPr>
            <a:r>
              <a:rPr lang="ru-RU" sz="1400" dirty="0">
                <a:solidFill>
                  <a:schemeClr val="accent4">
                    <a:lumMod val="50000"/>
                  </a:schemeClr>
                </a:solidFill>
                <a:latin typeface="Liberation Serif" panose="02020603050405020304" pitchFamily="18" charset="0"/>
              </a:rPr>
              <a:t>Положение о деятельности школьной методической </a:t>
            </a:r>
            <a:r>
              <a:rPr lang="ru-RU" sz="1400" dirty="0" smtClean="0">
                <a:solidFill>
                  <a:schemeClr val="accent4">
                    <a:lumMod val="50000"/>
                  </a:schemeClr>
                </a:solidFill>
                <a:latin typeface="Liberation Serif" panose="02020603050405020304" pitchFamily="18" charset="0"/>
              </a:rPr>
              <a:t>службы</a:t>
            </a:r>
          </a:p>
          <a:p>
            <a:pPr marL="285750" indent="-285750">
              <a:buFont typeface="Wingdings" panose="05000000000000000000" pitchFamily="2" charset="2"/>
              <a:buChar char="ü"/>
            </a:pPr>
            <a:r>
              <a:rPr lang="ru-RU" sz="1400" dirty="0">
                <a:solidFill>
                  <a:schemeClr val="accent4">
                    <a:lumMod val="50000"/>
                  </a:schemeClr>
                </a:solidFill>
                <a:latin typeface="Liberation Serif" panose="02020603050405020304" pitchFamily="18" charset="0"/>
              </a:rPr>
              <a:t>План-график работы школьной методической </a:t>
            </a:r>
            <a:r>
              <a:rPr lang="ru-RU" sz="1400" dirty="0" smtClean="0">
                <a:solidFill>
                  <a:schemeClr val="accent4">
                    <a:lumMod val="50000"/>
                  </a:schemeClr>
                </a:solidFill>
                <a:latin typeface="Liberation Serif" panose="02020603050405020304" pitchFamily="18" charset="0"/>
              </a:rPr>
              <a:t>службы</a:t>
            </a:r>
          </a:p>
        </p:txBody>
      </p:sp>
      <p:sp>
        <p:nvSpPr>
          <p:cNvPr id="14" name="TextBox 13"/>
          <p:cNvSpPr txBox="1"/>
          <p:nvPr/>
        </p:nvSpPr>
        <p:spPr>
          <a:xfrm>
            <a:off x="5724127" y="3279352"/>
            <a:ext cx="2839265" cy="2893100"/>
          </a:xfrm>
          <a:prstGeom prst="rect">
            <a:avLst/>
          </a:prstGeom>
          <a:noFill/>
        </p:spPr>
        <p:txBody>
          <a:bodyPr wrap="square" rtlCol="0">
            <a:spAutoFit/>
          </a:bodyPr>
          <a:lstStyle/>
          <a:p>
            <a:pPr marL="285750" indent="-285750" algn="just">
              <a:buFont typeface="Wingdings" panose="05000000000000000000" pitchFamily="2" charset="2"/>
              <a:buChar char="ü"/>
            </a:pPr>
            <a:r>
              <a:rPr lang="ru-RU" sz="1400" dirty="0">
                <a:solidFill>
                  <a:schemeClr val="accent4">
                    <a:lumMod val="50000"/>
                  </a:schemeClr>
                </a:solidFill>
                <a:latin typeface="Liberation Serif" panose="02020603050405020304" pitchFamily="18" charset="0"/>
              </a:rPr>
              <a:t>Адресные рекомендации для разных категорий педагогов </a:t>
            </a:r>
            <a:endParaRPr lang="ru-RU" sz="1400" dirty="0" smtClean="0">
              <a:solidFill>
                <a:schemeClr val="accent4">
                  <a:lumMod val="50000"/>
                </a:schemeClr>
              </a:solidFill>
              <a:latin typeface="Liberation Serif" panose="02020603050405020304" pitchFamily="18" charset="0"/>
            </a:endParaRPr>
          </a:p>
          <a:p>
            <a:pPr marL="285750" indent="-285750" algn="just">
              <a:buFont typeface="Wingdings" panose="05000000000000000000" pitchFamily="2" charset="2"/>
              <a:buChar char="ü"/>
            </a:pPr>
            <a:r>
              <a:rPr lang="ru-RU" sz="1400" dirty="0">
                <a:solidFill>
                  <a:schemeClr val="accent4">
                    <a:lumMod val="50000"/>
                  </a:schemeClr>
                </a:solidFill>
                <a:latin typeface="Liberation Serif" panose="02020603050405020304" pitchFamily="18" charset="0"/>
              </a:rPr>
              <a:t>Адресные программы повышения квалификации для разных категорий педагогов </a:t>
            </a:r>
            <a:endParaRPr lang="ru-RU" sz="1400" dirty="0" smtClean="0">
              <a:solidFill>
                <a:schemeClr val="accent4">
                  <a:lumMod val="50000"/>
                </a:schemeClr>
              </a:solidFill>
              <a:latin typeface="Liberation Serif" panose="02020603050405020304" pitchFamily="18" charset="0"/>
            </a:endParaRPr>
          </a:p>
          <a:p>
            <a:pPr marL="285750" indent="-285750" algn="just">
              <a:buFont typeface="Wingdings" panose="05000000000000000000" pitchFamily="2" charset="2"/>
              <a:buChar char="ü"/>
            </a:pPr>
            <a:r>
              <a:rPr lang="ru-RU" sz="1400" dirty="0">
                <a:solidFill>
                  <a:schemeClr val="accent4">
                    <a:lumMod val="50000"/>
                  </a:schemeClr>
                </a:solidFill>
                <a:latin typeface="Liberation Serif" panose="02020603050405020304" pitchFamily="18" charset="0"/>
              </a:rPr>
              <a:t>Аналитические справки (отчеты) о результатах оценочных процедур </a:t>
            </a:r>
          </a:p>
          <a:p>
            <a:pPr marL="285750" indent="-285750" algn="just">
              <a:buFont typeface="Wingdings" panose="05000000000000000000" pitchFamily="2" charset="2"/>
              <a:buChar char="ü"/>
            </a:pPr>
            <a:r>
              <a:rPr lang="ru-RU" sz="1400" dirty="0">
                <a:solidFill>
                  <a:schemeClr val="accent4">
                    <a:lumMod val="50000"/>
                  </a:schemeClr>
                </a:solidFill>
                <a:latin typeface="Liberation Serif" panose="02020603050405020304" pitchFamily="18" charset="0"/>
              </a:rPr>
              <a:t>Приказы, распоряжения, рекомендации, программы по результатам анализа </a:t>
            </a:r>
            <a:r>
              <a:rPr lang="ru-RU" sz="1400" dirty="0" smtClean="0">
                <a:solidFill>
                  <a:schemeClr val="accent4">
                    <a:lumMod val="50000"/>
                  </a:schemeClr>
                </a:solidFill>
                <a:latin typeface="Liberation Serif" panose="02020603050405020304" pitchFamily="18" charset="0"/>
              </a:rPr>
              <a:t>деятельности ШМО </a:t>
            </a:r>
          </a:p>
          <a:p>
            <a:pPr marL="285750" indent="-285750" algn="just">
              <a:buFont typeface="Wingdings" panose="05000000000000000000" pitchFamily="2" charset="2"/>
              <a:buChar char="ü"/>
            </a:pPr>
            <a:endParaRPr lang="ru-RU" sz="1400" dirty="0">
              <a:solidFill>
                <a:schemeClr val="accent4">
                  <a:lumMod val="50000"/>
                </a:schemeClr>
              </a:solidFill>
              <a:latin typeface="Liberation Serif" panose="02020603050405020304" pitchFamily="18" charset="0"/>
            </a:endParaRPr>
          </a:p>
        </p:txBody>
      </p:sp>
      <p:sp>
        <p:nvSpPr>
          <p:cNvPr id="18" name="TextBox 17"/>
          <p:cNvSpPr txBox="1"/>
          <p:nvPr/>
        </p:nvSpPr>
        <p:spPr>
          <a:xfrm>
            <a:off x="2362446" y="5409578"/>
            <a:ext cx="1684410" cy="523220"/>
          </a:xfrm>
          <a:prstGeom prst="rect">
            <a:avLst/>
          </a:prstGeom>
          <a:noFill/>
        </p:spPr>
        <p:txBody>
          <a:bodyPr wrap="square" rtlCol="0">
            <a:spAutoFit/>
          </a:bodyPr>
          <a:lstStyle/>
          <a:p>
            <a:pPr marL="285750" indent="-285750" algn="just">
              <a:buFont typeface="Wingdings" panose="05000000000000000000" pitchFamily="2" charset="2"/>
              <a:buChar char="ü"/>
            </a:pPr>
            <a:r>
              <a:rPr lang="ru-RU" sz="1400" dirty="0">
                <a:solidFill>
                  <a:schemeClr val="accent4">
                    <a:lumMod val="50000"/>
                  </a:schemeClr>
                </a:solidFill>
              </a:rPr>
              <a:t>Программа развития </a:t>
            </a:r>
            <a:r>
              <a:rPr lang="ru-RU" sz="1400" dirty="0" smtClean="0">
                <a:solidFill>
                  <a:schemeClr val="accent4">
                    <a:lumMod val="50000"/>
                  </a:schemeClr>
                </a:solidFill>
              </a:rPr>
              <a:t>ШМО </a:t>
            </a:r>
            <a:endParaRPr lang="ru-RU" sz="1400" dirty="0">
              <a:solidFill>
                <a:schemeClr val="accent4">
                  <a:lumMod val="50000"/>
                </a:schemeClr>
              </a:solidFill>
            </a:endParaRPr>
          </a:p>
        </p:txBody>
      </p:sp>
      <p:sp>
        <p:nvSpPr>
          <p:cNvPr id="20" name="TextBox 19"/>
          <p:cNvSpPr txBox="1"/>
          <p:nvPr/>
        </p:nvSpPr>
        <p:spPr>
          <a:xfrm>
            <a:off x="4016958" y="5162954"/>
            <a:ext cx="1913224" cy="1169551"/>
          </a:xfrm>
          <a:prstGeom prst="rect">
            <a:avLst/>
          </a:prstGeom>
          <a:noFill/>
        </p:spPr>
        <p:txBody>
          <a:bodyPr wrap="square" rtlCol="0">
            <a:spAutoFit/>
          </a:bodyPr>
          <a:lstStyle/>
          <a:p>
            <a:pPr marL="285750" indent="-285750">
              <a:buFont typeface="Wingdings" panose="05000000000000000000" pitchFamily="2" charset="2"/>
              <a:buChar char="ü"/>
            </a:pPr>
            <a:r>
              <a:rPr lang="ru-RU" sz="1400" dirty="0">
                <a:solidFill>
                  <a:schemeClr val="accent4">
                    <a:lumMod val="50000"/>
                  </a:schemeClr>
                </a:solidFill>
                <a:latin typeface="Liberation Serif" panose="02020603050405020304" pitchFamily="18" charset="0"/>
              </a:rPr>
              <a:t>Информационный ресурс школьных методических служб </a:t>
            </a:r>
          </a:p>
          <a:p>
            <a:pPr marL="285750" indent="-285750">
              <a:buFont typeface="Wingdings" panose="05000000000000000000" pitchFamily="2" charset="2"/>
              <a:buChar char="ü"/>
            </a:pPr>
            <a:endParaRPr lang="ru-RU" sz="1400" dirty="0">
              <a:solidFill>
                <a:schemeClr val="accent4">
                  <a:lumMod val="50000"/>
                </a:schemeClr>
              </a:solidFill>
              <a:latin typeface="Liberation Serif" panose="02020603050405020304" pitchFamily="18" charset="0"/>
            </a:endParaRPr>
          </a:p>
        </p:txBody>
      </p:sp>
      <p:pic>
        <p:nvPicPr>
          <p:cNvPr id="410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53286" t="39543" r="39365" b="48489"/>
          <a:stretch/>
        </p:blipFill>
        <p:spPr bwMode="auto">
          <a:xfrm>
            <a:off x="7382071" y="1988393"/>
            <a:ext cx="1276923" cy="116955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66081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404664"/>
            <a:ext cx="8208912" cy="5976664"/>
          </a:xfrm>
          <a:prstGeom prst="rect">
            <a:avLst/>
          </a:prstGeom>
          <a:solidFill>
            <a:srgbClr val="FFFF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p:cNvSpPr txBox="1"/>
          <p:nvPr/>
        </p:nvSpPr>
        <p:spPr>
          <a:xfrm>
            <a:off x="611560" y="1164517"/>
            <a:ext cx="7920880" cy="1323439"/>
          </a:xfrm>
          <a:prstGeom prst="rect">
            <a:avLst/>
          </a:prstGeom>
          <a:noFill/>
        </p:spPr>
        <p:txBody>
          <a:bodyPr wrap="square" rtlCol="0">
            <a:spAutoFit/>
          </a:bodyPr>
          <a:lstStyle/>
          <a:p>
            <a:pPr algn="just"/>
            <a:r>
              <a:rPr lang="ru-RU" sz="1600" dirty="0" smtClean="0">
                <a:solidFill>
                  <a:schemeClr val="accent6">
                    <a:lumMod val="50000"/>
                  </a:schemeClr>
                </a:solidFill>
                <a:latin typeface="Liberation Serif" panose="02020603050405020304" pitchFamily="18" charset="0"/>
              </a:rPr>
              <a:t>	С </a:t>
            </a:r>
            <a:r>
              <a:rPr lang="ru-RU" sz="1600" dirty="0">
                <a:solidFill>
                  <a:schemeClr val="accent6">
                    <a:lumMod val="50000"/>
                  </a:schemeClr>
                </a:solidFill>
                <a:latin typeface="Liberation Serif" panose="02020603050405020304" pitchFamily="18" charset="0"/>
              </a:rPr>
              <a:t>целью первичного анализа, систематизации и организации методической работы в городском округе Верхняя Пышма</a:t>
            </a:r>
            <a:r>
              <a:rPr lang="ru-RU" sz="1600" dirty="0" smtClean="0">
                <a:solidFill>
                  <a:schemeClr val="accent6">
                    <a:lumMod val="50000"/>
                  </a:schemeClr>
                </a:solidFill>
                <a:latin typeface="Liberation Serif" panose="02020603050405020304" pitchFamily="18" charset="0"/>
              </a:rPr>
              <a:t>, был проведен мониторинг «</a:t>
            </a:r>
            <a:r>
              <a:rPr lang="ru-RU" sz="1600" dirty="0">
                <a:solidFill>
                  <a:schemeClr val="accent6">
                    <a:lumMod val="50000"/>
                  </a:schemeClr>
                </a:solidFill>
                <a:latin typeface="Liberation Serif" panose="02020603050405020304" pitchFamily="18" charset="0"/>
              </a:rPr>
              <a:t>Методическая работа в школах городского округа Верхняя </a:t>
            </a:r>
            <a:r>
              <a:rPr lang="ru-RU" sz="1600" dirty="0" smtClean="0">
                <a:solidFill>
                  <a:schemeClr val="accent6">
                    <a:lumMod val="50000"/>
                  </a:schemeClr>
                </a:solidFill>
                <a:latin typeface="Liberation Serif" panose="02020603050405020304" pitchFamily="18" charset="0"/>
              </a:rPr>
              <a:t>Пышма» (до 24 декабря 2020г). </a:t>
            </a:r>
          </a:p>
          <a:p>
            <a:pPr algn="just"/>
            <a:r>
              <a:rPr lang="ru-RU" sz="1600" dirty="0">
                <a:solidFill>
                  <a:schemeClr val="accent6">
                    <a:lumMod val="50000"/>
                  </a:schemeClr>
                </a:solidFill>
                <a:latin typeface="Liberation Serif" panose="02020603050405020304" pitchFamily="18" charset="0"/>
              </a:rPr>
              <a:t>	</a:t>
            </a:r>
            <a:r>
              <a:rPr lang="ru-RU" sz="1600" dirty="0" smtClean="0">
                <a:solidFill>
                  <a:schemeClr val="accent6">
                    <a:lumMod val="50000"/>
                  </a:schemeClr>
                </a:solidFill>
                <a:latin typeface="Liberation Serif" panose="02020603050405020304" pitchFamily="18" charset="0"/>
              </a:rPr>
              <a:t>В каждом из 12 ОУ курирует методическую работу заместитель директора по УВР. Всего, в настоящее время, действует 68 методических объединений.</a:t>
            </a:r>
            <a:endParaRPr lang="ru-RU" sz="1600" dirty="0">
              <a:solidFill>
                <a:schemeClr val="accent6">
                  <a:lumMod val="50000"/>
                </a:schemeClr>
              </a:solidFill>
              <a:latin typeface="Liberation Serif" panose="02020603050405020304" pitchFamily="18" charset="0"/>
            </a:endParaRPr>
          </a:p>
        </p:txBody>
      </p:sp>
      <p:sp>
        <p:nvSpPr>
          <p:cNvPr id="4" name="Прямоугольник 3"/>
          <p:cNvSpPr/>
          <p:nvPr/>
        </p:nvSpPr>
        <p:spPr>
          <a:xfrm>
            <a:off x="1027410" y="456631"/>
            <a:ext cx="7377212"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000" b="1" spc="50" dirty="0" smtClean="0">
                <a:ln w="11430"/>
                <a:solidFill>
                  <a:srgbClr val="0000FF"/>
                </a:solidFill>
                <a:effectLst>
                  <a:outerShdw blurRad="76200" dist="50800" dir="5400000" algn="tl" rotWithShape="0">
                    <a:srgbClr val="000000">
                      <a:alpha val="65000"/>
                    </a:srgbClr>
                  </a:outerShdw>
                </a:effectLst>
              </a:rPr>
              <a:t>Методическая работа в школах</a:t>
            </a:r>
            <a:endParaRPr lang="ru-RU" sz="4000" b="1" cap="none" spc="50" dirty="0">
              <a:ln w="11430"/>
              <a:solidFill>
                <a:srgbClr val="0000FF"/>
              </a:solidFill>
              <a:effectLst>
                <a:outerShdw blurRad="76200" dist="50800" dir="5400000" algn="tl" rotWithShape="0">
                  <a:srgbClr val="000000">
                    <a:alpha val="65000"/>
                  </a:srgbClr>
                </a:outerShdw>
              </a:effectLst>
            </a:endParaRPr>
          </a:p>
        </p:txBody>
      </p:sp>
      <p:graphicFrame>
        <p:nvGraphicFramePr>
          <p:cNvPr id="6" name="Диаграмма 5"/>
          <p:cNvGraphicFramePr>
            <a:graphicFrameLocks/>
          </p:cNvGraphicFramePr>
          <p:nvPr>
            <p:extLst>
              <p:ext uri="{D42A27DB-BD31-4B8C-83A1-F6EECF244321}">
                <p14:modId xmlns:p14="http://schemas.microsoft.com/office/powerpoint/2010/main" val="2603278111"/>
              </p:ext>
            </p:extLst>
          </p:nvPr>
        </p:nvGraphicFramePr>
        <p:xfrm>
          <a:off x="611560" y="2536468"/>
          <a:ext cx="4104456" cy="2752725"/>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4572000" y="2487956"/>
            <a:ext cx="3960439" cy="3539430"/>
          </a:xfrm>
          <a:prstGeom prst="rect">
            <a:avLst/>
          </a:prstGeom>
          <a:noFill/>
        </p:spPr>
        <p:txBody>
          <a:bodyPr wrap="square" rtlCol="0">
            <a:spAutoFit/>
          </a:bodyPr>
          <a:lstStyle/>
          <a:p>
            <a:pPr algn="just"/>
            <a:r>
              <a:rPr lang="ru-RU" sz="1600" dirty="0" smtClean="0">
                <a:solidFill>
                  <a:srgbClr val="0000FF"/>
                </a:solidFill>
              </a:rPr>
              <a:t>Школьные </a:t>
            </a:r>
            <a:r>
              <a:rPr lang="ru-RU" sz="1600" dirty="0">
                <a:solidFill>
                  <a:srgbClr val="0000FF"/>
                </a:solidFill>
              </a:rPr>
              <a:t>методические объединения создаются на основе отдельных предметных областей. В </a:t>
            </a:r>
            <a:r>
              <a:rPr lang="ru-RU" sz="1600" dirty="0" smtClean="0">
                <a:solidFill>
                  <a:srgbClr val="0000FF"/>
                </a:solidFill>
              </a:rPr>
              <a:t>этом есть свой </a:t>
            </a:r>
            <a:r>
              <a:rPr lang="ru-RU" sz="1600" dirty="0">
                <a:solidFill>
                  <a:srgbClr val="0000FF"/>
                </a:solidFill>
              </a:rPr>
              <a:t>положительный эффект, связанный со спецификой образовательного процесса по каждой предметной области.</a:t>
            </a:r>
          </a:p>
          <a:p>
            <a:pPr algn="just"/>
            <a:r>
              <a:rPr lang="ru-RU" sz="1600" dirty="0">
                <a:solidFill>
                  <a:srgbClr val="0000FF"/>
                </a:solidFill>
              </a:rPr>
              <a:t>В последнее время всё большее распространение получает опыт создания временных (как правило, на учебный год или два) ШМО для решения тех или иных проблемных вопросов повышения качества образования. Такие объединения иногда называют временными (творческими) группами. </a:t>
            </a:r>
          </a:p>
        </p:txBody>
      </p:sp>
    </p:spTree>
    <p:extLst>
      <p:ext uri="{BB962C8B-B14F-4D97-AF65-F5344CB8AC3E}">
        <p14:creationId xmlns:p14="http://schemas.microsoft.com/office/powerpoint/2010/main" val="217912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mywishlist.ru/pic/i/wish/orig/008/590/552.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624"/>
            <a:ext cx="9144000" cy="688062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0114" t="13635" r="31477" b="23738"/>
          <a:stretch/>
        </p:blipFill>
        <p:spPr bwMode="auto">
          <a:xfrm>
            <a:off x="179512" y="268661"/>
            <a:ext cx="8784976" cy="4652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483768" y="269721"/>
            <a:ext cx="864096" cy="769441"/>
          </a:xfrm>
          <a:prstGeom prst="rect">
            <a:avLst/>
          </a:prstGeom>
          <a:noFill/>
        </p:spPr>
        <p:txBody>
          <a:bodyPr wrap="square" rtlCol="0">
            <a:spAutoFit/>
          </a:bodyPr>
          <a:lstStyle/>
          <a:p>
            <a:r>
              <a:rPr lang="ru-RU" sz="4400" b="1" dirty="0" smtClean="0">
                <a:solidFill>
                  <a:srgbClr val="C00000"/>
                </a:solidFill>
              </a:rPr>
              <a:t>2.</a:t>
            </a:r>
            <a:endParaRPr lang="ru-RU" sz="4400" b="1" dirty="0">
              <a:solidFill>
                <a:srgbClr val="C00000"/>
              </a:solidFill>
            </a:endParaRPr>
          </a:p>
        </p:txBody>
      </p:sp>
      <p:sp>
        <p:nvSpPr>
          <p:cNvPr id="6" name="TextBox 5"/>
          <p:cNvSpPr txBox="1"/>
          <p:nvPr/>
        </p:nvSpPr>
        <p:spPr>
          <a:xfrm>
            <a:off x="1259632" y="5157192"/>
            <a:ext cx="6624736" cy="830997"/>
          </a:xfrm>
          <a:prstGeom prst="rect">
            <a:avLst/>
          </a:prstGeom>
          <a:noFill/>
        </p:spPr>
        <p:txBody>
          <a:bodyPr wrap="square" rtlCol="0">
            <a:spAutoFit/>
          </a:bodyPr>
          <a:lstStyle/>
          <a:p>
            <a:pPr algn="ctr"/>
            <a:r>
              <a:rPr lang="ru-RU" sz="2400" b="1" dirty="0" smtClean="0">
                <a:solidFill>
                  <a:srgbClr val="C00000"/>
                </a:solidFill>
                <a:latin typeface="Liberation Serif" panose="02020603050405020304" pitchFamily="18" charset="0"/>
              </a:rPr>
              <a:t> </a:t>
            </a:r>
            <a:r>
              <a:rPr lang="ru-RU" sz="2400" b="1" dirty="0" err="1" smtClean="0">
                <a:solidFill>
                  <a:srgbClr val="C00000"/>
                </a:solidFill>
                <a:latin typeface="Liberation Serif" panose="02020603050405020304" pitchFamily="18" charset="0"/>
              </a:rPr>
              <a:t>Критериальное</a:t>
            </a:r>
            <a:r>
              <a:rPr lang="ru-RU" sz="2400" b="1" dirty="0" smtClean="0">
                <a:solidFill>
                  <a:srgbClr val="C00000"/>
                </a:solidFill>
                <a:latin typeface="Liberation Serif" panose="02020603050405020304" pitchFamily="18" charset="0"/>
              </a:rPr>
              <a:t> оценивание </a:t>
            </a:r>
            <a:r>
              <a:rPr lang="ru-RU" sz="2400" b="1" dirty="0">
                <a:solidFill>
                  <a:srgbClr val="C00000"/>
                </a:solidFill>
                <a:latin typeface="Liberation Serif" panose="02020603050405020304" pitchFamily="18" charset="0"/>
              </a:rPr>
              <a:t>как основание оценочных процедур</a:t>
            </a:r>
          </a:p>
        </p:txBody>
      </p:sp>
    </p:spTree>
    <p:extLst>
      <p:ext uri="{BB962C8B-B14F-4D97-AF65-F5344CB8AC3E}">
        <p14:creationId xmlns:p14="http://schemas.microsoft.com/office/powerpoint/2010/main" val="37608356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363" t="18182" r="30000" b="19798"/>
          <a:stretch/>
        </p:blipFill>
        <p:spPr bwMode="auto">
          <a:xfrm>
            <a:off x="-5974" y="122042"/>
            <a:ext cx="9149974" cy="6547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18597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0341" t="12626" r="27500" b="11212"/>
          <a:stretch/>
        </p:blipFill>
        <p:spPr bwMode="auto">
          <a:xfrm>
            <a:off x="18937" y="0"/>
            <a:ext cx="9125063" cy="6289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7964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136" t="17980" r="29886" b="13737"/>
          <a:stretch/>
        </p:blipFill>
        <p:spPr bwMode="auto">
          <a:xfrm>
            <a:off x="9516" y="0"/>
            <a:ext cx="9134484" cy="6597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68549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mywishlist.ru/pic/i/wish/orig/008/590/552.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624"/>
            <a:ext cx="9144000" cy="68806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43608" y="326645"/>
            <a:ext cx="7200800" cy="830997"/>
          </a:xfrm>
          <a:prstGeom prst="rect">
            <a:avLst/>
          </a:prstGeom>
          <a:noFill/>
        </p:spPr>
        <p:txBody>
          <a:bodyPr wrap="square" rtlCol="0">
            <a:spAutoFit/>
          </a:bodyPr>
          <a:lstStyle/>
          <a:p>
            <a:pPr algn="ctr"/>
            <a:r>
              <a:rPr lang="ru-RU" sz="2400" dirty="0" smtClean="0">
                <a:solidFill>
                  <a:schemeClr val="accent3">
                    <a:lumMod val="50000"/>
                  </a:schemeClr>
                </a:solidFill>
                <a:latin typeface="Liberation Serif" panose="02020603050405020304" pitchFamily="18" charset="0"/>
              </a:rPr>
              <a:t>3.  </a:t>
            </a:r>
            <a:r>
              <a:rPr lang="ru-RU" sz="2400" b="1" dirty="0">
                <a:solidFill>
                  <a:schemeClr val="accent3">
                    <a:lumMod val="50000"/>
                  </a:schemeClr>
                </a:solidFill>
                <a:latin typeface="Liberation Serif" panose="02020603050405020304" pitchFamily="18" charset="0"/>
              </a:rPr>
              <a:t>О ПОДХОДАХ К ОПРЕДЕЛЕНИЮ ОБЪЕКТИВНОСТИ ОЦЕНОЧНЫХ ПРОЦЕДУР</a:t>
            </a:r>
            <a:endParaRPr lang="ru-RU" sz="2400" dirty="0">
              <a:solidFill>
                <a:schemeClr val="accent3">
                  <a:lumMod val="50000"/>
                </a:schemeClr>
              </a:solidFill>
              <a:latin typeface="Liberation Serif" panose="02020603050405020304" pitchFamily="18" charset="0"/>
            </a:endParaRPr>
          </a:p>
        </p:txBody>
      </p:sp>
      <p:sp>
        <p:nvSpPr>
          <p:cNvPr id="4" name="TextBox 3"/>
          <p:cNvSpPr txBox="1"/>
          <p:nvPr/>
        </p:nvSpPr>
        <p:spPr>
          <a:xfrm>
            <a:off x="381059" y="1204462"/>
            <a:ext cx="8424936" cy="4524315"/>
          </a:xfrm>
          <a:prstGeom prst="rect">
            <a:avLst/>
          </a:prstGeom>
          <a:noFill/>
        </p:spPr>
        <p:txBody>
          <a:bodyPr wrap="square" rtlCol="0">
            <a:spAutoFit/>
          </a:bodyPr>
          <a:lstStyle/>
          <a:p>
            <a:pPr algn="just"/>
            <a:r>
              <a:rPr lang="ru-RU" b="1" dirty="0" smtClean="0">
                <a:solidFill>
                  <a:srgbClr val="002060"/>
                </a:solidFill>
                <a:latin typeface="Liberation Serif" panose="02020603050405020304" pitchFamily="18" charset="0"/>
              </a:rPr>
              <a:t>	</a:t>
            </a:r>
            <a:r>
              <a:rPr lang="ru-RU" b="1" u="sng" dirty="0" smtClean="0">
                <a:solidFill>
                  <a:srgbClr val="002060"/>
                </a:solidFill>
                <a:latin typeface="Liberation Serif" panose="02020603050405020304" pitchFamily="18" charset="0"/>
              </a:rPr>
              <a:t>Всероссийские </a:t>
            </a:r>
            <a:r>
              <a:rPr lang="ru-RU" b="1" u="sng" dirty="0">
                <a:solidFill>
                  <a:srgbClr val="002060"/>
                </a:solidFill>
                <a:latin typeface="Liberation Serif" panose="02020603050405020304" pitchFamily="18" charset="0"/>
              </a:rPr>
              <a:t>проверочные работы (ВПР) </a:t>
            </a:r>
            <a:r>
              <a:rPr lang="ru-RU" b="1" dirty="0">
                <a:solidFill>
                  <a:srgbClr val="002060"/>
                </a:solidFill>
                <a:latin typeface="Liberation Serif" panose="02020603050405020304" pitchFamily="18" charset="0"/>
              </a:rPr>
              <a:t>– это комплексный проект в области оценки качества образования, направленный на развитие единого образовательного пространства в Российской Федерации, мониторинг введения Федеральных государственных образовательных стандартов (ФГОС), формирование единых ориентиров в оценке результатов обучения, единых стандартизированных подходов к оцениванию образовательных достижений обучающихся.</a:t>
            </a:r>
          </a:p>
          <a:p>
            <a:pPr algn="just"/>
            <a:r>
              <a:rPr lang="ru-RU" b="1" dirty="0" smtClean="0">
                <a:solidFill>
                  <a:srgbClr val="002060"/>
                </a:solidFill>
                <a:latin typeface="Liberation Serif" panose="02020603050405020304" pitchFamily="18" charset="0"/>
              </a:rPr>
              <a:t>	Указанные </a:t>
            </a:r>
            <a:r>
              <a:rPr lang="ru-RU" b="1" dirty="0">
                <a:solidFill>
                  <a:srgbClr val="002060"/>
                </a:solidFill>
                <a:latin typeface="Liberation Serif" panose="02020603050405020304" pitchFamily="18" charset="0"/>
              </a:rPr>
              <a:t>цели достигаются за счет проведения ВПР в единое время по единым комплектам заданий, а также за счет использования единых для всей страны критериев оценивания.</a:t>
            </a:r>
          </a:p>
          <a:p>
            <a:pPr algn="just"/>
            <a:r>
              <a:rPr lang="ru-RU" b="1" dirty="0" smtClean="0">
                <a:solidFill>
                  <a:srgbClr val="002060"/>
                </a:solidFill>
                <a:latin typeface="Liberation Serif" panose="02020603050405020304" pitchFamily="18" charset="0"/>
              </a:rPr>
              <a:t>	В </a:t>
            </a:r>
            <a:r>
              <a:rPr lang="ru-RU" b="1" dirty="0">
                <a:solidFill>
                  <a:srgbClr val="002060"/>
                </a:solidFill>
                <a:latin typeface="Liberation Serif" panose="02020603050405020304" pitchFamily="18" charset="0"/>
              </a:rPr>
              <a:t>2021 году Всероссийские проверочные работы в ОО проводятся в 4-8 и 10-11 классах ОО по отдельным предметам согласно Порядку и Плану-графику проведения ВПР</a:t>
            </a:r>
            <a:r>
              <a:rPr lang="ru-RU" b="1" dirty="0" smtClean="0">
                <a:solidFill>
                  <a:srgbClr val="002060"/>
                </a:solidFill>
                <a:latin typeface="Liberation Serif" panose="02020603050405020304" pitchFamily="18" charset="0"/>
              </a:rPr>
              <a:t>.</a:t>
            </a:r>
          </a:p>
          <a:p>
            <a:pPr algn="just"/>
            <a:endParaRPr lang="ru-RU" b="1" dirty="0" smtClean="0">
              <a:solidFill>
                <a:srgbClr val="002060"/>
              </a:solidFill>
              <a:latin typeface="Liberation Serif" panose="02020603050405020304" pitchFamily="18" charset="0"/>
            </a:endParaRPr>
          </a:p>
          <a:p>
            <a:pPr algn="just"/>
            <a:r>
              <a:rPr lang="en-US" b="1" dirty="0">
                <a:solidFill>
                  <a:srgbClr val="002060"/>
                </a:solidFill>
                <a:latin typeface="Liberation Serif" panose="02020603050405020304" pitchFamily="18" charset="0"/>
                <a:hlinkClick r:id="rId3"/>
              </a:rPr>
              <a:t>https://fioco.ru/%D0%B2%D0%BF%D1%80-%D0%B2-%</a:t>
            </a:r>
            <a:r>
              <a:rPr lang="en-US" b="1" dirty="0" smtClean="0">
                <a:solidFill>
                  <a:srgbClr val="002060"/>
                </a:solidFill>
                <a:latin typeface="Liberation Serif" panose="02020603050405020304" pitchFamily="18" charset="0"/>
                <a:hlinkClick r:id="rId3"/>
              </a:rPr>
              <a:t>D0%BE%D0%BE</a:t>
            </a:r>
            <a:r>
              <a:rPr lang="ru-RU" b="1" dirty="0" smtClean="0">
                <a:solidFill>
                  <a:srgbClr val="002060"/>
                </a:solidFill>
                <a:latin typeface="Liberation Serif" panose="02020603050405020304" pitchFamily="18" charset="0"/>
              </a:rPr>
              <a:t> </a:t>
            </a:r>
            <a:endParaRPr lang="ru-RU" b="1" dirty="0">
              <a:solidFill>
                <a:srgbClr val="002060"/>
              </a:solidFill>
              <a:latin typeface="Liberation Serif" panose="02020603050405020304" pitchFamily="18" charset="0"/>
            </a:endParaRPr>
          </a:p>
          <a:p>
            <a:pPr algn="just"/>
            <a:endParaRPr lang="ru-RU" dirty="0">
              <a:solidFill>
                <a:srgbClr val="002060"/>
              </a:solidFill>
              <a:latin typeface="Liberation Serif" panose="02020603050405020304" pitchFamily="18" charset="0"/>
            </a:endParaRPr>
          </a:p>
        </p:txBody>
      </p:sp>
    </p:spTree>
    <p:extLst>
      <p:ext uri="{BB962C8B-B14F-4D97-AF65-F5344CB8AC3E}">
        <p14:creationId xmlns:p14="http://schemas.microsoft.com/office/powerpoint/2010/main" val="3437628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166" t="9876" r="15695" b="39754"/>
          <a:stretch/>
        </p:blipFill>
        <p:spPr bwMode="auto">
          <a:xfrm>
            <a:off x="0" y="0"/>
            <a:ext cx="9144000" cy="6866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47331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332656"/>
            <a:ext cx="8136904" cy="6048672"/>
          </a:xfrm>
          <a:prstGeom prst="rect">
            <a:avLst/>
          </a:prstGeom>
          <a:solidFill>
            <a:schemeClr val="accent6">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p:cNvSpPr txBox="1"/>
          <p:nvPr/>
        </p:nvSpPr>
        <p:spPr>
          <a:xfrm>
            <a:off x="658677" y="410747"/>
            <a:ext cx="7920880" cy="1938992"/>
          </a:xfrm>
          <a:prstGeom prst="rect">
            <a:avLst/>
          </a:prstGeom>
          <a:noFill/>
        </p:spPr>
        <p:txBody>
          <a:bodyPr wrap="square" rtlCol="0">
            <a:spAutoFit/>
          </a:bodyPr>
          <a:lstStyle/>
          <a:p>
            <a:pPr algn="just"/>
            <a:r>
              <a:rPr lang="ru-RU" sz="2000" b="1" u="sng" dirty="0" smtClean="0">
                <a:solidFill>
                  <a:schemeClr val="accent6">
                    <a:lumMod val="50000"/>
                  </a:schemeClr>
                </a:solidFill>
                <a:latin typeface="Liberation Serif" panose="02020603050405020304" pitchFamily="18" charset="0"/>
              </a:rPr>
              <a:t>ОБЪЕКТИВНОСТЬ</a:t>
            </a:r>
            <a:r>
              <a:rPr lang="ru-RU" sz="2000" b="1" dirty="0" smtClean="0">
                <a:solidFill>
                  <a:schemeClr val="accent6">
                    <a:lumMod val="50000"/>
                  </a:schemeClr>
                </a:solidFill>
                <a:latin typeface="Liberation Serif" panose="02020603050405020304" pitchFamily="18" charset="0"/>
              </a:rPr>
              <a:t> - принадлежность объекту</a:t>
            </a:r>
            <a:r>
              <a:rPr lang="ru-RU" sz="2000" b="1" dirty="0">
                <a:solidFill>
                  <a:schemeClr val="accent6">
                    <a:lumMod val="50000"/>
                  </a:schemeClr>
                </a:solidFill>
                <a:latin typeface="Liberation Serif" panose="02020603050405020304" pitchFamily="18" charset="0"/>
              </a:rPr>
              <a:t>, независимость </a:t>
            </a:r>
            <a:r>
              <a:rPr lang="ru-RU" sz="2000" b="1" dirty="0" smtClean="0">
                <a:solidFill>
                  <a:schemeClr val="accent6">
                    <a:lumMod val="50000"/>
                  </a:schemeClr>
                </a:solidFill>
                <a:latin typeface="Liberation Serif" panose="02020603050405020304" pitchFamily="18" charset="0"/>
              </a:rPr>
              <a:t>от субъекта</a:t>
            </a:r>
            <a:r>
              <a:rPr lang="ru-RU" sz="2000" b="1" dirty="0">
                <a:solidFill>
                  <a:schemeClr val="accent6">
                    <a:lumMod val="50000"/>
                  </a:schemeClr>
                </a:solidFill>
                <a:latin typeface="Liberation Serif" panose="02020603050405020304" pitchFamily="18" charset="0"/>
              </a:rPr>
              <a:t>; характеристика факторов или процессов, которые не зависят от воли или желания </a:t>
            </a:r>
            <a:r>
              <a:rPr lang="ru-RU" sz="2000" b="1" dirty="0" smtClean="0">
                <a:solidFill>
                  <a:schemeClr val="accent6">
                    <a:lumMod val="50000"/>
                  </a:schemeClr>
                </a:solidFill>
                <a:latin typeface="Liberation Serif" panose="02020603050405020304" pitchFamily="18" charset="0"/>
              </a:rPr>
              <a:t>человека</a:t>
            </a:r>
          </a:p>
          <a:p>
            <a:pPr algn="just"/>
            <a:r>
              <a:rPr lang="ru-RU" sz="2000" b="1" u="sng" dirty="0" smtClean="0">
                <a:solidFill>
                  <a:schemeClr val="accent6">
                    <a:lumMod val="50000"/>
                  </a:schemeClr>
                </a:solidFill>
                <a:latin typeface="Liberation Serif" panose="02020603050405020304" pitchFamily="18" charset="0"/>
              </a:rPr>
              <a:t>ОБЪЕКТИВНОСТЬ</a:t>
            </a:r>
            <a:r>
              <a:rPr lang="ru-RU" sz="2000" b="1" dirty="0" smtClean="0">
                <a:solidFill>
                  <a:schemeClr val="accent6">
                    <a:lumMod val="50000"/>
                  </a:schemeClr>
                </a:solidFill>
                <a:latin typeface="Liberation Serif" panose="02020603050405020304" pitchFamily="18" charset="0"/>
              </a:rPr>
              <a:t> – следствие соблюдения заранее описанных правил, по которым осуществляется как процедура оценивания, так и выставление результирующей оценки</a:t>
            </a:r>
            <a:endParaRPr lang="ru-RU" sz="2000" dirty="0">
              <a:solidFill>
                <a:schemeClr val="accent6">
                  <a:lumMod val="50000"/>
                </a:schemeClr>
              </a:solidFill>
              <a:latin typeface="Liberation Serif" panose="02020603050405020304" pitchFamily="18" charset="0"/>
            </a:endParaRPr>
          </a:p>
        </p:txBody>
      </p:sp>
      <p:pic>
        <p:nvPicPr>
          <p:cNvPr id="2052" name="Picture 4" descr="https://www.cpajournal.com/wp-content/uploads/2017/07/CPA.2016.86.6.072.uf001-1024x6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7353" y="2492896"/>
            <a:ext cx="5637323" cy="36004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7249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67544" y="404664"/>
            <a:ext cx="8208912" cy="6264696"/>
          </a:xfrm>
          <a:prstGeom prst="rect">
            <a:avLst/>
          </a:prstGeom>
          <a:solidFill>
            <a:srgbClr val="FFFF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1160887" y="404664"/>
            <a:ext cx="7092390" cy="107721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cap="none" spc="50" dirty="0" smtClean="0">
                <a:ln w="11430"/>
                <a:solidFill>
                  <a:srgbClr val="FF0000"/>
                </a:solidFill>
                <a:effectLst>
                  <a:outerShdw blurRad="76200" dist="50800" dir="5400000" algn="tl" rotWithShape="0">
                    <a:srgbClr val="000000">
                      <a:alpha val="65000"/>
                    </a:srgbClr>
                  </a:outerShdw>
                </a:effectLst>
              </a:rPr>
              <a:t>1. Система методической работы</a:t>
            </a:r>
          </a:p>
          <a:p>
            <a:pPr algn="ctr"/>
            <a:r>
              <a:rPr lang="ru-RU" sz="3200" b="1" cap="none" spc="50" dirty="0" smtClean="0">
                <a:ln w="11430"/>
                <a:solidFill>
                  <a:srgbClr val="FF0000"/>
                </a:solidFill>
                <a:effectLst>
                  <a:outerShdw blurRad="76200" dist="50800" dir="5400000" algn="tl" rotWithShape="0">
                    <a:srgbClr val="000000">
                      <a:alpha val="65000"/>
                    </a:srgbClr>
                  </a:outerShdw>
                </a:effectLst>
              </a:rPr>
              <a:t> в городском округе Верхняя Пышма </a:t>
            </a:r>
            <a:endParaRPr lang="ru-RU" sz="3200" b="1" cap="none" spc="50" dirty="0">
              <a:ln w="11430"/>
              <a:solidFill>
                <a:srgbClr val="FF0000"/>
              </a:solidFill>
              <a:effectLst>
                <a:outerShdw blurRad="76200" dist="50800" dir="5400000" algn="tl" rotWithShape="0">
                  <a:srgbClr val="000000">
                    <a:alpha val="65000"/>
                  </a:srgbClr>
                </a:outerShdw>
              </a:effectLst>
            </a:endParaRPr>
          </a:p>
        </p:txBody>
      </p:sp>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523" t="13738" r="24432" b="3839"/>
          <a:stretch/>
        </p:blipFill>
        <p:spPr bwMode="auto">
          <a:xfrm>
            <a:off x="1907704" y="1469398"/>
            <a:ext cx="5598756" cy="4987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s://school-4.krn.eduru.ru/media/2018/11/29/1209088009/pla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3928" y="3789040"/>
            <a:ext cx="1945941" cy="122196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0764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820" t="15134" r="20256" b="8148"/>
          <a:stretch/>
        </p:blipFill>
        <p:spPr bwMode="auto">
          <a:xfrm>
            <a:off x="1" y="387308"/>
            <a:ext cx="8604447" cy="6453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41802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590" t="15499" r="28847" b="7009"/>
          <a:stretch/>
        </p:blipFill>
        <p:spPr bwMode="auto">
          <a:xfrm>
            <a:off x="0" y="404664"/>
            <a:ext cx="8604448" cy="6453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629049" y="685567"/>
            <a:ext cx="1944216" cy="400110"/>
          </a:xfrm>
          <a:prstGeom prst="rect">
            <a:avLst/>
          </a:prstGeom>
          <a:noFill/>
        </p:spPr>
        <p:txBody>
          <a:bodyPr wrap="square" rtlCol="0">
            <a:spAutoFit/>
          </a:bodyPr>
          <a:lstStyle/>
          <a:p>
            <a:pPr algn="r"/>
            <a:r>
              <a:rPr lang="ru-RU" sz="2000" b="1" dirty="0" smtClean="0">
                <a:solidFill>
                  <a:schemeClr val="accent6">
                    <a:lumMod val="50000"/>
                  </a:schemeClr>
                </a:solidFill>
              </a:rPr>
              <a:t>РСОКО</a:t>
            </a:r>
            <a:endParaRPr lang="ru-RU" sz="2000" b="1" dirty="0">
              <a:solidFill>
                <a:schemeClr val="accent6">
                  <a:lumMod val="50000"/>
                </a:schemeClr>
              </a:solidFill>
            </a:endParaRPr>
          </a:p>
        </p:txBody>
      </p:sp>
    </p:spTree>
    <p:extLst>
      <p:ext uri="{BB962C8B-B14F-4D97-AF65-F5344CB8AC3E}">
        <p14:creationId xmlns:p14="http://schemas.microsoft.com/office/powerpoint/2010/main" val="11261801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717" t="17094" r="21796" b="10884"/>
          <a:stretch/>
        </p:blipFill>
        <p:spPr bwMode="auto">
          <a:xfrm>
            <a:off x="-12122" y="296258"/>
            <a:ext cx="8760586" cy="6561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9623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615" t="15043" r="21026" b="11340"/>
          <a:stretch/>
        </p:blipFill>
        <p:spPr bwMode="auto">
          <a:xfrm>
            <a:off x="0" y="404664"/>
            <a:ext cx="8572724" cy="6453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04641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948" t="15727" r="21795" b="6553"/>
          <a:stretch/>
        </p:blipFill>
        <p:spPr bwMode="auto">
          <a:xfrm>
            <a:off x="16550" y="404664"/>
            <a:ext cx="8731914" cy="6453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34653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205" t="15499" r="21026" b="8831"/>
          <a:stretch/>
        </p:blipFill>
        <p:spPr bwMode="auto">
          <a:xfrm>
            <a:off x="0" y="441133"/>
            <a:ext cx="8748464" cy="6413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12560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332656"/>
            <a:ext cx="8136904" cy="6048672"/>
          </a:xfrm>
          <a:prstGeom prst="rect">
            <a:avLst/>
          </a:prstGeom>
          <a:solidFill>
            <a:schemeClr val="accent6">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p:cNvSpPr txBox="1"/>
          <p:nvPr/>
        </p:nvSpPr>
        <p:spPr>
          <a:xfrm>
            <a:off x="827584" y="357850"/>
            <a:ext cx="7848872" cy="707886"/>
          </a:xfrm>
          <a:prstGeom prst="rect">
            <a:avLst/>
          </a:prstGeom>
          <a:noFill/>
        </p:spPr>
        <p:txBody>
          <a:bodyPr wrap="square" rtlCol="0">
            <a:spAutoFit/>
          </a:bodyPr>
          <a:lstStyle/>
          <a:p>
            <a:pPr algn="ctr"/>
            <a:r>
              <a:rPr lang="ru-RU" sz="2000" b="1" dirty="0">
                <a:solidFill>
                  <a:srgbClr val="0070C0"/>
                </a:solidFill>
              </a:rPr>
              <a:t>Система деятельности </a:t>
            </a:r>
            <a:r>
              <a:rPr lang="ru-RU" sz="2000" b="1" dirty="0" smtClean="0">
                <a:solidFill>
                  <a:srgbClr val="0070C0"/>
                </a:solidFill>
              </a:rPr>
              <a:t>команды образовательной </a:t>
            </a:r>
            <a:r>
              <a:rPr lang="ru-RU" sz="2000" b="1" dirty="0">
                <a:solidFill>
                  <a:srgbClr val="0070C0"/>
                </a:solidFill>
              </a:rPr>
              <a:t>организации по</a:t>
            </a:r>
          </a:p>
          <a:p>
            <a:pPr algn="ctr"/>
            <a:r>
              <a:rPr lang="ru-RU" sz="2000" b="1" dirty="0">
                <a:solidFill>
                  <a:srgbClr val="0070C0"/>
                </a:solidFill>
              </a:rPr>
              <a:t>преодолению </a:t>
            </a:r>
            <a:r>
              <a:rPr lang="ru-RU" sz="2000" b="1" dirty="0" smtClean="0">
                <a:solidFill>
                  <a:srgbClr val="0070C0"/>
                </a:solidFill>
              </a:rPr>
              <a:t>признаков необъективности</a:t>
            </a:r>
            <a:endParaRPr lang="ru-RU" sz="2000" dirty="0">
              <a:solidFill>
                <a:srgbClr val="0070C0"/>
              </a:solidFill>
            </a:endParaRP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974" t="16410" r="29359" b="11567"/>
          <a:stretch/>
        </p:blipFill>
        <p:spPr bwMode="auto">
          <a:xfrm>
            <a:off x="856619" y="1248353"/>
            <a:ext cx="7603813" cy="4929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76743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59" t="16558" r="26247" b="13551"/>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70628" y="100394"/>
            <a:ext cx="861012" cy="769441"/>
          </a:xfrm>
          <a:prstGeom prst="rect">
            <a:avLst/>
          </a:prstGeom>
          <a:solidFill>
            <a:schemeClr val="accent4">
              <a:lumMod val="20000"/>
              <a:lumOff val="80000"/>
            </a:schemeClr>
          </a:solidFill>
        </p:spPr>
        <p:txBody>
          <a:bodyPr wrap="square" rtlCol="0">
            <a:spAutoFit/>
          </a:bodyPr>
          <a:lstStyle/>
          <a:p>
            <a:r>
              <a:rPr lang="ru-RU" sz="4400" b="1" dirty="0" smtClean="0">
                <a:solidFill>
                  <a:srgbClr val="002060"/>
                </a:solidFill>
              </a:rPr>
              <a:t>4. </a:t>
            </a:r>
            <a:endParaRPr lang="ru-RU" sz="4400" b="1" dirty="0">
              <a:solidFill>
                <a:srgbClr val="002060"/>
              </a:solidFill>
            </a:endParaRPr>
          </a:p>
        </p:txBody>
      </p:sp>
    </p:spTree>
    <p:extLst>
      <p:ext uri="{BB962C8B-B14F-4D97-AF65-F5344CB8AC3E}">
        <p14:creationId xmlns:p14="http://schemas.microsoft.com/office/powerpoint/2010/main" val="27881846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216" t="12657" r="22157" b="8562"/>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44917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827" t="11647" r="22586" b="12337"/>
          <a:stretch/>
        </p:blipFill>
        <p:spPr bwMode="auto">
          <a:xfrm>
            <a:off x="33581" y="0"/>
            <a:ext cx="911041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06072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404664"/>
            <a:ext cx="8208912" cy="5976664"/>
          </a:xfrm>
          <a:prstGeom prst="rect">
            <a:avLst/>
          </a:prstGeom>
          <a:solidFill>
            <a:srgbClr val="FFFF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Rectangle 1"/>
          <p:cNvSpPr>
            <a:spLocks noChangeArrowheads="1"/>
          </p:cNvSpPr>
          <p:nvPr/>
        </p:nvSpPr>
        <p:spPr bwMode="auto">
          <a:xfrm>
            <a:off x="1331640" y="504405"/>
            <a:ext cx="684076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rgbClr val="0000FF"/>
                </a:solidFill>
                <a:effectLst/>
                <a:latin typeface="Liberation Serif" panose="02020603050405020304" pitchFamily="18" charset="0"/>
                <a:cs typeface="Arial" charset="0"/>
              </a:rPr>
              <a:t>Направления системы оценки качества образования</a:t>
            </a:r>
            <a:endParaRPr kumimoji="0" lang="ru-RU" altLang="ru-RU" sz="4800" b="0" i="0" u="none" strike="noStrike" cap="none" normalizeH="0" baseline="0" dirty="0" smtClean="0">
              <a:ln>
                <a:noFill/>
              </a:ln>
              <a:solidFill>
                <a:srgbClr val="0000FF"/>
              </a:solidFill>
              <a:effectLst/>
              <a:latin typeface="Liberation Serif" panose="02020603050405020304" pitchFamily="18" charset="0"/>
              <a:cs typeface="Arial" charset="0"/>
            </a:endParaRPr>
          </a:p>
        </p:txBody>
      </p:sp>
      <p:sp>
        <p:nvSpPr>
          <p:cNvPr id="9" name="TextBox 8"/>
          <p:cNvSpPr txBox="1"/>
          <p:nvPr/>
        </p:nvSpPr>
        <p:spPr>
          <a:xfrm>
            <a:off x="647564" y="1040218"/>
            <a:ext cx="7956884" cy="4524315"/>
          </a:xfrm>
          <a:prstGeom prst="rect">
            <a:avLst/>
          </a:prstGeom>
          <a:noFill/>
        </p:spPr>
        <p:txBody>
          <a:bodyPr wrap="square" rtlCol="0">
            <a:spAutoFit/>
          </a:bodyPr>
          <a:lstStyle/>
          <a:p>
            <a:pPr marL="342900" indent="-342900" algn="just">
              <a:buAutoNum type="arabicPeriod"/>
            </a:pPr>
            <a:r>
              <a:rPr lang="ru-RU" sz="1600" b="1" u="sng" dirty="0" smtClean="0">
                <a:solidFill>
                  <a:srgbClr val="C00000"/>
                </a:solidFill>
                <a:latin typeface="Liberation Serif" panose="02020603050405020304" pitchFamily="18" charset="0"/>
              </a:rPr>
              <a:t>Механизмы управления качеством образовательных результатов</a:t>
            </a:r>
          </a:p>
          <a:p>
            <a:pPr algn="just"/>
            <a:r>
              <a:rPr lang="ru-RU" sz="1600" b="1" dirty="0" smtClean="0">
                <a:solidFill>
                  <a:srgbClr val="C00000"/>
                </a:solidFill>
                <a:latin typeface="Liberation Serif" panose="02020603050405020304" pitchFamily="18" charset="0"/>
              </a:rPr>
              <a:t>1.1. </a:t>
            </a:r>
            <a:r>
              <a:rPr lang="ru-RU" sz="1600" dirty="0" smtClean="0">
                <a:solidFill>
                  <a:srgbClr val="C00000"/>
                </a:solidFill>
                <a:latin typeface="Liberation Serif" panose="02020603050405020304" pitchFamily="18" charset="0"/>
              </a:rPr>
              <a:t>Система оценки качества подготовки обучающихся</a:t>
            </a:r>
          </a:p>
          <a:p>
            <a:pPr algn="just"/>
            <a:r>
              <a:rPr lang="ru-RU" sz="1600" b="1" dirty="0" smtClean="0">
                <a:solidFill>
                  <a:srgbClr val="C00000"/>
                </a:solidFill>
                <a:latin typeface="Liberation Serif" panose="02020603050405020304" pitchFamily="18" charset="0"/>
              </a:rPr>
              <a:t>1.2. </a:t>
            </a:r>
            <a:r>
              <a:rPr lang="ru-RU" sz="1600" dirty="0" smtClean="0">
                <a:solidFill>
                  <a:srgbClr val="C00000"/>
                </a:solidFill>
                <a:latin typeface="Liberation Serif" panose="02020603050405020304" pitchFamily="18" charset="0"/>
              </a:rPr>
              <a:t>Система работы со школами с низкими результатами обучения и/или школами, функционирующими в неблагоприятных социальных условиях</a:t>
            </a:r>
          </a:p>
          <a:p>
            <a:pPr algn="just"/>
            <a:r>
              <a:rPr lang="ru-RU" sz="1600" b="1" dirty="0" smtClean="0">
                <a:solidFill>
                  <a:srgbClr val="C00000"/>
                </a:solidFill>
                <a:latin typeface="Liberation Serif" panose="02020603050405020304" pitchFamily="18" charset="0"/>
              </a:rPr>
              <a:t>1.3. </a:t>
            </a:r>
            <a:r>
              <a:rPr lang="ru-RU" sz="1600" dirty="0" smtClean="0">
                <a:solidFill>
                  <a:srgbClr val="C00000"/>
                </a:solidFill>
                <a:latin typeface="Liberation Serif" panose="02020603050405020304" pitchFamily="18" charset="0"/>
              </a:rPr>
              <a:t>Система выявления, поддержки и развития способностей и талантов у детей и молодежи</a:t>
            </a:r>
          </a:p>
          <a:p>
            <a:pPr algn="just"/>
            <a:r>
              <a:rPr lang="ru-RU" sz="1600" b="1" dirty="0" smtClean="0">
                <a:solidFill>
                  <a:srgbClr val="C00000"/>
                </a:solidFill>
                <a:latin typeface="Liberation Serif" panose="02020603050405020304" pitchFamily="18" charset="0"/>
              </a:rPr>
              <a:t>1.4. </a:t>
            </a:r>
            <a:r>
              <a:rPr lang="ru-RU" sz="1600" dirty="0" smtClean="0">
                <a:solidFill>
                  <a:srgbClr val="C00000"/>
                </a:solidFill>
                <a:latin typeface="Liberation Serif" panose="02020603050405020304" pitchFamily="18" charset="0"/>
              </a:rPr>
              <a:t>Система профессиональной ориентации</a:t>
            </a:r>
          </a:p>
          <a:p>
            <a:pPr algn="just"/>
            <a:endParaRPr lang="ru-RU" sz="1600" dirty="0">
              <a:solidFill>
                <a:srgbClr val="C00000"/>
              </a:solidFill>
              <a:latin typeface="Liberation Serif" panose="02020603050405020304" pitchFamily="18" charset="0"/>
            </a:endParaRPr>
          </a:p>
          <a:p>
            <a:pPr algn="just"/>
            <a:r>
              <a:rPr lang="ru-RU" sz="1600" b="1" dirty="0" smtClean="0">
                <a:solidFill>
                  <a:srgbClr val="C00000"/>
                </a:solidFill>
                <a:latin typeface="Liberation Serif" panose="02020603050405020304" pitchFamily="18" charset="0"/>
              </a:rPr>
              <a:t>2. </a:t>
            </a:r>
            <a:r>
              <a:rPr lang="ru-RU" sz="1600" b="1" u="sng" dirty="0" smtClean="0">
                <a:solidFill>
                  <a:srgbClr val="C00000"/>
                </a:solidFill>
                <a:latin typeface="Liberation Serif" panose="02020603050405020304" pitchFamily="18" charset="0"/>
              </a:rPr>
              <a:t>Механизмы управления качеством образовательной деятельности</a:t>
            </a:r>
          </a:p>
          <a:p>
            <a:pPr algn="just"/>
            <a:r>
              <a:rPr lang="ru-RU" sz="1600" b="1" dirty="0" smtClean="0">
                <a:solidFill>
                  <a:srgbClr val="C00000"/>
                </a:solidFill>
                <a:latin typeface="Liberation Serif" panose="02020603050405020304" pitchFamily="18" charset="0"/>
              </a:rPr>
              <a:t>2.1. </a:t>
            </a:r>
            <a:r>
              <a:rPr lang="ru-RU" sz="1600" dirty="0" smtClean="0">
                <a:solidFill>
                  <a:srgbClr val="C00000"/>
                </a:solidFill>
                <a:latin typeface="Liberation Serif" panose="02020603050405020304" pitchFamily="18" charset="0"/>
              </a:rPr>
              <a:t>Система объективности процедур оценки качества образования и олимпиад школьников</a:t>
            </a:r>
          </a:p>
          <a:p>
            <a:pPr algn="just"/>
            <a:r>
              <a:rPr lang="ru-RU" sz="1600" b="1" dirty="0" smtClean="0">
                <a:solidFill>
                  <a:srgbClr val="C00000"/>
                </a:solidFill>
                <a:latin typeface="Liberation Serif" panose="02020603050405020304" pitchFamily="18" charset="0"/>
              </a:rPr>
              <a:t>2.2</a:t>
            </a:r>
            <a:r>
              <a:rPr lang="ru-RU" sz="1600" dirty="0" smtClean="0">
                <a:solidFill>
                  <a:srgbClr val="C00000"/>
                </a:solidFill>
                <a:latin typeface="Liberation Serif" panose="02020603050405020304" pitchFamily="18" charset="0"/>
              </a:rPr>
              <a:t>. Система мониторинга качества дополнительного профессионального образования педагогических работников</a:t>
            </a:r>
          </a:p>
          <a:p>
            <a:pPr algn="just"/>
            <a:r>
              <a:rPr lang="ru-RU" sz="1600" b="1" dirty="0" smtClean="0">
                <a:solidFill>
                  <a:srgbClr val="C00000"/>
                </a:solidFill>
                <a:latin typeface="Liberation Serif" panose="02020603050405020304" pitchFamily="18" charset="0"/>
              </a:rPr>
              <a:t>2.3</a:t>
            </a:r>
            <a:r>
              <a:rPr lang="ru-RU" sz="1600" b="1" i="1" dirty="0" smtClean="0">
                <a:solidFill>
                  <a:srgbClr val="C00000"/>
                </a:solidFill>
                <a:latin typeface="Liberation Serif" panose="02020603050405020304" pitchFamily="18" charset="0"/>
              </a:rPr>
              <a:t>. </a:t>
            </a:r>
            <a:r>
              <a:rPr lang="ru-RU" b="1" i="1" dirty="0" smtClean="0">
                <a:solidFill>
                  <a:srgbClr val="C00000"/>
                </a:solidFill>
                <a:latin typeface="Liberation Serif" panose="02020603050405020304" pitchFamily="18" charset="0"/>
              </a:rPr>
              <a:t>Система методической работы</a:t>
            </a:r>
          </a:p>
          <a:p>
            <a:pPr algn="just"/>
            <a:r>
              <a:rPr lang="ru-RU" sz="1600" b="1" dirty="0" smtClean="0">
                <a:solidFill>
                  <a:srgbClr val="C00000"/>
                </a:solidFill>
                <a:latin typeface="Liberation Serif" panose="02020603050405020304" pitchFamily="18" charset="0"/>
              </a:rPr>
              <a:t>2.4. </a:t>
            </a:r>
            <a:r>
              <a:rPr lang="ru-RU" sz="1600" dirty="0" smtClean="0">
                <a:solidFill>
                  <a:srgbClr val="C00000"/>
                </a:solidFill>
                <a:latin typeface="Liberation Serif" panose="02020603050405020304" pitchFamily="18" charset="0"/>
              </a:rPr>
              <a:t>Система мониторинга эффективности руководителей всех образовательных организаций региона</a:t>
            </a:r>
          </a:p>
          <a:p>
            <a:pPr algn="just"/>
            <a:r>
              <a:rPr lang="ru-RU" sz="1600" b="1" dirty="0" smtClean="0">
                <a:solidFill>
                  <a:srgbClr val="C00000"/>
                </a:solidFill>
                <a:latin typeface="Liberation Serif" panose="02020603050405020304" pitchFamily="18" charset="0"/>
              </a:rPr>
              <a:t>2.5. </a:t>
            </a:r>
            <a:r>
              <a:rPr lang="ru-RU" sz="1600" dirty="0" smtClean="0">
                <a:solidFill>
                  <a:srgbClr val="C00000"/>
                </a:solidFill>
                <a:latin typeface="Liberation Serif" panose="02020603050405020304" pitchFamily="18" charset="0"/>
              </a:rPr>
              <a:t>Система организации воспитания и социализации обучающихся</a:t>
            </a:r>
          </a:p>
          <a:p>
            <a:pPr algn="just"/>
            <a:endParaRPr lang="ru-RU" sz="1600" dirty="0">
              <a:solidFill>
                <a:srgbClr val="C00000"/>
              </a:solidFill>
              <a:latin typeface="Liberation Serif" panose="02020603050405020304" pitchFamily="18" charset="0"/>
            </a:endParaRPr>
          </a:p>
        </p:txBody>
      </p:sp>
      <p:sp>
        <p:nvSpPr>
          <p:cNvPr id="10" name="TextBox 9"/>
          <p:cNvSpPr txBox="1"/>
          <p:nvPr/>
        </p:nvSpPr>
        <p:spPr>
          <a:xfrm>
            <a:off x="802695" y="5445224"/>
            <a:ext cx="7705092" cy="738664"/>
          </a:xfrm>
          <a:prstGeom prst="rect">
            <a:avLst/>
          </a:prstGeom>
          <a:noFill/>
          <a:ln>
            <a:solidFill>
              <a:schemeClr val="accent3">
                <a:lumMod val="50000"/>
              </a:schemeClr>
            </a:solidFill>
          </a:ln>
        </p:spPr>
        <p:txBody>
          <a:bodyPr wrap="square" rtlCol="0">
            <a:spAutoFit/>
          </a:bodyPr>
          <a:lstStyle/>
          <a:p>
            <a:pPr algn="ctr"/>
            <a:r>
              <a:rPr lang="en-US" sz="1400" i="1" dirty="0">
                <a:solidFill>
                  <a:schemeClr val="accent3">
                    <a:lumMod val="50000"/>
                  </a:schemeClr>
                </a:solidFill>
                <a:hlinkClick r:id="rId2"/>
              </a:rPr>
              <a:t>https://www.irro.ru/?</a:t>
            </a:r>
            <a:r>
              <a:rPr lang="en-US" sz="1400" i="1" dirty="0" smtClean="0">
                <a:solidFill>
                  <a:schemeClr val="accent3">
                    <a:lumMod val="50000"/>
                  </a:schemeClr>
                </a:solidFill>
                <a:hlinkClick r:id="rId2"/>
              </a:rPr>
              <a:t>cid=452</a:t>
            </a:r>
            <a:r>
              <a:rPr lang="ru-RU" sz="1400" i="1" dirty="0" smtClean="0">
                <a:solidFill>
                  <a:schemeClr val="accent3">
                    <a:lumMod val="50000"/>
                  </a:schemeClr>
                </a:solidFill>
              </a:rPr>
              <a:t> </a:t>
            </a:r>
            <a:r>
              <a:rPr lang="ru-RU" sz="1400" b="1" i="1" dirty="0" smtClean="0">
                <a:solidFill>
                  <a:schemeClr val="accent3">
                    <a:lumMod val="50000"/>
                  </a:schemeClr>
                </a:solidFill>
              </a:rPr>
              <a:t>РСОКО</a:t>
            </a:r>
          </a:p>
          <a:p>
            <a:pPr algn="ctr"/>
            <a:r>
              <a:rPr lang="ru-RU" sz="1400" i="1" dirty="0" smtClean="0">
                <a:solidFill>
                  <a:schemeClr val="accent3">
                    <a:lumMod val="50000"/>
                  </a:schemeClr>
                </a:solidFill>
              </a:rPr>
              <a:t>Приказ Министерства общего и профессионального образования СО от 18.12.2018г №615-Д</a:t>
            </a:r>
          </a:p>
          <a:p>
            <a:pPr algn="ctr"/>
            <a:r>
              <a:rPr lang="ru-RU" sz="1400" i="1" dirty="0" smtClean="0">
                <a:solidFill>
                  <a:schemeClr val="accent3">
                    <a:lumMod val="50000"/>
                  </a:schemeClr>
                </a:solidFill>
              </a:rPr>
              <a:t>«О региональной системе оценки качества образования  Свердловской области»</a:t>
            </a:r>
          </a:p>
        </p:txBody>
      </p:sp>
    </p:spTree>
    <p:extLst>
      <p:ext uri="{BB962C8B-B14F-4D97-AF65-F5344CB8AC3E}">
        <p14:creationId xmlns:p14="http://schemas.microsoft.com/office/powerpoint/2010/main" val="33141394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07" t="11953" r="19828" b="3755"/>
          <a:stretch/>
        </p:blipFill>
        <p:spPr bwMode="auto">
          <a:xfrm>
            <a:off x="-13199" y="0"/>
            <a:ext cx="91571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87707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38" t="15020" r="21379" b="9885"/>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06243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24" t="12873" r="20000" b="4981"/>
          <a:stretch/>
        </p:blipFill>
        <p:spPr bwMode="auto">
          <a:xfrm>
            <a:off x="34022" y="0"/>
            <a:ext cx="910997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64579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mywishlist.ru/pic/i/wish/orig/008/590/552.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624"/>
            <a:ext cx="9144000" cy="6880624"/>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987824" y="548680"/>
            <a:ext cx="3425874"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solidFill>
                  <a:srgbClr val="FF0000"/>
                </a:solidFill>
                <a:effectLst>
                  <a:outerShdw blurRad="76200" dist="50800" dir="5400000" algn="tl" rotWithShape="0">
                    <a:srgbClr val="000000">
                      <a:alpha val="65000"/>
                    </a:srgbClr>
                  </a:outerShdw>
                </a:effectLst>
              </a:rPr>
              <a:t> 5. РАЗНОЕ</a:t>
            </a:r>
            <a:endParaRPr lang="ru-RU" sz="5400" b="1" cap="none" spc="50" dirty="0">
              <a:ln w="11430"/>
              <a:solidFill>
                <a:srgbClr val="FF0000"/>
              </a:solidFill>
              <a:effectLst>
                <a:outerShdw blurRad="76200" dist="50800" dir="5400000" algn="tl" rotWithShape="0">
                  <a:srgbClr val="000000">
                    <a:alpha val="65000"/>
                  </a:srgbClr>
                </a:outerShdw>
              </a:effectLst>
            </a:endParaRPr>
          </a:p>
        </p:txBody>
      </p:sp>
      <p:pic>
        <p:nvPicPr>
          <p:cNvPr id="8194" name="Picture 2" descr="https://img12.postila.ru/resize?w=660&amp;src=%2Fdata%2Fd8%2Fec%2Ffe%2F6d%2Fd8ecfe6d52a56c5d98d4d1ddbd7a4d5c43004e5f734bc9187f9f7ab585b1618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616026"/>
            <a:ext cx="4176464" cy="417646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businessgarant.com/upload/medialibrary/508/508854dc2daf5d325003064cd166fd53.jpg"/>
          <p:cNvPicPr>
            <a:picLocks noChangeAspect="1" noChangeArrowheads="1"/>
          </p:cNvPicPr>
          <p:nvPr/>
        </p:nvPicPr>
        <p:blipFill rotWithShape="1">
          <a:blip r:embed="rId4">
            <a:extLst>
              <a:ext uri="{28A0092B-C50C-407E-A947-70E740481C1C}">
                <a14:useLocalDpi xmlns:a14="http://schemas.microsoft.com/office/drawing/2010/main" val="0"/>
              </a:ext>
            </a:extLst>
          </a:blip>
          <a:srcRect t="10147" b="11036"/>
          <a:stretch/>
        </p:blipFill>
        <p:spPr bwMode="auto">
          <a:xfrm>
            <a:off x="3958929" y="1842561"/>
            <a:ext cx="4724045" cy="3723394"/>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985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448" t="10115" r="38276" b="6206"/>
          <a:stretch/>
        </p:blipFill>
        <p:spPr bwMode="auto">
          <a:xfrm>
            <a:off x="107504" y="145776"/>
            <a:ext cx="4419474" cy="6435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3572" t="27302" r="39762" b="9207"/>
          <a:stretch/>
        </p:blipFill>
        <p:spPr bwMode="auto">
          <a:xfrm>
            <a:off x="4633217" y="145776"/>
            <a:ext cx="4499992" cy="5046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3382" t="37909" r="45782" b="43529"/>
          <a:stretch/>
        </p:blipFill>
        <p:spPr bwMode="auto">
          <a:xfrm>
            <a:off x="4633217" y="5225939"/>
            <a:ext cx="4499992" cy="1355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Овал 1"/>
          <p:cNvSpPr/>
          <p:nvPr/>
        </p:nvSpPr>
        <p:spPr>
          <a:xfrm>
            <a:off x="2555776" y="145776"/>
            <a:ext cx="1224136" cy="3308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Овал 5"/>
          <p:cNvSpPr/>
          <p:nvPr/>
        </p:nvSpPr>
        <p:spPr>
          <a:xfrm>
            <a:off x="7241579" y="1000572"/>
            <a:ext cx="1224136" cy="3308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Овал 6"/>
          <p:cNvSpPr/>
          <p:nvPr/>
        </p:nvSpPr>
        <p:spPr>
          <a:xfrm>
            <a:off x="7524328" y="5257491"/>
            <a:ext cx="1224136" cy="3308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17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28341" t="18720" r="58008" b="60263"/>
          <a:stretch/>
        </p:blipFill>
        <p:spPr bwMode="auto">
          <a:xfrm>
            <a:off x="2590118" y="764703"/>
            <a:ext cx="1765858" cy="1904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906777" y="1483666"/>
            <a:ext cx="2016224" cy="1200329"/>
          </a:xfrm>
          <a:prstGeom prst="rect">
            <a:avLst/>
          </a:prstGeom>
          <a:solidFill>
            <a:schemeClr val="accent5">
              <a:lumMod val="20000"/>
              <a:lumOff val="80000"/>
            </a:schemeClr>
          </a:solidFill>
        </p:spPr>
        <p:txBody>
          <a:bodyPr wrap="square" rtlCol="0">
            <a:spAutoFit/>
          </a:bodyPr>
          <a:lstStyle/>
          <a:p>
            <a:pPr algn="ctr"/>
            <a:r>
              <a:rPr lang="ru-RU" sz="1200" b="1" i="1" dirty="0" smtClean="0">
                <a:solidFill>
                  <a:srgbClr val="7030A0"/>
                </a:solidFill>
              </a:rPr>
              <a:t>Концепции, анализ ЕГЭ, план подготовки, дефициты, кейсы по ДКР, ВПР, олимпиада, конкурсы,</a:t>
            </a:r>
          </a:p>
          <a:p>
            <a:pPr algn="ctr"/>
            <a:r>
              <a:rPr lang="ru-RU" sz="1200" b="1" i="1" dirty="0" smtClean="0">
                <a:solidFill>
                  <a:srgbClr val="7030A0"/>
                </a:solidFill>
              </a:rPr>
              <a:t>планирование, обучение, </a:t>
            </a:r>
            <a:r>
              <a:rPr lang="ru-RU" sz="1200" b="1" i="1" dirty="0">
                <a:solidFill>
                  <a:srgbClr val="7030A0"/>
                </a:solidFill>
              </a:rPr>
              <a:t>РТ-9, НПК, </a:t>
            </a:r>
            <a:r>
              <a:rPr lang="ru-RU" sz="1200" b="1" i="1" dirty="0" err="1" smtClean="0">
                <a:solidFill>
                  <a:srgbClr val="7030A0"/>
                </a:solidFill>
              </a:rPr>
              <a:t>ВсОШ</a:t>
            </a:r>
            <a:endParaRPr lang="ru-RU" sz="1200" b="1" i="1" dirty="0">
              <a:solidFill>
                <a:srgbClr val="7030A0"/>
              </a:solidFill>
            </a:endParaRPr>
          </a:p>
        </p:txBody>
      </p:sp>
      <p:sp>
        <p:nvSpPr>
          <p:cNvPr id="3" name="TextBox 2"/>
          <p:cNvSpPr txBox="1"/>
          <p:nvPr/>
        </p:nvSpPr>
        <p:spPr>
          <a:xfrm>
            <a:off x="2483768" y="5805264"/>
            <a:ext cx="1872208" cy="307777"/>
          </a:xfrm>
          <a:prstGeom prst="rect">
            <a:avLst/>
          </a:prstGeom>
          <a:noFill/>
        </p:spPr>
        <p:txBody>
          <a:bodyPr wrap="square" rtlCol="0">
            <a:spAutoFit/>
          </a:bodyPr>
          <a:lstStyle/>
          <a:p>
            <a:endParaRPr lang="ru-RU" sz="1400"/>
          </a:p>
        </p:txBody>
      </p:sp>
      <p:sp>
        <p:nvSpPr>
          <p:cNvPr id="5" name="TextBox 4"/>
          <p:cNvSpPr txBox="1"/>
          <p:nvPr/>
        </p:nvSpPr>
        <p:spPr>
          <a:xfrm>
            <a:off x="4850010" y="6423953"/>
            <a:ext cx="4248472" cy="307777"/>
          </a:xfrm>
          <a:prstGeom prst="rect">
            <a:avLst/>
          </a:prstGeom>
          <a:solidFill>
            <a:schemeClr val="accent3">
              <a:lumMod val="40000"/>
              <a:lumOff val="60000"/>
            </a:schemeClr>
          </a:solidFill>
        </p:spPr>
        <p:txBody>
          <a:bodyPr wrap="square" rtlCol="0">
            <a:spAutoFit/>
          </a:bodyPr>
          <a:lstStyle/>
          <a:p>
            <a:pPr algn="ctr"/>
            <a:r>
              <a:rPr lang="ru-RU" sz="1400" b="1" i="1" dirty="0" smtClean="0">
                <a:solidFill>
                  <a:srgbClr val="7030A0"/>
                </a:solidFill>
              </a:rPr>
              <a:t>Психологи, классные руководители</a:t>
            </a:r>
            <a:endParaRPr lang="ru-RU" sz="1400" b="1" i="1" dirty="0">
              <a:solidFill>
                <a:srgbClr val="7030A0"/>
              </a:solidFill>
            </a:endParaRPr>
          </a:p>
        </p:txBody>
      </p:sp>
    </p:spTree>
    <p:extLst>
      <p:ext uri="{BB962C8B-B14F-4D97-AF65-F5344CB8AC3E}">
        <p14:creationId xmlns:p14="http://schemas.microsoft.com/office/powerpoint/2010/main" val="23144685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332656"/>
            <a:ext cx="8136904" cy="6048672"/>
          </a:xfrm>
          <a:prstGeom prst="rect">
            <a:avLst/>
          </a:prstGeom>
          <a:solidFill>
            <a:schemeClr val="accent6">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364" t="36938" r="31990" b="4607"/>
          <a:stretch/>
        </p:blipFill>
        <p:spPr bwMode="auto">
          <a:xfrm>
            <a:off x="655849" y="1590396"/>
            <a:ext cx="5400600" cy="4534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descr="http://maloohtcollege.ru/wp-content/uploads/2020/02/sto-peregovorov-e-ovoj-vstrechi-ju-ej-d-4900128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618" t="15879" r="12959" b="9754"/>
          <a:stretch/>
        </p:blipFill>
        <p:spPr bwMode="auto">
          <a:xfrm>
            <a:off x="6262714" y="1988840"/>
            <a:ext cx="2250830" cy="1759928"/>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58537" y="519397"/>
            <a:ext cx="7882924" cy="954107"/>
          </a:xfrm>
          <a:prstGeom prst="rect">
            <a:avLst/>
          </a:prstGeom>
          <a:solidFill>
            <a:schemeClr val="accent6">
              <a:lumMod val="20000"/>
              <a:lumOff val="80000"/>
            </a:schemeClr>
          </a:solidFill>
        </p:spPr>
        <p:txBody>
          <a:bodyPr wrap="square" rtlCol="0">
            <a:spAutoFit/>
          </a:bodyPr>
          <a:lstStyle/>
          <a:p>
            <a:pPr algn="just"/>
            <a:r>
              <a:rPr lang="ru-RU" sz="1400" b="1" dirty="0">
                <a:solidFill>
                  <a:srgbClr val="002060"/>
                </a:solidFill>
                <a:latin typeface="Liberation Serif" panose="02020603050405020304" pitchFamily="18" charset="0"/>
              </a:rPr>
              <a:t>Как наставничество поможет поддержать молодого педагога? Какие модели и инструменты наставничества можно реализовать в школе? 11 марта в 11:00 в рамках Всероссийского онлайн-форума </a:t>
            </a:r>
            <a:r>
              <a:rPr lang="ru-RU" sz="1400" b="1" u="sng" dirty="0">
                <a:solidFill>
                  <a:srgbClr val="002060"/>
                </a:solidFill>
                <a:latin typeface="Liberation Serif" panose="02020603050405020304" pitchFamily="18" charset="0"/>
                <a:hlinkClick r:id="rId4"/>
              </a:rPr>
              <a:t>«Экосистема образования 2021»</a:t>
            </a:r>
            <a:r>
              <a:rPr lang="ru-RU" sz="1400" b="1" dirty="0">
                <a:solidFill>
                  <a:srgbClr val="002060"/>
                </a:solidFill>
                <a:latin typeface="Liberation Serif" panose="02020603050405020304" pitchFamily="18" charset="0"/>
              </a:rPr>
              <a:t> обсудим, почему наставничество — эффективный ресурс развития педагогического коллектива. </a:t>
            </a:r>
          </a:p>
        </p:txBody>
      </p:sp>
      <p:sp>
        <p:nvSpPr>
          <p:cNvPr id="7" name="TextBox 6"/>
          <p:cNvSpPr txBox="1"/>
          <p:nvPr/>
        </p:nvSpPr>
        <p:spPr>
          <a:xfrm>
            <a:off x="539552" y="3645024"/>
            <a:ext cx="8064896" cy="954107"/>
          </a:xfrm>
          <a:prstGeom prst="rect">
            <a:avLst/>
          </a:prstGeom>
          <a:noFill/>
        </p:spPr>
        <p:txBody>
          <a:bodyPr wrap="square" rtlCol="0">
            <a:spAutoFit/>
          </a:bodyPr>
          <a:lstStyle/>
          <a:p>
            <a:pPr algn="ctr"/>
            <a:r>
              <a:rPr lang="ru-RU" sz="2800" b="1" dirty="0" smtClean="0">
                <a:solidFill>
                  <a:srgbClr val="FF0000"/>
                </a:solidFill>
                <a:latin typeface="Liberation Serif" panose="02020603050405020304" pitchFamily="18" charset="0"/>
                <a:cs typeface="Times New Roman" panose="02020603050405020304" pitchFamily="18" charset="0"/>
              </a:rPr>
              <a:t>Анкетирование </a:t>
            </a:r>
            <a:r>
              <a:rPr lang="ru-RU" sz="2800" b="1" dirty="0">
                <a:solidFill>
                  <a:srgbClr val="FF0000"/>
                </a:solidFill>
                <a:latin typeface="Liberation Serif" panose="02020603050405020304" pitchFamily="18" charset="0"/>
                <a:cs typeface="Times New Roman" panose="02020603050405020304" pitchFamily="18" charset="0"/>
              </a:rPr>
              <a:t>молодых специалистов ОУ</a:t>
            </a:r>
          </a:p>
          <a:p>
            <a:pPr algn="ctr"/>
            <a:endParaRPr lang="ru-RU" sz="2800" b="1" dirty="0">
              <a:solidFill>
                <a:srgbClr val="FF0000"/>
              </a:solidFill>
            </a:endParaRPr>
          </a:p>
        </p:txBody>
      </p:sp>
    </p:spTree>
    <p:extLst>
      <p:ext uri="{BB962C8B-B14F-4D97-AF65-F5344CB8AC3E}">
        <p14:creationId xmlns:p14="http://schemas.microsoft.com/office/powerpoint/2010/main" val="37893196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95536" y="327464"/>
            <a:ext cx="8208912" cy="6125872"/>
          </a:xfrm>
          <a:prstGeom prst="rect">
            <a:avLst/>
          </a:prstGeom>
          <a:solidFill>
            <a:srgbClr val="FFFF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539552" y="332656"/>
            <a:ext cx="4248472" cy="369332"/>
          </a:xfrm>
          <a:prstGeom prst="rect">
            <a:avLst/>
          </a:prstGeom>
          <a:noFill/>
        </p:spPr>
        <p:txBody>
          <a:bodyPr wrap="square" rtlCol="0">
            <a:spAutoFit/>
          </a:bodyPr>
          <a:lstStyle/>
          <a:p>
            <a:r>
              <a:rPr lang="ru-RU" b="1" dirty="0" smtClean="0">
                <a:solidFill>
                  <a:srgbClr val="7030A0"/>
                </a:solidFill>
                <a:latin typeface="Liberation Serif" panose="02020603050405020304" pitchFamily="18" charset="0"/>
              </a:rPr>
              <a:t>12.02 – информационная рассылка</a:t>
            </a:r>
            <a:endParaRPr lang="ru-RU" b="1" dirty="0">
              <a:solidFill>
                <a:srgbClr val="7030A0"/>
              </a:solidFill>
              <a:latin typeface="Liberation Serif" panose="02020603050405020304" pitchFamily="18"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333" t="11853" r="47262" b="71005"/>
          <a:stretch/>
        </p:blipFill>
        <p:spPr bwMode="auto">
          <a:xfrm>
            <a:off x="611560" y="794962"/>
            <a:ext cx="3883298" cy="1929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75556" y="2924944"/>
            <a:ext cx="7848872" cy="3293209"/>
          </a:xfrm>
          <a:prstGeom prst="rect">
            <a:avLst/>
          </a:prstGeom>
          <a:noFill/>
        </p:spPr>
        <p:txBody>
          <a:bodyPr wrap="square" rtlCol="0">
            <a:spAutoFit/>
          </a:bodyPr>
          <a:lstStyle/>
          <a:p>
            <a:pPr algn="ctr"/>
            <a:r>
              <a:rPr lang="ru-RU" sz="1600" b="1" dirty="0">
                <a:solidFill>
                  <a:srgbClr val="7030A0"/>
                </a:solidFill>
                <a:latin typeface="Liberation Serif" panose="02020603050405020304" pitchFamily="18" charset="0"/>
              </a:rPr>
              <a:t>Центр МСМСО ИРО. материалы онлайн-консультации 19.02</a:t>
            </a:r>
            <a:endParaRPr lang="ru-RU" sz="1600" dirty="0">
              <a:solidFill>
                <a:srgbClr val="7030A0"/>
              </a:solidFill>
              <a:latin typeface="Liberation Serif" panose="02020603050405020304" pitchFamily="18" charset="0"/>
            </a:endParaRPr>
          </a:p>
          <a:p>
            <a:pPr algn="just"/>
            <a:r>
              <a:rPr lang="ru-RU" sz="1600" dirty="0" smtClean="0">
                <a:solidFill>
                  <a:srgbClr val="7030A0"/>
                </a:solidFill>
                <a:latin typeface="Liberation Serif" panose="02020603050405020304" pitchFamily="18" charset="0"/>
              </a:rPr>
              <a:t>	19 </a:t>
            </a:r>
            <a:r>
              <a:rPr lang="ru-RU" sz="1600" dirty="0">
                <a:solidFill>
                  <a:srgbClr val="7030A0"/>
                </a:solidFill>
                <a:latin typeface="Liberation Serif" panose="02020603050405020304" pitchFamily="18" charset="0"/>
              </a:rPr>
              <a:t>февраля 2021 года в соответствии с графиком работы состоялась очередная онлайн-консультация Центра методического сопровождения муниципальных систем образования ГАОУ ДПО СО "ИРО".</a:t>
            </a:r>
          </a:p>
          <a:p>
            <a:pPr algn="just"/>
            <a:r>
              <a:rPr lang="ru-RU" sz="1600" dirty="0" smtClean="0">
                <a:solidFill>
                  <a:srgbClr val="7030A0"/>
                </a:solidFill>
                <a:latin typeface="Liberation Serif" panose="02020603050405020304" pitchFamily="18" charset="0"/>
              </a:rPr>
              <a:t>	Консультация </a:t>
            </a:r>
            <a:r>
              <a:rPr lang="ru-RU" sz="1600" dirty="0">
                <a:solidFill>
                  <a:srgbClr val="7030A0"/>
                </a:solidFill>
                <a:latin typeface="Liberation Serif" panose="02020603050405020304" pitchFamily="18" charset="0"/>
              </a:rPr>
              <a:t>была посвящена подготовке </a:t>
            </a:r>
            <a:r>
              <a:rPr lang="ru-RU" sz="1600" b="1" dirty="0">
                <a:solidFill>
                  <a:srgbClr val="7030A0"/>
                </a:solidFill>
                <a:latin typeface="Liberation Serif" panose="02020603050405020304" pitchFamily="18" charset="0"/>
              </a:rPr>
              <a:t>сборника "ИРО-экспресс" "Профессиональное развитие педагога: ресурсы, механизмы и маршруты".</a:t>
            </a:r>
          </a:p>
          <a:p>
            <a:pPr algn="just"/>
            <a:r>
              <a:rPr lang="ru-RU" sz="1600" dirty="0">
                <a:solidFill>
                  <a:srgbClr val="7030A0"/>
                </a:solidFill>
                <a:latin typeface="Liberation Serif" panose="02020603050405020304" pitchFamily="18" charset="0"/>
              </a:rPr>
              <a:t>Предлагаем ознакомиться с материалами онлайн-консультации </a:t>
            </a:r>
            <a:r>
              <a:rPr lang="ru-RU" sz="1600" dirty="0">
                <a:solidFill>
                  <a:srgbClr val="7030A0"/>
                </a:solidFill>
                <a:latin typeface="Liberation Serif" panose="02020603050405020304" pitchFamily="18" charset="0"/>
                <a:hlinkClick r:id="rId3"/>
              </a:rPr>
              <a:t>https://youtu.be/wGWWpsXaMHM</a:t>
            </a:r>
            <a:r>
              <a:rPr lang="ru-RU" sz="1600" dirty="0">
                <a:solidFill>
                  <a:srgbClr val="7030A0"/>
                </a:solidFill>
                <a:latin typeface="Liberation Serif" panose="02020603050405020304" pitchFamily="18" charset="0"/>
              </a:rPr>
              <a:t>  </a:t>
            </a:r>
          </a:p>
          <a:p>
            <a:pPr algn="just"/>
            <a:r>
              <a:rPr lang="ru-RU" sz="1600" dirty="0">
                <a:solidFill>
                  <a:srgbClr val="7030A0"/>
                </a:solidFill>
                <a:latin typeface="Liberation Serif" panose="02020603050405020304" pitchFamily="18" charset="0"/>
              </a:rPr>
              <a:t> </a:t>
            </a:r>
            <a:r>
              <a:rPr lang="ru-RU" sz="1600" dirty="0" smtClean="0">
                <a:solidFill>
                  <a:srgbClr val="7030A0"/>
                </a:solidFill>
                <a:latin typeface="Liberation Serif" panose="02020603050405020304" pitchFamily="18" charset="0"/>
              </a:rPr>
              <a:t>	Приглашаем </a:t>
            </a:r>
            <a:r>
              <a:rPr lang="ru-RU" sz="1600" dirty="0">
                <a:solidFill>
                  <a:srgbClr val="7030A0"/>
                </a:solidFill>
                <a:latin typeface="Liberation Serif" panose="02020603050405020304" pitchFamily="18" charset="0"/>
              </a:rPr>
              <a:t> принять активное участие в распространении передового опыта профессионального развития педагога через формирование сборника</a:t>
            </a:r>
            <a:r>
              <a:rPr lang="ru-RU" sz="1600" dirty="0" smtClean="0">
                <a:solidFill>
                  <a:srgbClr val="7030A0"/>
                </a:solidFill>
                <a:latin typeface="Liberation Serif" panose="02020603050405020304" pitchFamily="18" charset="0"/>
              </a:rPr>
              <a:t>.</a:t>
            </a:r>
          </a:p>
          <a:p>
            <a:pPr algn="just"/>
            <a:endParaRPr lang="ru-RU" sz="1600" dirty="0" smtClean="0">
              <a:solidFill>
                <a:srgbClr val="7030A0"/>
              </a:solidFill>
              <a:latin typeface="Liberation Serif" panose="02020603050405020304" pitchFamily="18" charset="0"/>
            </a:endParaRPr>
          </a:p>
          <a:p>
            <a:pPr algn="ctr"/>
            <a:r>
              <a:rPr lang="en-US" sz="1600" dirty="0">
                <a:solidFill>
                  <a:srgbClr val="7030A0"/>
                </a:solidFill>
                <a:latin typeface="Liberation Serif" panose="02020603050405020304" pitchFamily="18" charset="0"/>
                <a:hlinkClick r:id="rId4"/>
              </a:rPr>
              <a:t>https://</a:t>
            </a:r>
            <a:r>
              <a:rPr lang="en-US" sz="1600" dirty="0" smtClean="0">
                <a:solidFill>
                  <a:srgbClr val="7030A0"/>
                </a:solidFill>
                <a:latin typeface="Liberation Serif" panose="02020603050405020304" pitchFamily="18" charset="0"/>
                <a:hlinkClick r:id="rId4"/>
              </a:rPr>
              <a:t>www.irro.ru/index.php?cid=556</a:t>
            </a:r>
            <a:r>
              <a:rPr lang="ru-RU" sz="1600" dirty="0" smtClean="0">
                <a:solidFill>
                  <a:srgbClr val="7030A0"/>
                </a:solidFill>
                <a:latin typeface="Liberation Serif" panose="02020603050405020304" pitchFamily="18" charset="0"/>
              </a:rPr>
              <a:t> – страница ЦМС ИРО </a:t>
            </a:r>
            <a:endParaRPr lang="ru-RU" sz="1600" dirty="0">
              <a:solidFill>
                <a:srgbClr val="7030A0"/>
              </a:solidFill>
              <a:latin typeface="Liberation Serif" panose="02020603050405020304" pitchFamily="18" charset="0"/>
            </a:endParaRPr>
          </a:p>
          <a:p>
            <a:pPr algn="just"/>
            <a:r>
              <a:rPr lang="ru-RU" sz="1600" dirty="0">
                <a:solidFill>
                  <a:srgbClr val="7030A0"/>
                </a:solidFill>
                <a:latin typeface="Liberation Serif" panose="02020603050405020304" pitchFamily="18" charset="0"/>
              </a:rPr>
              <a:t> </a:t>
            </a:r>
            <a:r>
              <a:rPr lang="ru-RU" sz="1600" dirty="0" smtClean="0">
                <a:solidFill>
                  <a:srgbClr val="7030A0"/>
                </a:solidFill>
                <a:latin typeface="Liberation Serif" panose="02020603050405020304" pitchFamily="18" charset="0"/>
              </a:rPr>
              <a:t>	</a:t>
            </a:r>
            <a:endParaRPr lang="ru-RU" sz="1600" dirty="0">
              <a:solidFill>
                <a:srgbClr val="7030A0"/>
              </a:solidFill>
              <a:latin typeface="Liberation Serif" panose="02020603050405020304" pitchFamily="18" charset="0"/>
            </a:endParaRPr>
          </a:p>
        </p:txBody>
      </p:sp>
    </p:spTree>
    <p:extLst>
      <p:ext uri="{BB962C8B-B14F-4D97-AF65-F5344CB8AC3E}">
        <p14:creationId xmlns:p14="http://schemas.microsoft.com/office/powerpoint/2010/main" val="1073843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754" t="15419" r="23164" b="10023"/>
          <a:stretch/>
        </p:blipFill>
        <p:spPr bwMode="auto">
          <a:xfrm>
            <a:off x="1"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907704" y="5413286"/>
            <a:ext cx="5760640" cy="400110"/>
          </a:xfrm>
          <a:prstGeom prst="rect">
            <a:avLst/>
          </a:prstGeom>
          <a:noFill/>
        </p:spPr>
        <p:txBody>
          <a:bodyPr wrap="square" rtlCol="0">
            <a:spAutoFit/>
          </a:bodyPr>
          <a:lstStyle/>
          <a:p>
            <a:pPr algn="ctr"/>
            <a:r>
              <a:rPr lang="ru-RU" sz="2000" b="1" dirty="0" smtClean="0">
                <a:solidFill>
                  <a:srgbClr val="7030A0"/>
                </a:solidFill>
                <a:latin typeface="Liberation Serif" panose="02020603050405020304" pitchFamily="18" charset="0"/>
              </a:rPr>
              <a:t>9.02.2021г, горизонтальное обучение</a:t>
            </a:r>
            <a:endParaRPr lang="ru-RU" sz="2000" b="1" dirty="0">
              <a:solidFill>
                <a:srgbClr val="7030A0"/>
              </a:solidFill>
              <a:latin typeface="Liberation Serif" panose="02020603050405020304" pitchFamily="18" charset="0"/>
            </a:endParaRPr>
          </a:p>
        </p:txBody>
      </p:sp>
    </p:spTree>
    <p:extLst>
      <p:ext uri="{BB962C8B-B14F-4D97-AF65-F5344CB8AC3E}">
        <p14:creationId xmlns:p14="http://schemas.microsoft.com/office/powerpoint/2010/main" val="32657529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973" t="13424" r="43211" b="8208"/>
          <a:stretch/>
        </p:blipFill>
        <p:spPr bwMode="auto">
          <a:xfrm>
            <a:off x="42190" y="0"/>
            <a:ext cx="4709932" cy="6737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5493" t="15186" r="43282" b="7899"/>
          <a:stretch/>
        </p:blipFill>
        <p:spPr bwMode="auto">
          <a:xfrm>
            <a:off x="4739546" y="-1"/>
            <a:ext cx="4404454" cy="6737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004048" y="2204864"/>
            <a:ext cx="3744416" cy="3970318"/>
          </a:xfrm>
          <a:prstGeom prst="rect">
            <a:avLst/>
          </a:prstGeom>
          <a:noFill/>
        </p:spPr>
        <p:txBody>
          <a:bodyPr wrap="square" rtlCol="0">
            <a:spAutoFit/>
          </a:bodyPr>
          <a:lstStyle/>
          <a:p>
            <a:pPr algn="ctr"/>
            <a:r>
              <a:rPr lang="ru-RU" dirty="0" smtClean="0"/>
              <a:t>Ссылки на ДЕМО</a:t>
            </a:r>
            <a:endParaRPr lang="ru-RU" dirty="0" smtClean="0">
              <a:hlinkClick r:id="rId4"/>
            </a:endParaRPr>
          </a:p>
          <a:p>
            <a:endParaRPr lang="ru-RU" u="sng" dirty="0" smtClean="0">
              <a:hlinkClick r:id="rId4"/>
            </a:endParaRPr>
          </a:p>
          <a:p>
            <a:r>
              <a:rPr lang="ru-RU" u="sng" dirty="0" smtClean="0">
                <a:hlinkClick r:id="rId4"/>
              </a:rPr>
              <a:t>https</a:t>
            </a:r>
            <a:r>
              <a:rPr lang="ru-RU" u="sng" dirty="0">
                <a:hlinkClick r:id="rId4"/>
              </a:rPr>
              <a:t>://academy.prosv.ru/teachers2019#abouthttps://academy.prosv.ru/teachers2019#about</a:t>
            </a:r>
            <a:r>
              <a:rPr lang="ru-RU" dirty="0"/>
              <a:t> </a:t>
            </a:r>
            <a:endParaRPr lang="ru-RU" dirty="0" smtClean="0"/>
          </a:p>
          <a:p>
            <a:endParaRPr lang="ru-RU" dirty="0"/>
          </a:p>
          <a:p>
            <a:r>
              <a:rPr lang="ru-RU" u="sng" dirty="0">
                <a:hlinkClick r:id="rId5"/>
              </a:rPr>
              <a:t>https://4ege.ru/materials_podgotovka/57160-demoversii-diagnosticheskih-rabot-dlya-uchiteley.html</a:t>
            </a:r>
            <a:r>
              <a:rPr lang="ru-RU" dirty="0"/>
              <a:t> </a:t>
            </a:r>
            <a:endParaRPr lang="ru-RU" dirty="0" smtClean="0"/>
          </a:p>
          <a:p>
            <a:endParaRPr lang="ru-RU" dirty="0"/>
          </a:p>
          <a:p>
            <a:r>
              <a:rPr lang="ru-RU" u="sng" dirty="0">
                <a:hlinkClick r:id="rId6"/>
              </a:rPr>
              <a:t>https://irospb.ru/att-test</a:t>
            </a:r>
            <a:r>
              <a:rPr lang="ru-RU" dirty="0"/>
              <a:t> </a:t>
            </a:r>
            <a:endParaRPr lang="ru-RU" dirty="0" smtClean="0"/>
          </a:p>
          <a:p>
            <a:endParaRPr lang="ru-RU" dirty="0"/>
          </a:p>
          <a:p>
            <a:r>
              <a:rPr lang="ru-RU" u="sng" dirty="0">
                <a:hlinkClick r:id="rId7"/>
              </a:rPr>
              <a:t>http://edu-monitoring.ru/</a:t>
            </a:r>
            <a:r>
              <a:rPr lang="ru-RU" dirty="0"/>
              <a:t> </a:t>
            </a:r>
          </a:p>
          <a:p>
            <a:endParaRPr lang="ru-RU" dirty="0"/>
          </a:p>
        </p:txBody>
      </p:sp>
    </p:spTree>
    <p:extLst>
      <p:ext uri="{BB962C8B-B14F-4D97-AF65-F5344CB8AC3E}">
        <p14:creationId xmlns:p14="http://schemas.microsoft.com/office/powerpoint/2010/main" val="13145580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399985"/>
            <a:ext cx="8208912" cy="5976664"/>
          </a:xfrm>
          <a:prstGeom prst="rect">
            <a:avLst/>
          </a:prstGeom>
          <a:solidFill>
            <a:srgbClr val="FFFF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1691680" y="399985"/>
            <a:ext cx="528401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cap="none" spc="50" dirty="0" smtClean="0">
                <a:ln w="11430"/>
                <a:solidFill>
                  <a:srgbClr val="0000FF"/>
                </a:solidFill>
                <a:effectLst>
                  <a:outerShdw blurRad="76200" dist="50800" dir="5400000" algn="tl" rotWithShape="0">
                    <a:srgbClr val="000000">
                      <a:alpha val="65000"/>
                    </a:srgbClr>
                  </a:outerShdw>
                </a:effectLst>
              </a:rPr>
              <a:t> Система методической работы</a:t>
            </a:r>
            <a:endParaRPr lang="ru-RU" sz="2800" b="1" cap="none" spc="50" dirty="0">
              <a:ln w="11430"/>
              <a:solidFill>
                <a:srgbClr val="0000FF"/>
              </a:solidFill>
              <a:effectLst>
                <a:outerShdw blurRad="76200" dist="50800" dir="5400000" algn="tl" rotWithShape="0">
                  <a:srgbClr val="000000">
                    <a:alpha val="65000"/>
                  </a:srgbClr>
                </a:outerShdw>
              </a:effectLst>
            </a:endParaRPr>
          </a:p>
        </p:txBody>
      </p:sp>
      <p:graphicFrame>
        <p:nvGraphicFramePr>
          <p:cNvPr id="5" name="Таблица 4"/>
          <p:cNvGraphicFramePr>
            <a:graphicFrameLocks noGrp="1"/>
          </p:cNvGraphicFramePr>
          <p:nvPr>
            <p:extLst>
              <p:ext uri="{D42A27DB-BD31-4B8C-83A1-F6EECF244321}">
                <p14:modId xmlns:p14="http://schemas.microsoft.com/office/powerpoint/2010/main" val="764569569"/>
              </p:ext>
            </p:extLst>
          </p:nvPr>
        </p:nvGraphicFramePr>
        <p:xfrm>
          <a:off x="611560" y="1052736"/>
          <a:ext cx="7920880" cy="5222344"/>
        </p:xfrm>
        <a:graphic>
          <a:graphicData uri="http://schemas.openxmlformats.org/drawingml/2006/table">
            <a:tbl>
              <a:tblPr firstRow="1" bandRow="1">
                <a:tableStyleId>{35758FB7-9AC5-4552-8A53-C91805E547FA}</a:tableStyleId>
              </a:tblPr>
              <a:tblGrid>
                <a:gridCol w="3096344"/>
                <a:gridCol w="2880320"/>
                <a:gridCol w="1944216"/>
              </a:tblGrid>
              <a:tr h="370840">
                <a:tc>
                  <a:txBody>
                    <a:bodyPr/>
                    <a:lstStyle/>
                    <a:p>
                      <a:pPr algn="ctr"/>
                      <a:r>
                        <a:rPr lang="ru-RU" sz="1600" dirty="0" smtClean="0">
                          <a:latin typeface="Liberation Serif" panose="02020603050405020304" pitchFamily="18" charset="0"/>
                        </a:rPr>
                        <a:t>РСОКО</a:t>
                      </a:r>
                      <a:endParaRPr lang="ru-RU" sz="1600" dirty="0">
                        <a:latin typeface="Liberation Serif" panose="02020603050405020304" pitchFamily="18" charset="0"/>
                      </a:endParaRPr>
                    </a:p>
                  </a:txBody>
                  <a:tcPr/>
                </a:tc>
                <a:tc>
                  <a:txBody>
                    <a:bodyPr/>
                    <a:lstStyle/>
                    <a:p>
                      <a:pPr algn="ctr"/>
                      <a:r>
                        <a:rPr lang="ru-RU" sz="1600" dirty="0" smtClean="0">
                          <a:latin typeface="Liberation Serif" panose="02020603050405020304" pitchFamily="18" charset="0"/>
                        </a:rPr>
                        <a:t>МСОКО</a:t>
                      </a:r>
                      <a:endParaRPr lang="ru-RU" sz="1600" dirty="0">
                        <a:latin typeface="Liberation Serif" panose="02020603050405020304" pitchFamily="18" charset="0"/>
                      </a:endParaRPr>
                    </a:p>
                  </a:txBody>
                  <a:tcPr/>
                </a:tc>
                <a:tc>
                  <a:txBody>
                    <a:bodyPr/>
                    <a:lstStyle/>
                    <a:p>
                      <a:pPr algn="ctr"/>
                      <a:r>
                        <a:rPr lang="ru-RU" sz="1600" dirty="0" smtClean="0">
                          <a:latin typeface="Liberation Serif" panose="02020603050405020304" pitchFamily="18" charset="0"/>
                        </a:rPr>
                        <a:t>ВСОКО</a:t>
                      </a:r>
                      <a:endParaRPr lang="ru-RU" sz="1600" dirty="0">
                        <a:latin typeface="Liberation Serif" panose="02020603050405020304" pitchFamily="18" charset="0"/>
                      </a:endParaRPr>
                    </a:p>
                  </a:txBody>
                  <a:tcPr/>
                </a:tc>
              </a:tr>
              <a:tr h="1285344">
                <a:tc>
                  <a:txBody>
                    <a:bodyPr/>
                    <a:lstStyle/>
                    <a:p>
                      <a:pPr algn="just"/>
                      <a:r>
                        <a:rPr lang="ru-RU" sz="1200" b="1" kern="1200" dirty="0" smtClean="0">
                          <a:effectLst/>
                          <a:latin typeface="Liberation Serif" panose="02020603050405020304" pitchFamily="18" charset="0"/>
                        </a:rPr>
                        <a:t>Положение о системе методической работы Свердловской области,</a:t>
                      </a:r>
                      <a:r>
                        <a:rPr lang="ru-RU" sz="1200" kern="1200" dirty="0" smtClean="0">
                          <a:effectLst/>
                          <a:latin typeface="Liberation Serif" panose="02020603050405020304" pitchFamily="18" charset="0"/>
                        </a:rPr>
                        <a:t> утвержденное Приказом Министерства образования и молодежной политики Свердловской области от 26 июня 2020 г. N 517-Д </a:t>
                      </a:r>
                      <a:endParaRPr lang="ru-RU" sz="1200" dirty="0">
                        <a:solidFill>
                          <a:schemeClr val="tx1">
                            <a:lumMod val="95000"/>
                            <a:lumOff val="5000"/>
                          </a:schemeClr>
                        </a:solidFill>
                        <a:latin typeface="Liberation Serif" panose="02020603050405020304" pitchFamily="18"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200" b="1" kern="1200" dirty="0" smtClean="0">
                          <a:effectLst/>
                          <a:latin typeface="Liberation Serif" panose="02020603050405020304" pitchFamily="18" charset="0"/>
                        </a:rPr>
                        <a:t>Положение о системе методической работы в городском округе Верхняя Пышма,</a:t>
                      </a:r>
                      <a:r>
                        <a:rPr lang="ru-RU" sz="1200" kern="1200" dirty="0" smtClean="0">
                          <a:effectLst/>
                          <a:latin typeface="Liberation Serif" panose="02020603050405020304" pitchFamily="18" charset="0"/>
                        </a:rPr>
                        <a:t> утвержденное Приказом МКУ «УО ГО Верхняя Пышма» от 24 декабря 2020г.  г. N 239 </a:t>
                      </a:r>
                      <a:endParaRPr lang="ru-RU" sz="1200" dirty="0">
                        <a:latin typeface="Liberation Serif" panose="02020603050405020304" pitchFamily="18"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ru-RU" sz="1200" dirty="0">
                        <a:latin typeface="Liberation Serif" panose="02020603050405020304" pitchFamily="18" charset="0"/>
                      </a:endParaRPr>
                    </a:p>
                  </a:txBody>
                  <a:tcPr/>
                </a:tc>
              </a:tr>
              <a:tr h="370840">
                <a:tc>
                  <a:txBody>
                    <a:bodyPr/>
                    <a:lstStyle/>
                    <a:p>
                      <a:pPr algn="just"/>
                      <a:r>
                        <a:rPr lang="ru-RU" sz="1200" b="1" kern="1200" dirty="0" smtClean="0">
                          <a:effectLst/>
                          <a:latin typeface="Liberation Serif" panose="02020603050405020304" pitchFamily="18" charset="0"/>
                        </a:rPr>
                        <a:t>План мероприятий ("дорожная карта") по развитию системы методической работы в Свердловской области</a:t>
                      </a:r>
                      <a:r>
                        <a:rPr lang="ru-RU" sz="1200" kern="1200" dirty="0" smtClean="0">
                          <a:effectLst/>
                          <a:latin typeface="Liberation Serif" panose="02020603050405020304" pitchFamily="18" charset="0"/>
                        </a:rPr>
                        <a:t>, утвержденный Приказом</a:t>
                      </a:r>
                      <a:br>
                        <a:rPr lang="ru-RU" sz="1200" kern="1200" dirty="0" smtClean="0">
                          <a:effectLst/>
                          <a:latin typeface="Liberation Serif" panose="02020603050405020304" pitchFamily="18" charset="0"/>
                        </a:rPr>
                      </a:br>
                      <a:r>
                        <a:rPr lang="ru-RU" sz="1200" kern="1200" dirty="0" smtClean="0">
                          <a:effectLst/>
                          <a:latin typeface="Liberation Serif" panose="02020603050405020304" pitchFamily="18" charset="0"/>
                        </a:rPr>
                        <a:t>Министерства образования и молодежной политики</a:t>
                      </a:r>
                      <a:br>
                        <a:rPr lang="ru-RU" sz="1200" kern="1200" dirty="0" smtClean="0">
                          <a:effectLst/>
                          <a:latin typeface="Liberation Serif" panose="02020603050405020304" pitchFamily="18" charset="0"/>
                        </a:rPr>
                      </a:br>
                      <a:r>
                        <a:rPr lang="ru-RU" sz="1200" kern="1200" dirty="0" smtClean="0">
                          <a:effectLst/>
                          <a:latin typeface="Liberation Serif" panose="02020603050405020304" pitchFamily="18" charset="0"/>
                        </a:rPr>
                        <a:t>Свердловской области от 2 июля 2020 г. N 537-Д </a:t>
                      </a:r>
                      <a:endParaRPr lang="ru-RU" sz="1200" dirty="0">
                        <a:solidFill>
                          <a:schemeClr val="tx1">
                            <a:lumMod val="95000"/>
                            <a:lumOff val="5000"/>
                          </a:schemeClr>
                        </a:solidFill>
                        <a:latin typeface="Liberation Serif" panose="02020603050405020304" pitchFamily="18"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200" b="1" kern="1200" dirty="0" smtClean="0">
                          <a:effectLst/>
                          <a:latin typeface="Liberation Serif" panose="02020603050405020304" pitchFamily="18" charset="0"/>
                        </a:rPr>
                        <a:t>План мероприятий ("дорожная карта") по развитию системы методической работы в городском округе Верхняя Пышма,</a:t>
                      </a:r>
                      <a:r>
                        <a:rPr lang="ru-RU" sz="1200" kern="1200" dirty="0" smtClean="0">
                          <a:effectLst/>
                          <a:latin typeface="Liberation Serif" panose="02020603050405020304" pitchFamily="18" charset="0"/>
                        </a:rPr>
                        <a:t> утвержденный Приказом МКУ «УО ГО Верхняя Пышма» от 24 декабря 2020г.  г. N 239 </a:t>
                      </a:r>
                      <a:endParaRPr lang="ru-RU" sz="1200" dirty="0" smtClean="0">
                        <a:latin typeface="Liberation Serif" panose="02020603050405020304" pitchFamily="18" charset="0"/>
                      </a:endParaRPr>
                    </a:p>
                    <a:p>
                      <a:pPr algn="just"/>
                      <a:endParaRPr lang="ru-RU" sz="1200" dirty="0">
                        <a:latin typeface="Liberation Serif" panose="02020603050405020304" pitchFamily="18" charset="0"/>
                      </a:endParaRPr>
                    </a:p>
                  </a:txBody>
                  <a:tcPr/>
                </a:tc>
                <a:tc>
                  <a:txBody>
                    <a:bodyPr/>
                    <a:lstStyle/>
                    <a:p>
                      <a:pPr algn="just"/>
                      <a:endParaRPr lang="ru-RU" sz="1200" dirty="0">
                        <a:latin typeface="Liberation Serif" panose="02020603050405020304" pitchFamily="18" charset="0"/>
                      </a:endParaRPr>
                    </a:p>
                  </a:txBody>
                  <a:tcPr/>
                </a:tc>
              </a:tr>
              <a:tr h="370840">
                <a:tc>
                  <a:txBody>
                    <a:bodyPr/>
                    <a:lstStyle/>
                    <a:p>
                      <a:pPr algn="just"/>
                      <a:r>
                        <a:rPr lang="ru-RU" sz="1200" b="1" kern="1200" dirty="0" smtClean="0">
                          <a:effectLst/>
                          <a:latin typeface="Liberation Serif" panose="02020603050405020304" pitchFamily="18" charset="0"/>
                        </a:rPr>
                        <a:t>Положение о мониторинге системы методической работы в Свердловской области</a:t>
                      </a:r>
                      <a:r>
                        <a:rPr lang="ru-RU" sz="1200" kern="1200" dirty="0" smtClean="0">
                          <a:effectLst/>
                          <a:latin typeface="Liberation Serif" panose="02020603050405020304" pitchFamily="18" charset="0"/>
                        </a:rPr>
                        <a:t>, утвержденное</a:t>
                      </a:r>
                      <a:br>
                        <a:rPr lang="ru-RU" sz="1200" kern="1200" dirty="0" smtClean="0">
                          <a:effectLst/>
                          <a:latin typeface="Liberation Serif" panose="02020603050405020304" pitchFamily="18" charset="0"/>
                        </a:rPr>
                      </a:br>
                      <a:r>
                        <a:rPr lang="ru-RU" sz="1200" kern="1200" dirty="0" smtClean="0">
                          <a:effectLst/>
                          <a:latin typeface="Liberation Serif" panose="02020603050405020304" pitchFamily="18" charset="0"/>
                        </a:rPr>
                        <a:t>Приказом Министерства образования и молодежной политики Свердловской области от 29 июня 2020 г. N 530-Д </a:t>
                      </a:r>
                      <a:endParaRPr lang="ru-RU" sz="1200" dirty="0">
                        <a:solidFill>
                          <a:schemeClr val="tx1">
                            <a:lumMod val="95000"/>
                            <a:lumOff val="5000"/>
                          </a:schemeClr>
                        </a:solidFill>
                        <a:latin typeface="Liberation Serif" panose="02020603050405020304" pitchFamily="18"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200" b="1" kern="1200" dirty="0" smtClean="0">
                          <a:effectLst/>
                          <a:latin typeface="Liberation Serif" panose="02020603050405020304" pitchFamily="18" charset="0"/>
                        </a:rPr>
                        <a:t>Положение о мониторинге системы методической работы в городском округе Верхняя Пышма,</a:t>
                      </a:r>
                      <a:r>
                        <a:rPr lang="ru-RU" sz="1200" kern="1200" dirty="0" smtClean="0">
                          <a:effectLst/>
                          <a:latin typeface="Liberation Serif" panose="02020603050405020304" pitchFamily="18" charset="0"/>
                        </a:rPr>
                        <a:t> утвержденное Приказом МКУ «УО ГО Верхняя Пышма» от 24 декабря 2020г.  г. N 239 </a:t>
                      </a:r>
                      <a:endParaRPr lang="ru-RU" sz="1200" dirty="0" smtClean="0">
                        <a:latin typeface="Liberation Serif" panose="02020603050405020304" pitchFamily="18"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ru-RU" sz="1200" dirty="0" smtClean="0">
                        <a:latin typeface="Liberation Serif" panose="02020603050405020304" pitchFamily="18" charset="0"/>
                      </a:endParaRPr>
                    </a:p>
                  </a:txBody>
                  <a:tcPr/>
                </a:tc>
              </a:tr>
              <a:tr h="370840">
                <a:tc>
                  <a:txBody>
                    <a:bodyPr/>
                    <a:lstStyle/>
                    <a:p>
                      <a:pPr algn="just"/>
                      <a:r>
                        <a:rPr lang="en-US" sz="1200" dirty="0" smtClean="0">
                          <a:solidFill>
                            <a:schemeClr val="tx1">
                              <a:lumMod val="95000"/>
                              <a:lumOff val="5000"/>
                            </a:schemeClr>
                          </a:solidFill>
                          <a:latin typeface="Liberation Serif" panose="02020603050405020304" pitchFamily="18" charset="0"/>
                          <a:hlinkClick r:id="rId2"/>
                        </a:rPr>
                        <a:t>https://www.irro.ru/?cid=486</a:t>
                      </a:r>
                      <a:r>
                        <a:rPr lang="ru-RU" sz="1200" dirty="0" smtClean="0">
                          <a:solidFill>
                            <a:schemeClr val="tx1">
                              <a:lumMod val="95000"/>
                              <a:lumOff val="5000"/>
                            </a:schemeClr>
                          </a:solidFill>
                          <a:latin typeface="Liberation Serif" panose="02020603050405020304" pitchFamily="18" charset="0"/>
                        </a:rPr>
                        <a:t> (официальный</a:t>
                      </a:r>
                      <a:r>
                        <a:rPr lang="ru-RU" sz="1200" baseline="0" dirty="0" smtClean="0">
                          <a:solidFill>
                            <a:schemeClr val="tx1">
                              <a:lumMod val="95000"/>
                              <a:lumOff val="5000"/>
                            </a:schemeClr>
                          </a:solidFill>
                          <a:latin typeface="Liberation Serif" panose="02020603050405020304" pitchFamily="18" charset="0"/>
                        </a:rPr>
                        <a:t> сайт ГАОУ ДПО СО «ИРО»)</a:t>
                      </a:r>
                      <a:endParaRPr lang="ru-RU" sz="1200" dirty="0">
                        <a:solidFill>
                          <a:schemeClr val="tx1">
                            <a:lumMod val="95000"/>
                            <a:lumOff val="5000"/>
                          </a:schemeClr>
                        </a:solidFill>
                        <a:latin typeface="Liberation Serif" panose="02020603050405020304" pitchFamily="18"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200" dirty="0" smtClean="0">
                          <a:latin typeface="Liberation Serif" panose="02020603050405020304" pitchFamily="18" charset="0"/>
                          <a:hlinkClick r:id="rId3"/>
                        </a:rPr>
                        <a:t>https://uovp.ru/metodicheskaya-rabota/sistema-metodicheskoy-raboty/</a:t>
                      </a:r>
                      <a:r>
                        <a:rPr lang="ru-RU" sz="1200" dirty="0" smtClean="0">
                          <a:latin typeface="Liberation Serif" panose="02020603050405020304" pitchFamily="18" charset="0"/>
                        </a:rPr>
                        <a:t> (официальный сайт МКУ «УО ГО Верхняя Пышма»)</a:t>
                      </a: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ru-RU" sz="1200" dirty="0" smtClean="0">
                        <a:latin typeface="Liberation Serif" panose="02020603050405020304" pitchFamily="18" charset="0"/>
                      </a:endParaRPr>
                    </a:p>
                  </a:txBody>
                  <a:tcPr/>
                </a:tc>
              </a:tr>
            </a:tbl>
          </a:graphicData>
        </a:graphic>
      </p:graphicFrame>
      <p:pic>
        <p:nvPicPr>
          <p:cNvPr id="7170" name="Picture 2" descr="https://sch887.mskobr.ru/files/_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483" r="19170"/>
          <a:stretch/>
        </p:blipFill>
        <p:spPr bwMode="auto">
          <a:xfrm>
            <a:off x="6732240" y="1556792"/>
            <a:ext cx="1660105" cy="46805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5926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404664"/>
            <a:ext cx="8208912" cy="5976664"/>
          </a:xfrm>
          <a:prstGeom prst="rect">
            <a:avLst/>
          </a:prstGeom>
          <a:solidFill>
            <a:srgbClr val="FFFF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611560" y="404664"/>
            <a:ext cx="7920880" cy="6001643"/>
          </a:xfrm>
          <a:prstGeom prst="rect">
            <a:avLst/>
          </a:prstGeom>
          <a:noFill/>
        </p:spPr>
        <p:txBody>
          <a:bodyPr wrap="square" rtlCol="0">
            <a:spAutoFit/>
          </a:bodyPr>
          <a:lstStyle/>
          <a:p>
            <a:pPr algn="just"/>
            <a:r>
              <a:rPr lang="ru-RU" sz="1600" dirty="0" smtClean="0">
                <a:solidFill>
                  <a:srgbClr val="C00000"/>
                </a:solidFill>
              </a:rPr>
              <a:t>	</a:t>
            </a:r>
            <a:r>
              <a:rPr lang="ru-RU" sz="1600" b="1" dirty="0" smtClean="0">
                <a:solidFill>
                  <a:srgbClr val="C00000"/>
                </a:solidFill>
              </a:rPr>
              <a:t>Методическая </a:t>
            </a:r>
            <a:r>
              <a:rPr lang="ru-RU" sz="1600" b="1" dirty="0">
                <a:solidFill>
                  <a:srgbClr val="C00000"/>
                </a:solidFill>
              </a:rPr>
              <a:t>работа </a:t>
            </a:r>
            <a:r>
              <a:rPr lang="ru-RU" sz="1600" dirty="0">
                <a:solidFill>
                  <a:srgbClr val="C00000"/>
                </a:solidFill>
              </a:rPr>
              <a:t>- систематическая коллективная и индивидуальная деятельность педагогических кадров, направленная на повышение их научно-теоретического, общекультурного уровня, психологической подготовки и профессионального </a:t>
            </a:r>
            <a:r>
              <a:rPr lang="ru-RU" sz="1600" dirty="0" smtClean="0">
                <a:solidFill>
                  <a:srgbClr val="C00000"/>
                </a:solidFill>
              </a:rPr>
              <a:t>мастерства.</a:t>
            </a:r>
          </a:p>
          <a:p>
            <a:pPr algn="just"/>
            <a:r>
              <a:rPr lang="ru-RU" sz="1600" dirty="0" smtClean="0">
                <a:solidFill>
                  <a:srgbClr val="C00000"/>
                </a:solidFill>
              </a:rPr>
              <a:t>	</a:t>
            </a:r>
            <a:r>
              <a:rPr lang="ru-RU" sz="1600" b="1" dirty="0" smtClean="0">
                <a:solidFill>
                  <a:srgbClr val="C00000"/>
                </a:solidFill>
              </a:rPr>
              <a:t>Целью </a:t>
            </a:r>
            <a:r>
              <a:rPr lang="ru-RU" sz="1600" b="1" dirty="0">
                <a:solidFill>
                  <a:srgbClr val="C00000"/>
                </a:solidFill>
              </a:rPr>
              <a:t>методической работы</a:t>
            </a:r>
            <a:r>
              <a:rPr lang="ru-RU" sz="1600" dirty="0">
                <a:solidFill>
                  <a:srgbClr val="C00000"/>
                </a:solidFill>
              </a:rPr>
              <a:t> является содействие профессиональному развитию педагогических и руководящих работников на основе организованного взаимодействия </a:t>
            </a:r>
            <a:r>
              <a:rPr lang="ru-RU" sz="1600" dirty="0" err="1">
                <a:solidFill>
                  <a:srgbClr val="C00000"/>
                </a:solidFill>
              </a:rPr>
              <a:t>разноуровневых</a:t>
            </a:r>
            <a:r>
              <a:rPr lang="ru-RU" sz="1600" dirty="0">
                <a:solidFill>
                  <a:srgbClr val="C00000"/>
                </a:solidFill>
              </a:rPr>
              <a:t> структур по методическому сопровождению их деятельности.</a:t>
            </a:r>
          </a:p>
          <a:p>
            <a:pPr algn="just"/>
            <a:r>
              <a:rPr lang="ru-RU" sz="1600" dirty="0">
                <a:solidFill>
                  <a:srgbClr val="C00000"/>
                </a:solidFill>
              </a:rPr>
              <a:t>	</a:t>
            </a:r>
            <a:r>
              <a:rPr lang="ru-RU" sz="1600" b="1" dirty="0" smtClean="0">
                <a:solidFill>
                  <a:srgbClr val="C00000"/>
                </a:solidFill>
              </a:rPr>
              <a:t>Задачи </a:t>
            </a:r>
            <a:r>
              <a:rPr lang="ru-RU" sz="1600" b="1" dirty="0">
                <a:solidFill>
                  <a:srgbClr val="C00000"/>
                </a:solidFill>
              </a:rPr>
              <a:t>методической </a:t>
            </a:r>
            <a:r>
              <a:rPr lang="ru-RU" sz="1600" b="1" dirty="0" smtClean="0">
                <a:solidFill>
                  <a:srgbClr val="C00000"/>
                </a:solidFill>
              </a:rPr>
              <a:t>работы: </a:t>
            </a:r>
            <a:endParaRPr lang="ru-RU" sz="1600" b="1" dirty="0">
              <a:solidFill>
                <a:srgbClr val="C00000"/>
              </a:solidFill>
            </a:endParaRPr>
          </a:p>
          <a:p>
            <a:pPr algn="just"/>
            <a:r>
              <a:rPr lang="ru-RU" sz="1600" dirty="0" smtClean="0">
                <a:solidFill>
                  <a:srgbClr val="C00000"/>
                </a:solidFill>
              </a:rPr>
              <a:t>1) обеспечение </a:t>
            </a:r>
            <a:r>
              <a:rPr lang="ru-RU" sz="1600" dirty="0">
                <a:solidFill>
                  <a:srgbClr val="C00000"/>
                </a:solidFill>
              </a:rPr>
              <a:t>координации деятельности школьных методических служб для обеспечения методического сопровождения деятельности педагогических и руководящих работников системы образования городского округа Верхняя Пышма;</a:t>
            </a:r>
          </a:p>
          <a:p>
            <a:pPr algn="just"/>
            <a:r>
              <a:rPr lang="ru-RU" sz="1600" dirty="0">
                <a:solidFill>
                  <a:srgbClr val="C00000"/>
                </a:solidFill>
              </a:rPr>
              <a:t>2) оказание методической поддержки педагогическим и руководящим работникам с учетом результатов анализа статистических данных, мониторингов, выявленных профессиональных дефицитов и потребностей системы образования и образовательного учреждения;</a:t>
            </a:r>
          </a:p>
          <a:p>
            <a:pPr algn="just"/>
            <a:r>
              <a:rPr lang="ru-RU" sz="1600" dirty="0">
                <a:solidFill>
                  <a:srgbClr val="C00000"/>
                </a:solidFill>
              </a:rPr>
              <a:t>3) развитие современных форм наставничества и методической поддержки молодых педагогов;</a:t>
            </a:r>
          </a:p>
          <a:p>
            <a:pPr algn="just"/>
            <a:r>
              <a:rPr lang="ru-RU" sz="1600" dirty="0">
                <a:solidFill>
                  <a:srgbClr val="C00000"/>
                </a:solidFill>
              </a:rPr>
              <a:t>4) способствование развитию деятельности методических объединений и профессиональных сообществ педагогов;</a:t>
            </a:r>
          </a:p>
          <a:p>
            <a:pPr algn="just"/>
            <a:r>
              <a:rPr lang="ru-RU" sz="1600" dirty="0">
                <a:solidFill>
                  <a:srgbClr val="C00000"/>
                </a:solidFill>
              </a:rPr>
              <a:t>5) обеспечение выявления и трансляции лучших практик в сфере образования городского округа Верхняя Пышма;</a:t>
            </a:r>
          </a:p>
          <a:p>
            <a:pPr algn="just"/>
            <a:r>
              <a:rPr lang="ru-RU" sz="1600" dirty="0">
                <a:solidFill>
                  <a:srgbClr val="C00000"/>
                </a:solidFill>
              </a:rPr>
              <a:t>6)обеспечение вариативности профессионального развития педагогических и руководящих работников, функционирования разных методических структур</a:t>
            </a:r>
            <a:r>
              <a:rPr lang="ru-RU" sz="1600" dirty="0" smtClean="0">
                <a:solidFill>
                  <a:srgbClr val="C00000"/>
                </a:solidFill>
              </a:rPr>
              <a:t>.</a:t>
            </a:r>
            <a:endParaRPr lang="ru-RU" sz="1600" dirty="0">
              <a:solidFill>
                <a:srgbClr val="C00000"/>
              </a:solidFill>
            </a:endParaRPr>
          </a:p>
        </p:txBody>
      </p:sp>
    </p:spTree>
    <p:extLst>
      <p:ext uri="{BB962C8B-B14F-4D97-AF65-F5344CB8AC3E}">
        <p14:creationId xmlns:p14="http://schemas.microsoft.com/office/powerpoint/2010/main" val="15301482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99188" y="426724"/>
            <a:ext cx="8208912" cy="5976664"/>
          </a:xfrm>
          <a:prstGeom prst="rect">
            <a:avLst/>
          </a:prstGeom>
          <a:solidFill>
            <a:srgbClr val="FFFF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1979711" y="548680"/>
            <a:ext cx="5494453" cy="58477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cap="none" spc="50" dirty="0" smtClean="0">
                <a:ln w="11430"/>
                <a:solidFill>
                  <a:srgbClr val="0000FF"/>
                </a:solidFill>
                <a:effectLst>
                  <a:outerShdw blurRad="76200" dist="50800" dir="5400000" algn="tl" rotWithShape="0">
                    <a:srgbClr val="000000">
                      <a:alpha val="65000"/>
                    </a:srgbClr>
                  </a:outerShdw>
                </a:effectLst>
              </a:rPr>
              <a:t> Муниципальная модель МР</a:t>
            </a:r>
            <a:endParaRPr lang="ru-RU" sz="3200" b="1" cap="none" spc="50" dirty="0">
              <a:ln w="11430"/>
              <a:solidFill>
                <a:srgbClr val="0000FF"/>
              </a:solidFill>
              <a:effectLst>
                <a:outerShdw blurRad="76200" dist="50800" dir="5400000" algn="tl" rotWithShape="0">
                  <a:srgbClr val="000000">
                    <a:alpha val="65000"/>
                  </a:srgbClr>
                </a:outerShdw>
              </a:effectLst>
            </a:endParaRPr>
          </a:p>
        </p:txBody>
      </p:sp>
      <p:sp>
        <p:nvSpPr>
          <p:cNvPr id="5" name="Овал 4"/>
          <p:cNvSpPr/>
          <p:nvPr/>
        </p:nvSpPr>
        <p:spPr>
          <a:xfrm>
            <a:off x="3305201" y="4004560"/>
            <a:ext cx="2520280" cy="792088"/>
          </a:xfrm>
          <a:prstGeom prst="ellipse">
            <a:avLst/>
          </a:prstGeom>
          <a:solidFill>
            <a:schemeClr val="accent5">
              <a:lumMod val="60000"/>
              <a:lumOff val="4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Овал 5"/>
          <p:cNvSpPr/>
          <p:nvPr/>
        </p:nvSpPr>
        <p:spPr>
          <a:xfrm>
            <a:off x="3343504" y="2667501"/>
            <a:ext cx="2520280" cy="792088"/>
          </a:xfrm>
          <a:prstGeom prst="ellipse">
            <a:avLst/>
          </a:prstGeom>
          <a:solidFill>
            <a:schemeClr val="accent5">
              <a:lumMod val="60000"/>
              <a:lumOff val="4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Овал 6"/>
          <p:cNvSpPr/>
          <p:nvPr/>
        </p:nvSpPr>
        <p:spPr>
          <a:xfrm>
            <a:off x="3357996" y="1232755"/>
            <a:ext cx="2520280" cy="792088"/>
          </a:xfrm>
          <a:prstGeom prst="ellipse">
            <a:avLst/>
          </a:prstGeom>
          <a:solidFill>
            <a:schemeClr val="accent5">
              <a:lumMod val="60000"/>
              <a:lumOff val="4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p:cNvSpPr txBox="1"/>
          <p:nvPr/>
        </p:nvSpPr>
        <p:spPr>
          <a:xfrm>
            <a:off x="3665241" y="4077438"/>
            <a:ext cx="1800200" cy="646331"/>
          </a:xfrm>
          <a:prstGeom prst="rect">
            <a:avLst/>
          </a:prstGeom>
          <a:noFill/>
        </p:spPr>
        <p:txBody>
          <a:bodyPr wrap="square" rtlCol="0">
            <a:spAutoFit/>
          </a:bodyPr>
          <a:lstStyle/>
          <a:p>
            <a:pPr algn="ctr"/>
            <a:r>
              <a:rPr lang="ru-RU" b="1" dirty="0" smtClean="0">
                <a:solidFill>
                  <a:srgbClr val="0000FF"/>
                </a:solidFill>
              </a:rPr>
              <a:t>Школьный уровень</a:t>
            </a:r>
            <a:endParaRPr lang="ru-RU" b="1" dirty="0">
              <a:solidFill>
                <a:srgbClr val="0000FF"/>
              </a:solidFill>
            </a:endParaRPr>
          </a:p>
        </p:txBody>
      </p:sp>
      <p:sp>
        <p:nvSpPr>
          <p:cNvPr id="9" name="TextBox 8"/>
          <p:cNvSpPr txBox="1"/>
          <p:nvPr/>
        </p:nvSpPr>
        <p:spPr>
          <a:xfrm>
            <a:off x="3688356" y="2740379"/>
            <a:ext cx="1957706" cy="646331"/>
          </a:xfrm>
          <a:prstGeom prst="rect">
            <a:avLst/>
          </a:prstGeom>
          <a:noFill/>
        </p:spPr>
        <p:txBody>
          <a:bodyPr wrap="square" rtlCol="0">
            <a:spAutoFit/>
          </a:bodyPr>
          <a:lstStyle/>
          <a:p>
            <a:pPr algn="ctr"/>
            <a:r>
              <a:rPr lang="ru-RU" b="1" dirty="0" smtClean="0">
                <a:solidFill>
                  <a:srgbClr val="0000FF"/>
                </a:solidFill>
              </a:rPr>
              <a:t>Муниципальный уровень</a:t>
            </a:r>
            <a:endParaRPr lang="ru-RU" b="1" dirty="0">
              <a:solidFill>
                <a:srgbClr val="0000FF"/>
              </a:solidFill>
            </a:endParaRPr>
          </a:p>
        </p:txBody>
      </p:sp>
      <p:sp>
        <p:nvSpPr>
          <p:cNvPr id="10" name="TextBox 9"/>
          <p:cNvSpPr txBox="1"/>
          <p:nvPr/>
        </p:nvSpPr>
        <p:spPr>
          <a:xfrm>
            <a:off x="3663266" y="1298514"/>
            <a:ext cx="1957706" cy="646331"/>
          </a:xfrm>
          <a:prstGeom prst="rect">
            <a:avLst/>
          </a:prstGeom>
          <a:noFill/>
        </p:spPr>
        <p:txBody>
          <a:bodyPr wrap="square" rtlCol="0">
            <a:spAutoFit/>
          </a:bodyPr>
          <a:lstStyle/>
          <a:p>
            <a:pPr algn="ctr"/>
            <a:r>
              <a:rPr lang="ru-RU" b="1" dirty="0" smtClean="0">
                <a:solidFill>
                  <a:srgbClr val="0000FF"/>
                </a:solidFill>
              </a:rPr>
              <a:t>Региональный уровень</a:t>
            </a:r>
            <a:endParaRPr lang="ru-RU" b="1" dirty="0">
              <a:solidFill>
                <a:srgbClr val="0000FF"/>
              </a:solidFill>
            </a:endParaRPr>
          </a:p>
        </p:txBody>
      </p:sp>
      <p:sp>
        <p:nvSpPr>
          <p:cNvPr id="13" name="Двойная стрелка вверх/вниз 12"/>
          <p:cNvSpPr/>
          <p:nvPr/>
        </p:nvSpPr>
        <p:spPr>
          <a:xfrm>
            <a:off x="4438561" y="2024843"/>
            <a:ext cx="298953" cy="642658"/>
          </a:xfrm>
          <a:prstGeom prst="up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n>
                <a:solidFill>
                  <a:srgbClr val="0000FF"/>
                </a:solidFill>
              </a:ln>
            </a:endParaRPr>
          </a:p>
        </p:txBody>
      </p:sp>
      <p:sp>
        <p:nvSpPr>
          <p:cNvPr id="14" name="Двойная стрелка вверх/вниз 13"/>
          <p:cNvSpPr/>
          <p:nvPr/>
        </p:nvSpPr>
        <p:spPr>
          <a:xfrm>
            <a:off x="4454167" y="3487457"/>
            <a:ext cx="298953" cy="517607"/>
          </a:xfrm>
          <a:prstGeom prst="up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n>
                <a:solidFill>
                  <a:srgbClr val="0000FF"/>
                </a:solidFill>
              </a:ln>
            </a:endParaRPr>
          </a:p>
        </p:txBody>
      </p:sp>
      <p:graphicFrame>
        <p:nvGraphicFramePr>
          <p:cNvPr id="17" name="Таблица 16"/>
          <p:cNvGraphicFramePr>
            <a:graphicFrameLocks noGrp="1"/>
          </p:cNvGraphicFramePr>
          <p:nvPr>
            <p:extLst>
              <p:ext uri="{D42A27DB-BD31-4B8C-83A1-F6EECF244321}">
                <p14:modId xmlns:p14="http://schemas.microsoft.com/office/powerpoint/2010/main" val="1207339010"/>
              </p:ext>
            </p:extLst>
          </p:nvPr>
        </p:nvGraphicFramePr>
        <p:xfrm>
          <a:off x="719571" y="1298513"/>
          <a:ext cx="2520280" cy="4859412"/>
        </p:xfrm>
        <a:graphic>
          <a:graphicData uri="http://schemas.openxmlformats.org/drawingml/2006/table">
            <a:tbl>
              <a:tblPr firstRow="1" bandRow="1">
                <a:tableStyleId>{5FD0F851-EC5A-4D38-B0AD-8093EC10F338}</a:tableStyleId>
              </a:tblPr>
              <a:tblGrid>
                <a:gridCol w="2520280"/>
              </a:tblGrid>
              <a:tr h="469932">
                <a:tc>
                  <a:txBody>
                    <a:bodyPr/>
                    <a:lstStyle/>
                    <a:p>
                      <a:pPr algn="ctr"/>
                      <a:r>
                        <a:rPr lang="ru-RU" sz="1400" dirty="0" smtClean="0">
                          <a:solidFill>
                            <a:srgbClr val="7030A0"/>
                          </a:solidFill>
                          <a:latin typeface="Liberation Serif" panose="02020603050405020304" pitchFamily="18" charset="0"/>
                        </a:rPr>
                        <a:t>ГАОУ ДПО СО «ИРО»</a:t>
                      </a:r>
                      <a:endParaRPr lang="ru-RU" sz="1400" dirty="0">
                        <a:solidFill>
                          <a:srgbClr val="7030A0"/>
                        </a:solidFill>
                        <a:latin typeface="Liberation Serif" panose="02020603050405020304" pitchFamily="18" charset="0"/>
                      </a:endParaRPr>
                    </a:p>
                  </a:txBody>
                  <a:tcPr/>
                </a:tc>
              </a:tr>
              <a:tr h="628127">
                <a:tc>
                  <a:txBody>
                    <a:bodyPr/>
                    <a:lstStyle/>
                    <a:p>
                      <a:pPr algn="ctr"/>
                      <a:r>
                        <a:rPr lang="ru-RU" sz="1400" b="1" dirty="0" smtClean="0">
                          <a:solidFill>
                            <a:srgbClr val="7030A0"/>
                          </a:solidFill>
                          <a:latin typeface="Liberation Serif" panose="02020603050405020304" pitchFamily="18" charset="0"/>
                        </a:rPr>
                        <a:t>Региональная сетевая методическая служба «Педсовет 66»</a:t>
                      </a:r>
                      <a:endParaRPr lang="ru-RU" sz="1400" b="1" dirty="0">
                        <a:solidFill>
                          <a:srgbClr val="7030A0"/>
                        </a:solidFill>
                        <a:latin typeface="Liberation Serif" panose="02020603050405020304" pitchFamily="18" charset="0"/>
                      </a:endParaRPr>
                    </a:p>
                  </a:txBody>
                  <a:tcPr/>
                </a:tc>
              </a:tr>
              <a:tr h="232857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400" b="1" dirty="0" smtClean="0">
                          <a:solidFill>
                            <a:srgbClr val="7030A0"/>
                          </a:solidFill>
                          <a:latin typeface="Liberation Serif" panose="02020603050405020304" pitchFamily="18" charset="0"/>
                        </a:rPr>
                        <a:t>Руководители ОУ или их заместители, которые осуществляют текущее руководство методической работой, способствуют реализации индивидуальных программ непрерывного профессионального образования педагогов</a:t>
                      </a:r>
                      <a:endParaRPr lang="ru-RU" dirty="0"/>
                    </a:p>
                  </a:txBody>
                  <a:tcPr/>
                </a:tc>
              </a:tr>
              <a:tr h="132938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400" b="1" dirty="0" smtClean="0">
                          <a:solidFill>
                            <a:srgbClr val="7030A0"/>
                          </a:solidFill>
                          <a:latin typeface="Liberation Serif" panose="02020603050405020304" pitchFamily="18" charset="0"/>
                        </a:rPr>
                        <a:t>Предметные/</a:t>
                      </a:r>
                    </a:p>
                    <a:p>
                      <a:pPr marL="0" marR="0" indent="0" algn="ctr" defTabSz="914400" rtl="0" eaLnBrk="1" fontAlgn="auto" latinLnBrk="0" hangingPunct="1">
                        <a:lnSpc>
                          <a:spcPct val="100000"/>
                        </a:lnSpc>
                        <a:spcBef>
                          <a:spcPts val="0"/>
                        </a:spcBef>
                        <a:spcAft>
                          <a:spcPts val="0"/>
                        </a:spcAft>
                        <a:buClrTx/>
                        <a:buSzTx/>
                        <a:buFontTx/>
                        <a:buNone/>
                        <a:tabLst/>
                        <a:defRPr/>
                      </a:pPr>
                      <a:r>
                        <a:rPr lang="ru-RU" sz="1400" b="1" dirty="0" smtClean="0">
                          <a:solidFill>
                            <a:srgbClr val="7030A0"/>
                          </a:solidFill>
                          <a:latin typeface="Liberation Serif" panose="02020603050405020304" pitchFamily="18" charset="0"/>
                        </a:rPr>
                        <a:t>междисциплинарные методические объединения педагогов (ассоциации)</a:t>
                      </a:r>
                    </a:p>
                    <a:p>
                      <a:endParaRPr lang="ru-RU" dirty="0"/>
                    </a:p>
                  </a:txBody>
                  <a:tcPr/>
                </a:tc>
              </a:tr>
            </a:tbl>
          </a:graphicData>
        </a:graphic>
      </p:graphicFrame>
      <p:graphicFrame>
        <p:nvGraphicFramePr>
          <p:cNvPr id="18" name="Таблица 17"/>
          <p:cNvGraphicFramePr>
            <a:graphicFrameLocks noGrp="1"/>
          </p:cNvGraphicFramePr>
          <p:nvPr>
            <p:extLst>
              <p:ext uri="{D42A27DB-BD31-4B8C-83A1-F6EECF244321}">
                <p14:modId xmlns:p14="http://schemas.microsoft.com/office/powerpoint/2010/main" val="1090905514"/>
              </p:ext>
            </p:extLst>
          </p:nvPr>
        </p:nvGraphicFramePr>
        <p:xfrm>
          <a:off x="6012160" y="1298859"/>
          <a:ext cx="2520280" cy="4849423"/>
        </p:xfrm>
        <a:graphic>
          <a:graphicData uri="http://schemas.openxmlformats.org/drawingml/2006/table">
            <a:tbl>
              <a:tblPr firstRow="1" bandRow="1">
                <a:tableStyleId>{5FD0F851-EC5A-4D38-B0AD-8093EC10F338}</a:tableStyleId>
              </a:tblPr>
              <a:tblGrid>
                <a:gridCol w="2520280"/>
              </a:tblGrid>
              <a:tr h="134989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400" dirty="0" smtClean="0">
                          <a:solidFill>
                            <a:srgbClr val="7030A0"/>
                          </a:solidFill>
                          <a:latin typeface="Liberation Serif" panose="02020603050405020304" pitchFamily="18" charset="0"/>
                        </a:rPr>
                        <a:t>Профессиональное экспертное сообщество, которое участвует в экспертном оценивании уровня профессионального развития педагогов</a:t>
                      </a:r>
                      <a:endParaRPr lang="ru-RU" dirty="0"/>
                    </a:p>
                  </a:txBody>
                  <a:tcPr/>
                </a:tc>
              </a:tr>
              <a:tr h="1349895">
                <a:tc>
                  <a:txBody>
                    <a:bodyPr/>
                    <a:lstStyle/>
                    <a:p>
                      <a:pPr algn="ctr"/>
                      <a:r>
                        <a:rPr lang="ru-RU" sz="1400" b="1" u="sng" dirty="0" smtClean="0">
                          <a:solidFill>
                            <a:srgbClr val="7030A0"/>
                          </a:solidFill>
                          <a:latin typeface="Liberation Serif" panose="02020603050405020304" pitchFamily="18" charset="0"/>
                        </a:rPr>
                        <a:t>Руководители ГМО </a:t>
                      </a:r>
                      <a:r>
                        <a:rPr lang="ru-RU" sz="1400" b="1" dirty="0" smtClean="0">
                          <a:solidFill>
                            <a:srgbClr val="7030A0"/>
                          </a:solidFill>
                          <a:latin typeface="Liberation Serif" panose="02020603050405020304" pitchFamily="18" charset="0"/>
                        </a:rPr>
                        <a:t>и ведущий специалист по методической и информационно-аналитической деятельности</a:t>
                      </a:r>
                      <a:endParaRPr lang="ru-RU" sz="1400" b="1" dirty="0">
                        <a:solidFill>
                          <a:srgbClr val="7030A0"/>
                        </a:solidFill>
                        <a:latin typeface="Liberation Serif" panose="02020603050405020304" pitchFamily="18" charset="0"/>
                      </a:endParaRPr>
                    </a:p>
                  </a:txBody>
                  <a:tcPr/>
                </a:tc>
              </a:tr>
              <a:tr h="719944">
                <a:tc>
                  <a:txBody>
                    <a:bodyPr/>
                    <a:lstStyle/>
                    <a:p>
                      <a:pPr algn="ctr"/>
                      <a:r>
                        <a:rPr lang="ru-RU" sz="1400" b="1" dirty="0" smtClean="0">
                          <a:solidFill>
                            <a:srgbClr val="7030A0"/>
                          </a:solidFill>
                          <a:latin typeface="Liberation Serif" panose="02020603050405020304" pitchFamily="18" charset="0"/>
                        </a:rPr>
                        <a:t>Общественно-профессиональные объединения педагогов</a:t>
                      </a:r>
                      <a:endParaRPr lang="ru-RU" sz="1400" b="1" dirty="0">
                        <a:solidFill>
                          <a:srgbClr val="7030A0"/>
                        </a:solidFill>
                        <a:latin typeface="Liberation Serif" panose="02020603050405020304" pitchFamily="18" charset="0"/>
                      </a:endParaRPr>
                    </a:p>
                  </a:txBody>
                  <a:tcPr/>
                </a:tc>
              </a:tr>
              <a:tr h="137470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400" b="1" i="1" dirty="0" smtClean="0">
                          <a:solidFill>
                            <a:srgbClr val="C00000"/>
                          </a:solidFill>
                          <a:latin typeface="Liberation Serif" panose="02020603050405020304" pitchFamily="18" charset="0"/>
                        </a:rPr>
                        <a:t>Система, предполагающая интеграцию уровней методического сопровождения педагогических работников</a:t>
                      </a:r>
                    </a:p>
                    <a:p>
                      <a:endParaRPr lang="ru-RU" sz="1400" dirty="0"/>
                    </a:p>
                  </a:txBody>
                  <a:tcPr/>
                </a:tc>
              </a:tr>
            </a:tbl>
          </a:graphicData>
        </a:graphic>
      </p:graphicFrame>
      <p:sp>
        <p:nvSpPr>
          <p:cNvPr id="15" name="TextBox 14"/>
          <p:cNvSpPr txBox="1"/>
          <p:nvPr/>
        </p:nvSpPr>
        <p:spPr>
          <a:xfrm>
            <a:off x="3423004" y="4955228"/>
            <a:ext cx="2448272" cy="1015663"/>
          </a:xfrm>
          <a:prstGeom prst="rect">
            <a:avLst/>
          </a:prstGeom>
          <a:solidFill>
            <a:schemeClr val="accent5">
              <a:lumMod val="40000"/>
              <a:lumOff val="60000"/>
            </a:schemeClr>
          </a:solidFill>
          <a:ln>
            <a:solidFill>
              <a:srgbClr val="0000FF"/>
            </a:solidFill>
          </a:ln>
        </p:spPr>
        <p:txBody>
          <a:bodyPr wrap="square" rtlCol="0">
            <a:spAutoFit/>
          </a:bodyPr>
          <a:lstStyle/>
          <a:p>
            <a:pPr algn="ctr"/>
            <a:r>
              <a:rPr lang="ru-RU" sz="1000" b="1" i="1" dirty="0">
                <a:solidFill>
                  <a:srgbClr val="C00000"/>
                </a:solidFill>
                <a:latin typeface="Liberation Serif" panose="02020603050405020304" pitchFamily="18" charset="0"/>
              </a:rPr>
              <a:t>На всех </a:t>
            </a:r>
            <a:r>
              <a:rPr lang="ru-RU" sz="1000" b="1" i="1" dirty="0" smtClean="0">
                <a:solidFill>
                  <a:srgbClr val="C00000"/>
                </a:solidFill>
                <a:latin typeface="Liberation Serif" panose="02020603050405020304" pitchFamily="18" charset="0"/>
              </a:rPr>
              <a:t>уровнях выстроены </a:t>
            </a:r>
            <a:r>
              <a:rPr lang="ru-RU" sz="1000" b="1" i="1" dirty="0">
                <a:solidFill>
                  <a:srgbClr val="C00000"/>
                </a:solidFill>
                <a:latin typeface="Liberation Serif" panose="02020603050405020304" pitchFamily="18" charset="0"/>
              </a:rPr>
              <a:t>вертикали педагогических сообществ, объединенных целью совершенствования профессионального мастерства и отличающихся спецификой субъектов</a:t>
            </a:r>
          </a:p>
        </p:txBody>
      </p:sp>
    </p:spTree>
    <p:extLst>
      <p:ext uri="{BB962C8B-B14F-4D97-AF65-F5344CB8AC3E}">
        <p14:creationId xmlns:p14="http://schemas.microsoft.com/office/powerpoint/2010/main" val="304409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88257" y="404664"/>
            <a:ext cx="8208912" cy="5976664"/>
          </a:xfrm>
          <a:prstGeom prst="rect">
            <a:avLst/>
          </a:prstGeom>
          <a:solidFill>
            <a:srgbClr val="FFFF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p:cNvSpPr txBox="1"/>
          <p:nvPr/>
        </p:nvSpPr>
        <p:spPr>
          <a:xfrm>
            <a:off x="613789" y="869556"/>
            <a:ext cx="7992888" cy="3323987"/>
          </a:xfrm>
          <a:prstGeom prst="rect">
            <a:avLst/>
          </a:prstGeom>
          <a:noFill/>
        </p:spPr>
        <p:txBody>
          <a:bodyPr wrap="square" rtlCol="0">
            <a:spAutoFit/>
          </a:bodyPr>
          <a:lstStyle/>
          <a:p>
            <a:pPr algn="just"/>
            <a:r>
              <a:rPr lang="ru-RU" sz="1400" b="1" dirty="0" smtClean="0">
                <a:solidFill>
                  <a:srgbClr val="002060"/>
                </a:solidFill>
                <a:latin typeface="Liberation Serif" panose="02020603050405020304" pitchFamily="18" charset="0"/>
              </a:rPr>
              <a:t>МКУ </a:t>
            </a:r>
            <a:r>
              <a:rPr lang="ru-RU" sz="1400" b="1" dirty="0">
                <a:solidFill>
                  <a:srgbClr val="002060"/>
                </a:solidFill>
                <a:latin typeface="Liberation Serif" panose="02020603050405020304" pitchFamily="18" charset="0"/>
              </a:rPr>
              <a:t>«УО ГО Верхняя Пышма» </a:t>
            </a:r>
            <a:r>
              <a:rPr lang="ru-RU" sz="1400" dirty="0">
                <a:solidFill>
                  <a:srgbClr val="002060"/>
                </a:solidFill>
                <a:latin typeface="Liberation Serif" panose="02020603050405020304" pitchFamily="18" charset="0"/>
              </a:rPr>
              <a:t>(ведущий специалист по методической и информационно-аналитической деятельности и руководители городских методических объединений):</a:t>
            </a:r>
          </a:p>
          <a:p>
            <a:pPr marL="285750" lvl="0" indent="-285750" algn="just">
              <a:buFont typeface="Wingdings" panose="05000000000000000000" pitchFamily="2" charset="2"/>
              <a:buChar char="§"/>
            </a:pPr>
            <a:r>
              <a:rPr lang="ru-RU" sz="1400" dirty="0">
                <a:solidFill>
                  <a:srgbClr val="002060"/>
                </a:solidFill>
                <a:latin typeface="Liberation Serif" panose="02020603050405020304" pitchFamily="18" charset="0"/>
              </a:rPr>
              <a:t>изучает социальный заказ образовательных учреждений и работников системы образования, формирует запрос;</a:t>
            </a:r>
          </a:p>
          <a:p>
            <a:pPr marL="285750" lvl="0" indent="-285750" algn="just">
              <a:buFont typeface="Wingdings" panose="05000000000000000000" pitchFamily="2" charset="2"/>
              <a:buChar char="§"/>
            </a:pPr>
            <a:r>
              <a:rPr lang="ru-RU" sz="1400" dirty="0">
                <a:solidFill>
                  <a:srgbClr val="002060"/>
                </a:solidFill>
                <a:latin typeface="Liberation Serif" panose="02020603050405020304" pitchFamily="18" charset="0"/>
              </a:rPr>
              <a:t>разрабатывает адресные рекомендации для коллективов школ, разных категорий педагогов;</a:t>
            </a:r>
          </a:p>
          <a:p>
            <a:pPr marL="285750" lvl="0" indent="-285750" algn="just">
              <a:buFont typeface="Wingdings" panose="05000000000000000000" pitchFamily="2" charset="2"/>
              <a:buChar char="§"/>
            </a:pPr>
            <a:r>
              <a:rPr lang="ru-RU" sz="1400" dirty="0">
                <a:solidFill>
                  <a:srgbClr val="002060"/>
                </a:solidFill>
                <a:latin typeface="Liberation Serif" panose="02020603050405020304" pitchFamily="18" charset="0"/>
              </a:rPr>
              <a:t>выявляет, сопровождает и развивает творческие педагогические практики организации наставничества, формирующегося опыта педагогической деятельности молодых педагогов;</a:t>
            </a:r>
          </a:p>
          <a:p>
            <a:pPr marL="285750" lvl="0" indent="-285750" algn="just">
              <a:buFont typeface="Wingdings" panose="05000000000000000000" pitchFamily="2" charset="2"/>
              <a:buChar char="§"/>
            </a:pPr>
            <a:r>
              <a:rPr lang="ru-RU" sz="1400" dirty="0">
                <a:solidFill>
                  <a:srgbClr val="002060"/>
                </a:solidFill>
                <a:latin typeface="Liberation Serif" panose="02020603050405020304" pitchFamily="18" charset="0"/>
              </a:rPr>
              <a:t>проводит мероприятия, направленные на совершенствование и получение профессиональных компетенций, необходимых для обеспечения качества образования;</a:t>
            </a:r>
          </a:p>
          <a:p>
            <a:pPr marL="285750" lvl="0" indent="-285750" algn="just">
              <a:buFont typeface="Wingdings" panose="05000000000000000000" pitchFamily="2" charset="2"/>
              <a:buChar char="§"/>
            </a:pPr>
            <a:r>
              <a:rPr lang="ru-RU" sz="1400" dirty="0">
                <a:solidFill>
                  <a:srgbClr val="002060"/>
                </a:solidFill>
                <a:latin typeface="Liberation Serif" panose="02020603050405020304" pitchFamily="18" charset="0"/>
              </a:rPr>
              <a:t>осуществляет поддержку школьных, городских методических объединений и профессиональных сообществ педагогов;</a:t>
            </a:r>
          </a:p>
          <a:p>
            <a:pPr marL="285750" lvl="0" indent="-285750" algn="just">
              <a:buFont typeface="Wingdings" panose="05000000000000000000" pitchFamily="2" charset="2"/>
              <a:buChar char="§"/>
            </a:pPr>
            <a:r>
              <a:rPr lang="ru-RU" sz="1400" dirty="0">
                <a:solidFill>
                  <a:srgbClr val="002060"/>
                </a:solidFill>
                <a:latin typeface="Liberation Serif" panose="02020603050405020304" pitchFamily="18" charset="0"/>
              </a:rPr>
              <a:t>координирует реализацию индивидуальных программ непрерывного профессионального образования педагогов;</a:t>
            </a:r>
          </a:p>
          <a:p>
            <a:pPr marL="285750" lvl="0" indent="-285750" algn="just">
              <a:buFont typeface="Wingdings" panose="05000000000000000000" pitchFamily="2" charset="2"/>
              <a:buChar char="§"/>
            </a:pPr>
            <a:r>
              <a:rPr lang="ru-RU" sz="1400" dirty="0">
                <a:solidFill>
                  <a:srgbClr val="002060"/>
                </a:solidFill>
                <a:latin typeface="Liberation Serif" panose="02020603050405020304" pitchFamily="18" charset="0"/>
              </a:rPr>
              <a:t>организует информационную площадку по педагогическому взаимодействию в муниципальном образовании</a:t>
            </a:r>
            <a:r>
              <a:rPr lang="ru-RU" sz="1400" dirty="0" smtClean="0">
                <a:solidFill>
                  <a:srgbClr val="002060"/>
                </a:solidFill>
                <a:latin typeface="Liberation Serif" panose="02020603050405020304" pitchFamily="18" charset="0"/>
              </a:rPr>
              <a:t>;</a:t>
            </a:r>
            <a:endParaRPr lang="ru-RU" sz="1400" dirty="0">
              <a:solidFill>
                <a:srgbClr val="002060"/>
              </a:solidFill>
              <a:latin typeface="Liberation Serif" panose="02020603050405020304" pitchFamily="18" charset="0"/>
            </a:endParaRPr>
          </a:p>
        </p:txBody>
      </p:sp>
      <p:sp>
        <p:nvSpPr>
          <p:cNvPr id="3" name="Прямоугольник 2"/>
          <p:cNvSpPr/>
          <p:nvPr/>
        </p:nvSpPr>
        <p:spPr>
          <a:xfrm>
            <a:off x="3395914" y="332656"/>
            <a:ext cx="2143536"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600" b="1" cap="none" spc="50" dirty="0" smtClean="0">
                <a:ln w="11430"/>
                <a:solidFill>
                  <a:srgbClr val="0000FF"/>
                </a:solidFill>
                <a:effectLst>
                  <a:outerShdw blurRad="76200" dist="50800" dir="5400000" algn="tl" rotWithShape="0">
                    <a:srgbClr val="000000">
                      <a:alpha val="65000"/>
                    </a:srgbClr>
                  </a:outerShdw>
                </a:effectLst>
              </a:rPr>
              <a:t> Функции</a:t>
            </a:r>
            <a:endParaRPr lang="ru-RU" sz="3600" b="1" cap="none" spc="50" dirty="0">
              <a:ln w="11430"/>
              <a:solidFill>
                <a:srgbClr val="0000FF"/>
              </a:solidFill>
              <a:effectLst>
                <a:outerShdw blurRad="76200" dist="50800" dir="5400000" algn="tl" rotWithShape="0">
                  <a:srgbClr val="000000">
                    <a:alpha val="65000"/>
                  </a:srgbClr>
                </a:outerShdw>
              </a:effectLst>
            </a:endParaRPr>
          </a:p>
        </p:txBody>
      </p:sp>
      <p:sp>
        <p:nvSpPr>
          <p:cNvPr id="5" name="TextBox 4"/>
          <p:cNvSpPr txBox="1"/>
          <p:nvPr/>
        </p:nvSpPr>
        <p:spPr>
          <a:xfrm>
            <a:off x="722542" y="4221087"/>
            <a:ext cx="7775382" cy="2062103"/>
          </a:xfrm>
          <a:prstGeom prst="rect">
            <a:avLst/>
          </a:prstGeom>
          <a:solidFill>
            <a:schemeClr val="accent5">
              <a:lumMod val="40000"/>
              <a:lumOff val="60000"/>
            </a:schemeClr>
          </a:solidFill>
          <a:ln>
            <a:solidFill>
              <a:schemeClr val="accent1"/>
            </a:solidFill>
          </a:ln>
        </p:spPr>
        <p:txBody>
          <a:bodyPr wrap="square" rtlCol="0">
            <a:spAutoFit/>
          </a:bodyPr>
          <a:lstStyle/>
          <a:p>
            <a:pPr algn="just"/>
            <a:r>
              <a:rPr lang="ru-RU" sz="1600" i="1" dirty="0" smtClean="0">
                <a:solidFill>
                  <a:srgbClr val="C00000"/>
                </a:solidFill>
                <a:latin typeface="Liberation Serif" panose="02020603050405020304" pitchFamily="18" charset="0"/>
              </a:rPr>
              <a:t>Для </a:t>
            </a:r>
            <a:r>
              <a:rPr lang="ru-RU" sz="1600" i="1" dirty="0">
                <a:solidFill>
                  <a:srgbClr val="C00000"/>
                </a:solidFill>
                <a:latin typeface="Liberation Serif" panose="02020603050405020304" pitchFamily="18" charset="0"/>
              </a:rPr>
              <a:t>функционирования системы методической работы в городском округе Верхняя Пышма:</a:t>
            </a:r>
          </a:p>
          <a:p>
            <a:pPr algn="just"/>
            <a:r>
              <a:rPr lang="ru-RU" sz="1600" i="1" dirty="0">
                <a:solidFill>
                  <a:srgbClr val="C00000"/>
                </a:solidFill>
                <a:latin typeface="Liberation Serif" panose="02020603050405020304" pitchFamily="18" charset="0"/>
              </a:rPr>
              <a:t>1) осуществляется мониторинг эффективности методической работы в соответствии с Положением о мониторинге системы методической работы в образовательных учреждениях городского округа Верхняя Пышма;</a:t>
            </a:r>
          </a:p>
          <a:p>
            <a:pPr algn="just"/>
            <a:r>
              <a:rPr lang="ru-RU" sz="1600" i="1" dirty="0">
                <a:solidFill>
                  <a:srgbClr val="C00000"/>
                </a:solidFill>
                <a:latin typeface="Liberation Serif" panose="02020603050405020304" pitchFamily="18" charset="0"/>
              </a:rPr>
              <a:t>2) формируется единый информационно-методический </a:t>
            </a:r>
            <a:r>
              <a:rPr lang="ru-RU" sz="1600" i="1" dirty="0" smtClean="0">
                <a:solidFill>
                  <a:srgbClr val="C00000"/>
                </a:solidFill>
                <a:latin typeface="Liberation Serif" panose="02020603050405020304" pitchFamily="18" charset="0"/>
              </a:rPr>
              <a:t>ресурс (сайт МКУ «УО ГО Верхняя Пышма» – «Методическая работа» – «Система МР» – «ГМО» </a:t>
            </a:r>
            <a:r>
              <a:rPr lang="en-US" sz="1600" i="1" dirty="0">
                <a:solidFill>
                  <a:srgbClr val="C00000"/>
                </a:solidFill>
                <a:latin typeface="Liberation Serif" panose="02020603050405020304" pitchFamily="18" charset="0"/>
                <a:hlinkClick r:id="rId2"/>
              </a:rPr>
              <a:t>https://uovp.ru/metodicheskaya-rabota</a:t>
            </a:r>
            <a:r>
              <a:rPr lang="en-US" sz="1600" i="1" dirty="0" smtClean="0">
                <a:solidFill>
                  <a:srgbClr val="C00000"/>
                </a:solidFill>
                <a:latin typeface="Liberation Serif" panose="02020603050405020304" pitchFamily="18" charset="0"/>
                <a:hlinkClick r:id="rId2"/>
              </a:rPr>
              <a:t>/</a:t>
            </a:r>
            <a:r>
              <a:rPr lang="ru-RU" sz="1600" i="1" dirty="0">
                <a:solidFill>
                  <a:srgbClr val="C00000"/>
                </a:solidFill>
                <a:latin typeface="Liberation Serif" panose="02020603050405020304" pitchFamily="18" charset="0"/>
              </a:rPr>
              <a:t> </a:t>
            </a:r>
            <a:r>
              <a:rPr lang="ru-RU" sz="1600" i="1" dirty="0" smtClean="0">
                <a:solidFill>
                  <a:srgbClr val="C00000"/>
                </a:solidFill>
                <a:latin typeface="Liberation Serif" panose="02020603050405020304" pitchFamily="18" charset="0"/>
              </a:rPr>
              <a:t>)</a:t>
            </a:r>
            <a:endParaRPr lang="ru-RU" sz="1600" i="1" dirty="0">
              <a:solidFill>
                <a:srgbClr val="C00000"/>
              </a:solidFill>
              <a:latin typeface="Liberation Serif" panose="02020603050405020304" pitchFamily="18" charset="0"/>
            </a:endParaRPr>
          </a:p>
        </p:txBody>
      </p:sp>
    </p:spTree>
    <p:extLst>
      <p:ext uri="{BB962C8B-B14F-4D97-AF65-F5344CB8AC3E}">
        <p14:creationId xmlns:p14="http://schemas.microsoft.com/office/powerpoint/2010/main" val="35504996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404664"/>
            <a:ext cx="8208912" cy="5976664"/>
          </a:xfrm>
          <a:prstGeom prst="rect">
            <a:avLst/>
          </a:prstGeom>
          <a:solidFill>
            <a:srgbClr val="FFFF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683568" y="499896"/>
            <a:ext cx="7848872" cy="2031325"/>
          </a:xfrm>
          <a:prstGeom prst="rect">
            <a:avLst/>
          </a:prstGeom>
          <a:noFill/>
        </p:spPr>
        <p:txBody>
          <a:bodyPr wrap="square" rtlCol="0">
            <a:spAutoFit/>
          </a:bodyPr>
          <a:lstStyle/>
          <a:p>
            <a:pPr algn="just"/>
            <a:r>
              <a:rPr lang="ru-RU" sz="1400" dirty="0" smtClean="0">
                <a:solidFill>
                  <a:srgbClr val="0000FF"/>
                </a:solidFill>
              </a:rPr>
              <a:t>	В </a:t>
            </a:r>
            <a:r>
              <a:rPr lang="ru-RU" sz="1400" dirty="0">
                <a:solidFill>
                  <a:srgbClr val="0000FF"/>
                </a:solidFill>
              </a:rPr>
              <a:t>период </a:t>
            </a:r>
            <a:r>
              <a:rPr lang="ru-RU" sz="1400" b="1" dirty="0">
                <a:solidFill>
                  <a:srgbClr val="0000FF"/>
                </a:solidFill>
              </a:rPr>
              <a:t>со 2 по 9 декабря 2020 года</a:t>
            </a:r>
            <a:r>
              <a:rPr lang="ru-RU" sz="1400" dirty="0">
                <a:solidFill>
                  <a:srgbClr val="0000FF"/>
                </a:solidFill>
              </a:rPr>
              <a:t> был организован опрос педагогических работников городского округа Верхняя Пышма, как один из методов сбора информации по развитию и поддержке методических объединений педагогов, с помощью современных информационных систем. </a:t>
            </a:r>
          </a:p>
          <a:p>
            <a:pPr algn="just"/>
            <a:r>
              <a:rPr lang="ru-RU" sz="1400" dirty="0" smtClean="0">
                <a:solidFill>
                  <a:srgbClr val="0000FF"/>
                </a:solidFill>
              </a:rPr>
              <a:t>	Полученная </a:t>
            </a:r>
            <a:r>
              <a:rPr lang="ru-RU" sz="1400" dirty="0">
                <a:solidFill>
                  <a:srgbClr val="0000FF"/>
                </a:solidFill>
              </a:rPr>
              <a:t>в ходе опроса информация помогла уточнить ряд вопросов, связанных с организацией методической работы, функционированием городских и школьных методических объединений, позволила организовать адресную работу по методической поддержке педагогов образовательных учреждений городского округа Верхняя Пышма. </a:t>
            </a:r>
          </a:p>
          <a:p>
            <a:pPr algn="just"/>
            <a:endParaRPr lang="ru-RU" sz="1400" dirty="0">
              <a:solidFill>
                <a:srgbClr val="0000FF"/>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125" t="17334" r="23750" b="36000"/>
          <a:stretch/>
        </p:blipFill>
        <p:spPr bwMode="auto">
          <a:xfrm>
            <a:off x="683568" y="2348880"/>
            <a:ext cx="7848872" cy="3757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903880" y="4541544"/>
            <a:ext cx="5472608" cy="307777"/>
          </a:xfrm>
          <a:prstGeom prst="rect">
            <a:avLst/>
          </a:prstGeom>
          <a:solidFill>
            <a:schemeClr val="accent4">
              <a:lumMod val="20000"/>
              <a:lumOff val="80000"/>
            </a:schemeClr>
          </a:solidFill>
        </p:spPr>
        <p:txBody>
          <a:bodyPr wrap="square" rtlCol="0">
            <a:spAutoFit/>
          </a:bodyPr>
          <a:lstStyle/>
          <a:p>
            <a:pPr algn="r"/>
            <a:r>
              <a:rPr lang="en-US" sz="1400" dirty="0">
                <a:solidFill>
                  <a:srgbClr val="002060"/>
                </a:solidFill>
                <a:hlinkClick r:id="rId3"/>
              </a:rPr>
              <a:t>https://</a:t>
            </a:r>
            <a:r>
              <a:rPr lang="en-US" sz="1400" dirty="0" smtClean="0">
                <a:solidFill>
                  <a:srgbClr val="002060"/>
                </a:solidFill>
                <a:hlinkClick r:id="rId3"/>
              </a:rPr>
              <a:t>uovp.ru/data/documents/Rezultaty-ankety-oprosa-po-MR.docx</a:t>
            </a:r>
            <a:r>
              <a:rPr lang="ru-RU" sz="1400" dirty="0" smtClean="0">
                <a:solidFill>
                  <a:srgbClr val="002060"/>
                </a:solidFill>
              </a:rPr>
              <a:t> </a:t>
            </a:r>
            <a:endParaRPr lang="ru-RU" sz="1400" dirty="0">
              <a:solidFill>
                <a:srgbClr val="002060"/>
              </a:solidFill>
            </a:endParaRPr>
          </a:p>
        </p:txBody>
      </p:sp>
    </p:spTree>
    <p:extLst>
      <p:ext uri="{BB962C8B-B14F-4D97-AF65-F5344CB8AC3E}">
        <p14:creationId xmlns:p14="http://schemas.microsoft.com/office/powerpoint/2010/main" val="32215190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404664"/>
            <a:ext cx="8208912" cy="5976664"/>
          </a:xfrm>
          <a:prstGeom prst="rect">
            <a:avLst/>
          </a:prstGeom>
          <a:solidFill>
            <a:srgbClr val="FFFF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125" t="19556" r="22750" b="20222"/>
          <a:stretch/>
        </p:blipFill>
        <p:spPr bwMode="auto">
          <a:xfrm>
            <a:off x="-14948" y="0"/>
            <a:ext cx="915894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56110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429</TotalTime>
  <Words>1038</Words>
  <Application>Microsoft Office PowerPoint</Application>
  <PresentationFormat>Экран (4:3)</PresentationFormat>
  <Paragraphs>146</Paragraphs>
  <Slides>38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38</vt:i4>
      </vt:variant>
    </vt:vector>
  </HeadingPairs>
  <TitlesOfParts>
    <vt:vector size="39"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Щелкнова НВ</dc:creator>
  <cp:lastModifiedBy>Проверка1</cp:lastModifiedBy>
  <cp:revision>51</cp:revision>
  <dcterms:created xsi:type="dcterms:W3CDTF">2021-03-16T10:55:53Z</dcterms:created>
  <dcterms:modified xsi:type="dcterms:W3CDTF">2021-04-01T06:46:25Z</dcterms:modified>
</cp:coreProperties>
</file>