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8" r:id="rId3"/>
    <p:sldId id="279" r:id="rId4"/>
    <p:sldId id="260" r:id="rId5"/>
    <p:sldId id="274" r:id="rId6"/>
    <p:sldId id="256" r:id="rId7"/>
    <p:sldId id="259" r:id="rId8"/>
    <p:sldId id="257" r:id="rId9"/>
    <p:sldId id="272" r:id="rId10"/>
    <p:sldId id="273" r:id="rId11"/>
    <p:sldId id="276" r:id="rId12"/>
    <p:sldId id="271" r:id="rId13"/>
    <p:sldId id="264" r:id="rId14"/>
    <p:sldId id="265" r:id="rId15"/>
    <p:sldId id="266" r:id="rId16"/>
    <p:sldId id="267" r:id="rId17"/>
    <p:sldId id="268" r:id="rId18"/>
    <p:sldId id="269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3EE627-A096-47FF-9E69-86CFEF031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13EDC25-E77A-4660-9AAC-F59EC2F93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9157449-5B3E-4967-97C9-011ADE286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385A-47A1-4EE8-A412-877026924421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0D37C01-945B-4491-ADD9-F8E5C8AA4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59BF837-B853-4E9D-A92F-94D265FE7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6EF8-0FC8-417A-9A72-D76C2F13E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72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148B16-497A-43EA-A514-016A121BD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13BA77D-1133-4C07-9B3B-7F6F3F6F7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E95163-D73F-42E7-B407-5DAF7B806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385A-47A1-4EE8-A412-877026924421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154DAC2-DFFF-43AC-8392-9218E8CD3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D627292-00FF-4CF2-B689-9751285C1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6EF8-0FC8-417A-9A72-D76C2F13E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489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12CEC05-7E78-4FDC-84EA-B4A9022FC6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E69677E-412E-4A9A-B1ED-B48EC17D51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2F65B07-4A8A-4102-B324-43EB2624B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385A-47A1-4EE8-A412-877026924421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337DF83-11FF-4CD0-A795-8BF6A4907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18DF526-AE93-40FF-B7E2-38956EA18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6EF8-0FC8-417A-9A72-D76C2F13E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383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5208C4-C233-4510-B1AF-083CF227E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DBF54AB-5513-42FF-A995-57DDC1FBE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E959482-2A0B-43AC-A3C4-6F9E67C43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385A-47A1-4EE8-A412-877026924421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BF45D0D-DB2A-4290-9903-ADE1C6AE9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EE5BC58-E5AE-4527-A3DF-A5ED81F9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6EF8-0FC8-417A-9A72-D76C2F13E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292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25FB98-EADE-4EF2-9FB5-A2EF03523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0545922-26EC-4D19-BB19-5BC4AD716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96B9449-C01E-4AEB-A7EA-B63506165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385A-47A1-4EE8-A412-877026924421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2676315-2134-492B-92AE-18032AE58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982BC94-2603-43A0-83EE-DA4B22DD0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6EF8-0FC8-417A-9A72-D76C2F13E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85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EC831B-F6F4-4219-82E9-1C7C183BD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62700F8-D443-4CEB-82AD-BC7590FE3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25DD519-4C9E-4165-9604-DC6765EA1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A4C5EB8-7DD3-4F3F-822C-97CD80332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385A-47A1-4EE8-A412-877026924421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34348D0-747A-451F-8F61-D33FB2B08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7C9943E-FA6F-4CB7-A5C0-CA7040AF3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6EF8-0FC8-417A-9A72-D76C2F13E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99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C446B1-7C45-47A0-B2FA-B7A859D88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AB40DE7-7AF3-4BDD-A84E-045AE6CC2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B52F440-A68C-4563-864B-6E45391A6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6773C57-8181-4B22-AC1B-E7ADB977FC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0E99B74-435A-48B2-9A02-C2CA422850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4676152-21A6-41D4-AE94-2457B397F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385A-47A1-4EE8-A412-877026924421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DD7C846-F845-4558-8168-995D679D2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FC2613C-45A3-47BF-A49C-FF30E5252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6EF8-0FC8-417A-9A72-D76C2F13E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492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DAABEE-01F9-4DFE-8133-E1C3E19CE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A140EE7-E2DA-45E5-BD8F-A3DAEB6C6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385A-47A1-4EE8-A412-877026924421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8112F64-6E7F-4241-B6D9-E1E7CF7A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62ABDC0-CD00-457A-9FCD-5448E0349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6EF8-0FC8-417A-9A72-D76C2F13E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253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9BD6631-72FB-462D-8837-A3D18249A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385A-47A1-4EE8-A412-877026924421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A514B4E-E51E-45FF-B399-E0442CFB1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FEBB845-AFFB-412A-81ED-BCD059691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6EF8-0FC8-417A-9A72-D76C2F13E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0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B23CDD-3267-413F-BCD4-214A7FCFE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EE5C70-9503-476E-B26F-91963BBB1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68549D6-331D-473C-83A4-A9815627A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39F5D36-DFED-46C7-ABA5-502A6FCF8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385A-47A1-4EE8-A412-877026924421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845B07E-5F58-4DB3-AB46-148121139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FB6EC38-C0BC-4F82-A84A-6C5D3D8C1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6EF8-0FC8-417A-9A72-D76C2F13E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890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161CBD-0D36-4A68-8974-D7032A17F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B7D116C-D5DB-409C-A464-9155286B58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8E608E6-F6E3-4FE1-BC42-D6F260653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D1122DD-D783-4CE6-B38F-C39C3923B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385A-47A1-4EE8-A412-877026924421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8E6B7ED-E465-410F-8AEB-50478A951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6EADCE4-438E-4ED7-B8EB-28AAC5169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6EF8-0FC8-417A-9A72-D76C2F13E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895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757767-C896-4A0D-8E15-060EBDB27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79363FC-8815-4DF4-8BF6-28FCB87B6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AE46F41-1DD9-4580-A0A4-3537BA9AB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E385A-47A1-4EE8-A412-877026924421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FC671F1-4F02-4CFA-854E-05F8B88CF3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3A5E7CD-7319-4C81-9F94-CCA2E69AC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B6EF8-0FC8-417A-9A72-D76C2F13E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0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uralprosvet.ru/op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ralprosvet.ru/opk/ppk/contest/" TargetMode="External"/><Relationship Id="rId13" Type="http://schemas.openxmlformats.org/officeDocument/2006/relationships/hyperlink" Target="http://uralprosvet.ru/opk/mediateka/teacher/" TargetMode="External"/><Relationship Id="rId3" Type="http://schemas.openxmlformats.org/officeDocument/2006/relationships/hyperlink" Target="http://uralprosvet.ru/opk/choiceOPK/" TargetMode="External"/><Relationship Id="rId7" Type="http://schemas.openxmlformats.org/officeDocument/2006/relationships/hyperlink" Target="http://uralprosvet.ru/opk/ppk/UrokiOPK/" TargetMode="External"/><Relationship Id="rId12" Type="http://schemas.openxmlformats.org/officeDocument/2006/relationships/hyperlink" Target="http://uralprosvet.ru/opk/mediateka/sbornikiOtdela/" TargetMode="External"/><Relationship Id="rId17" Type="http://schemas.openxmlformats.org/officeDocument/2006/relationships/hyperlink" Target="http://uralprosvet.ru/opk/mediateka/video/" TargetMode="External"/><Relationship Id="rId2" Type="http://schemas.openxmlformats.org/officeDocument/2006/relationships/hyperlink" Target="http://uralprosvet.ru/opk/" TargetMode="External"/><Relationship Id="rId16" Type="http://schemas.openxmlformats.org/officeDocument/2006/relationships/hyperlink" Target="http://uralprosvet.ru/opk/mediateka/learne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ralprosvet.ru/opk/ppk/nbaza/" TargetMode="External"/><Relationship Id="rId11" Type="http://schemas.openxmlformats.org/officeDocument/2006/relationships/hyperlink" Target="http://uralprosvet.ru/opk/ppk/lecture/" TargetMode="External"/><Relationship Id="rId5" Type="http://schemas.openxmlformats.org/officeDocument/2006/relationships/hyperlink" Target="http://uralprosvet.ru/opk/ppk/" TargetMode="External"/><Relationship Id="rId15" Type="http://schemas.openxmlformats.org/officeDocument/2006/relationships/hyperlink" Target="http://uralprosvet.ru/opk/mediateka/opk/metod/dook/" TargetMode="External"/><Relationship Id="rId10" Type="http://schemas.openxmlformats.org/officeDocument/2006/relationships/hyperlink" Target="http://uralprosvet.ru/opk/ppk/opk/ppk/year22/" TargetMode="External"/><Relationship Id="rId4" Type="http://schemas.openxmlformats.org/officeDocument/2006/relationships/hyperlink" Target="http://uralprosvet.ru/opk/mediateka/" TargetMode="External"/><Relationship Id="rId9" Type="http://schemas.openxmlformats.org/officeDocument/2006/relationships/hyperlink" Target="http://uralprosvet.ru/opk/ppk/year/" TargetMode="External"/><Relationship Id="rId14" Type="http://schemas.openxmlformats.org/officeDocument/2006/relationships/hyperlink" Target="http://uralprosvet.ru/opk/mediateka/internet-resurs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7F0622-0EAF-439C-85E4-F138BE1F9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769" y="745586"/>
            <a:ext cx="10902461" cy="3798278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Georgia" panose="02040502050405020303" pitchFamily="18" charset="0"/>
              </a:rPr>
              <a:t>Методическое сопровождение образовательного процесса по ОРКСЭ </a:t>
            </a:r>
            <a:br>
              <a:rPr lang="ru-RU" sz="3600" b="1" dirty="0">
                <a:latin typeface="Georgia" panose="02040502050405020303" pitchFamily="18" charset="0"/>
              </a:rPr>
            </a:br>
            <a:r>
              <a:rPr lang="ru-RU" sz="3600" b="1" dirty="0">
                <a:latin typeface="Georgia" panose="02040502050405020303" pitchFamily="18" charset="0"/>
              </a:rPr>
              <a:t>в условиях апробации учебника </a:t>
            </a:r>
            <a:br>
              <a:rPr lang="ru-RU" sz="3600" b="1" dirty="0">
                <a:latin typeface="Georgia" panose="02040502050405020303" pitchFamily="18" charset="0"/>
              </a:rPr>
            </a:br>
            <a:r>
              <a:rPr lang="ru-RU" sz="3600" b="1" dirty="0">
                <a:latin typeface="Georgia" panose="02040502050405020303" pitchFamily="18" charset="0"/>
              </a:rPr>
              <a:t>под редакцией О.Ю. Васильевой </a:t>
            </a:r>
            <a:br>
              <a:rPr lang="ru-RU" sz="3600" b="1" dirty="0">
                <a:latin typeface="Georgia" panose="02040502050405020303" pitchFamily="18" charset="0"/>
              </a:rPr>
            </a:br>
            <a:r>
              <a:rPr lang="ru-RU" sz="3600" b="1" dirty="0" smtClean="0">
                <a:latin typeface="Georgia" panose="02040502050405020303" pitchFamily="18" charset="0"/>
              </a:rPr>
              <a:t>предметной области «Основы </a:t>
            </a:r>
            <a:r>
              <a:rPr lang="ru-RU" sz="3600" b="1" dirty="0">
                <a:latin typeface="Georgia" panose="02040502050405020303" pitchFamily="18" charset="0"/>
              </a:rPr>
              <a:t>религиозных культур </a:t>
            </a:r>
            <a:br>
              <a:rPr lang="ru-RU" sz="3600" b="1" dirty="0">
                <a:latin typeface="Georgia" panose="02040502050405020303" pitchFamily="18" charset="0"/>
              </a:rPr>
            </a:br>
            <a:r>
              <a:rPr lang="ru-RU" sz="3600" b="1" dirty="0">
                <a:latin typeface="Georgia" panose="02040502050405020303" pitchFamily="18" charset="0"/>
              </a:rPr>
              <a:t>и светской </a:t>
            </a:r>
            <a:r>
              <a:rPr lang="ru-RU" sz="3600" b="1" dirty="0" smtClean="0">
                <a:latin typeface="Georgia" panose="02040502050405020303" pitchFamily="18" charset="0"/>
              </a:rPr>
              <a:t>этики», предмет</a:t>
            </a:r>
            <a:r>
              <a:rPr lang="ru-RU" sz="3600" b="1" dirty="0">
                <a:latin typeface="Georgia" panose="02040502050405020303" pitchFamily="18" charset="0"/>
              </a:rPr>
              <a:t/>
            </a:r>
            <a:br>
              <a:rPr lang="ru-RU" sz="3600" b="1" dirty="0">
                <a:latin typeface="Georgia" panose="02040502050405020303" pitchFamily="18" charset="0"/>
              </a:rPr>
            </a:br>
            <a:r>
              <a:rPr lang="ru-RU" sz="3600" b="1" dirty="0" smtClean="0">
                <a:latin typeface="Georgia" panose="02040502050405020303" pitchFamily="18" charset="0"/>
              </a:rPr>
              <a:t>«Основы </a:t>
            </a:r>
            <a:r>
              <a:rPr lang="ru-RU" sz="3600" b="1" dirty="0">
                <a:latin typeface="Georgia" panose="02040502050405020303" pitchFamily="18" charset="0"/>
              </a:rPr>
              <a:t>Православной культуры»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DFD6258-7963-49C4-BBE6-44720E564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2882" y="4835047"/>
            <a:ext cx="4384110" cy="1728591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Глушкова ЕВ, </a:t>
            </a:r>
            <a:r>
              <a:rPr lang="ru-RU" dirty="0" smtClean="0">
                <a:latin typeface="Georgia" panose="02040502050405020303" pitchFamily="18" charset="0"/>
              </a:rPr>
              <a:t>руководитель сектора Основ православной культуры </a:t>
            </a:r>
            <a:r>
              <a:rPr lang="ru-RU" dirty="0" smtClean="0">
                <a:latin typeface="Georgia" panose="02040502050405020303" pitchFamily="18" charset="0"/>
              </a:rPr>
              <a:t>Отдела </a:t>
            </a:r>
            <a:r>
              <a:rPr lang="ru-RU" dirty="0">
                <a:latin typeface="Georgia" panose="02040502050405020303" pitchFamily="18" charset="0"/>
              </a:rPr>
              <a:t>религиозного образования и катехизации Екатеринбургской епархии</a:t>
            </a:r>
          </a:p>
        </p:txBody>
      </p:sp>
    </p:spTree>
    <p:extLst>
      <p:ext uri="{BB962C8B-B14F-4D97-AF65-F5344CB8AC3E}">
        <p14:creationId xmlns:p14="http://schemas.microsoft.com/office/powerpoint/2010/main" val="313106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3F6F45A-BECE-4964-B537-0C93AB162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6910" y="1969478"/>
            <a:ext cx="2809902" cy="220862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Georgia" panose="02040502050405020303" pitchFamily="18" charset="0"/>
              </a:rPr>
              <a:t>Для упрощения усвоения материала представлены сравнения </a:t>
            </a:r>
            <a:br>
              <a:rPr lang="ru-RU" sz="2400" dirty="0">
                <a:latin typeface="Georgia" panose="02040502050405020303" pitchFamily="18" charset="0"/>
              </a:rPr>
            </a:br>
            <a:r>
              <a:rPr lang="ru-RU" sz="2400" dirty="0">
                <a:latin typeface="Georgia" panose="02040502050405020303" pitchFamily="18" charset="0"/>
              </a:rPr>
              <a:t>и схемы.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2ACCEF3-65E6-488F-92F8-6CF7F7413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903" y="207498"/>
            <a:ext cx="3952875" cy="52863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0884E68-C703-46AA-867A-CAB6B39D1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14" y="1250045"/>
            <a:ext cx="385762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290E6D-F547-4F2C-A72A-0138DEF01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9527"/>
            <a:ext cx="10515600" cy="429382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0" i="0" dirty="0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Проект реализован по благословению Святейшего Патриарха Московского и всея Руси Кирилла и по поручению министра просвещения РФ Сергея Сергеевича Кравцова. </a:t>
            </a:r>
          </a:p>
          <a:p>
            <a:pPr marL="0" indent="0" algn="just">
              <a:buNone/>
            </a:pPr>
            <a:r>
              <a:rPr lang="ru-RU" b="0" i="0" dirty="0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Новое учебное пособие подготовлено издательством «Просвещение» и Синодальным отделом религиозного образования и катехизации. Над ним трудилась команда авторов под руководством президента Российской академии образования Ольги Юрьевны Васильевой. </a:t>
            </a:r>
          </a:p>
          <a:p>
            <a:pPr marL="0" indent="0" algn="just">
              <a:buNone/>
            </a:pPr>
            <a:r>
              <a:rPr lang="ru-RU" b="0" i="0" dirty="0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Издание рассчитано на учащихся четвертых классов, </a:t>
            </a:r>
            <a:br>
              <a:rPr lang="ru-RU" b="0" i="0" dirty="0">
                <a:solidFill>
                  <a:srgbClr val="212121"/>
                </a:solidFill>
                <a:effectLst/>
                <a:latin typeface="Georgia" panose="02040502050405020303" pitchFamily="18" charset="0"/>
              </a:rPr>
            </a:br>
            <a:r>
              <a:rPr lang="ru-RU" b="0" i="0" dirty="0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и в новом учебном году им будут обеспечены пилотные регионы, в число которых вошел и Средний Урал.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806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5FC634-FEFD-4A96-A44F-D754CCF06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Georgia" panose="02040502050405020303" pitchFamily="18" charset="0"/>
              </a:rPr>
              <a:t>Авторы пособия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E7EAB6E-9A83-4B82-9337-B4BABC3B3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8846"/>
            <a:ext cx="10515600" cy="50592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Васильева Ольга Юрьевна</a:t>
            </a:r>
          </a:p>
          <a:p>
            <a:pPr marL="0" indent="0">
              <a:buNone/>
            </a:pPr>
            <a:r>
              <a:rPr lang="ru-RU" dirty="0" err="1">
                <a:latin typeface="Georgia" panose="02040502050405020303" pitchFamily="18" charset="0"/>
              </a:rPr>
              <a:t>Кульберг</a:t>
            </a:r>
            <a:r>
              <a:rPr lang="ru-RU" dirty="0">
                <a:latin typeface="Georgia" panose="02040502050405020303" pitchFamily="18" charset="0"/>
              </a:rPr>
              <a:t> Алексей Сергеевич</a:t>
            </a:r>
          </a:p>
          <a:p>
            <a:pPr marL="0" indent="0">
              <a:buNone/>
            </a:pPr>
            <a:r>
              <a:rPr lang="ru-RU" dirty="0" err="1">
                <a:latin typeface="Georgia" panose="02040502050405020303" pitchFamily="18" charset="0"/>
              </a:rPr>
              <a:t>Корытко</a:t>
            </a:r>
            <a:r>
              <a:rPr lang="ru-RU" dirty="0">
                <a:latin typeface="Georgia" panose="02040502050405020303" pitchFamily="18" charset="0"/>
              </a:rPr>
              <a:t> Олег Витальевич</a:t>
            </a:r>
          </a:p>
          <a:p>
            <a:pPr marL="0" indent="0">
              <a:buNone/>
            </a:pPr>
            <a:r>
              <a:rPr lang="ru-RU" dirty="0" err="1">
                <a:latin typeface="Georgia" panose="02040502050405020303" pitchFamily="18" charset="0"/>
              </a:rPr>
              <a:t>Кокин</a:t>
            </a:r>
            <a:r>
              <a:rPr lang="ru-RU" dirty="0">
                <a:latin typeface="Georgia" panose="02040502050405020303" pitchFamily="18" charset="0"/>
              </a:rPr>
              <a:t> Илья Анатольевич</a:t>
            </a:r>
          </a:p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Кочкина Дарья Дмитриевна</a:t>
            </a:r>
          </a:p>
          <a:p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B5CF616-6734-4F54-9CE5-C9B3CAC01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031" y="0"/>
            <a:ext cx="5164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57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F213F1-8AA9-4D44-96CC-C48DB136F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Georgia" panose="02040502050405020303" pitchFamily="18" charset="0"/>
              </a:rPr>
              <a:t>Реализация сетевых образовательных программ: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2050A7F-8107-4869-AB8B-2425AB6B2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726" y="1825624"/>
            <a:ext cx="6927166" cy="4351338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Georgia" panose="02040502050405020303" pitchFamily="18" charset="0"/>
              </a:rPr>
              <a:t>Урок «Храм» - Храм-на-Крови во имя Всех Святых в земле Российской просиявших </a:t>
            </a:r>
          </a:p>
          <a:p>
            <a:pPr marL="0" indent="0">
              <a:buNone/>
            </a:pPr>
            <a:endParaRPr lang="ru-RU" dirty="0">
              <a:latin typeface="Georgia" panose="02040502050405020303" pitchFamily="18" charset="0"/>
            </a:endParaRPr>
          </a:p>
          <a:p>
            <a:r>
              <a:rPr lang="ru-RU" dirty="0">
                <a:latin typeface="Georgia" panose="02040502050405020303" pitchFamily="18" charset="0"/>
              </a:rPr>
              <a:t>Урок «Монастырь» - Ново-Тихвинский Александро-Невский женский монастырь</a:t>
            </a:r>
          </a:p>
          <a:p>
            <a:pPr marL="0" indent="0">
              <a:buNone/>
            </a:pPr>
            <a:endParaRPr lang="ru-RU" dirty="0">
              <a:latin typeface="Georgia" panose="02040502050405020303" pitchFamily="18" charset="0"/>
            </a:endParaRPr>
          </a:p>
          <a:p>
            <a:r>
              <a:rPr lang="ru-RU" dirty="0">
                <a:latin typeface="Georgia" panose="02040502050405020303" pitchFamily="18" charset="0"/>
              </a:rPr>
              <a:t>Урок «Отечество» - Культурно-просветительский центр «Царский»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F19BA58-DF8B-455F-874F-703705F293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0" r="21997"/>
          <a:stretch/>
        </p:blipFill>
        <p:spPr>
          <a:xfrm>
            <a:off x="9545405" y="1027906"/>
            <a:ext cx="2104835" cy="27141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44EBB55-CDE9-4E38-A6CA-4475B0D0A3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4" r="3535"/>
          <a:stretch/>
        </p:blipFill>
        <p:spPr>
          <a:xfrm>
            <a:off x="6923219" y="2919069"/>
            <a:ext cx="2521860" cy="21644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3B4FA01-E707-4763-BEB1-C6D0450C18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2" r="9847" b="13025"/>
          <a:stretch/>
        </p:blipFill>
        <p:spPr>
          <a:xfrm>
            <a:off x="9545405" y="4622896"/>
            <a:ext cx="2104835" cy="178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18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C5DB50-FEE1-446A-8E75-419F91DB2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Georgia" panose="02040502050405020303" pitchFamily="18" charset="0"/>
              </a:rPr>
              <a:t>Мероприятия для педагогов: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9023FB1-D2EC-4A08-9298-ED1B8144C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Georgia" panose="02040502050405020303" pitchFamily="18" charset="0"/>
              </a:rPr>
              <a:t>VII Региональный этап Рождественских образовательных чтений;</a:t>
            </a:r>
          </a:p>
          <a:p>
            <a:r>
              <a:rPr lang="ru-RU" dirty="0">
                <a:latin typeface="Georgia" panose="02040502050405020303" pitchFamily="18" charset="0"/>
              </a:rPr>
              <a:t>XXX Международные Рождественские образовательные чтения;</a:t>
            </a:r>
          </a:p>
          <a:p>
            <a:r>
              <a:rPr lang="ru-RU" dirty="0">
                <a:latin typeface="Georgia" panose="02040502050405020303" pitchFamily="18" charset="0"/>
              </a:rPr>
              <a:t>XVII Всероссийский конкурс в области педагогики, воспитания и работы с детьми и молодежью до 20 лет </a:t>
            </a:r>
            <a:br>
              <a:rPr lang="ru-RU" dirty="0">
                <a:latin typeface="Georgia" panose="02040502050405020303" pitchFamily="18" charset="0"/>
              </a:rPr>
            </a:br>
            <a:r>
              <a:rPr lang="ru-RU" dirty="0">
                <a:latin typeface="Georgia" panose="02040502050405020303" pitchFamily="18" charset="0"/>
              </a:rPr>
              <a:t>«За нравственный подвиг учителя». </a:t>
            </a:r>
          </a:p>
          <a:p>
            <a:r>
              <a:rPr lang="ru-RU" dirty="0">
                <a:latin typeface="Georgia" panose="02040502050405020303" pitchFamily="18" charset="0"/>
              </a:rPr>
              <a:t>конкурс «Учитель года» по Основам Православной культуры. </a:t>
            </a:r>
          </a:p>
          <a:p>
            <a:endParaRPr lang="ru-RU" dirty="0"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371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360EC3-7C40-47B9-B47D-069F519CF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Georgia" panose="02040502050405020303" pitchFamily="18" charset="0"/>
              </a:rPr>
              <a:t>Мероприятия для учащихся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DCDD9CD-2BC3-430F-A93A-0DABF57BB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Autofit/>
          </a:bodyPr>
          <a:lstStyle/>
          <a:p>
            <a:r>
              <a:rPr lang="ru-RU" sz="2400" dirty="0">
                <a:latin typeface="Georgia" panose="02040502050405020303" pitchFamily="18" charset="0"/>
              </a:rPr>
              <a:t>Общероссийская олимпиада школьников «Основы Православной культуры»;</a:t>
            </a:r>
          </a:p>
          <a:p>
            <a:r>
              <a:rPr lang="ru-RU" sz="2400" dirty="0">
                <a:latin typeface="Georgia" panose="02040502050405020303" pitchFamily="18" charset="0"/>
              </a:rPr>
              <a:t>Открытая Всероссийская интеллектуальная олимпиада «Наше наследие»;</a:t>
            </a:r>
          </a:p>
          <a:p>
            <a:r>
              <a:rPr lang="ru-RU" sz="2400" dirty="0">
                <a:latin typeface="Georgia" panose="02040502050405020303" pitchFamily="18" charset="0"/>
              </a:rPr>
              <a:t>XVII международный конкурс детского творчества </a:t>
            </a:r>
            <a:br>
              <a:rPr lang="ru-RU" sz="2400" dirty="0">
                <a:latin typeface="Georgia" panose="02040502050405020303" pitchFamily="18" charset="0"/>
              </a:rPr>
            </a:br>
            <a:r>
              <a:rPr lang="ru-RU" sz="2400" dirty="0">
                <a:latin typeface="Georgia" panose="02040502050405020303" pitchFamily="18" charset="0"/>
              </a:rPr>
              <a:t>«Красота Божьего мира»;</a:t>
            </a:r>
          </a:p>
          <a:p>
            <a:r>
              <a:rPr lang="ru-RU" sz="2400" dirty="0">
                <a:latin typeface="Georgia" panose="02040502050405020303" pitchFamily="18" charset="0"/>
              </a:rPr>
              <a:t>VIII сезон международного детско-юношеского литературного конкурса имени Ивана Шмелева «Лето Господне»;</a:t>
            </a:r>
          </a:p>
          <a:p>
            <a:r>
              <a:rPr lang="ru-RU" sz="2400" dirty="0">
                <a:latin typeface="Georgia" panose="02040502050405020303" pitchFamily="18" charset="0"/>
              </a:rPr>
              <a:t>XVII епархиальный конкурс по Православной культуре «Ручейки добра: нравственная и культурная красота Православия»;</a:t>
            </a:r>
          </a:p>
          <a:p>
            <a:r>
              <a:rPr lang="ru-RU" sz="2400" dirty="0">
                <a:latin typeface="Georgia" panose="02040502050405020303" pitchFamily="18" charset="0"/>
              </a:rPr>
              <a:t>муниципальный конкурс детского творчества </a:t>
            </a:r>
            <a:br>
              <a:rPr lang="ru-RU" sz="2400" dirty="0">
                <a:latin typeface="Georgia" panose="02040502050405020303" pitchFamily="18" charset="0"/>
              </a:rPr>
            </a:br>
            <a:r>
              <a:rPr lang="ru-RU" sz="2400" dirty="0">
                <a:latin typeface="Georgia" panose="02040502050405020303" pitchFamily="18" charset="0"/>
              </a:rPr>
              <a:t>«Пасхальные перезвоны».</a:t>
            </a:r>
          </a:p>
          <a:p>
            <a:endParaRPr lang="ru-RU" dirty="0">
              <a:latin typeface="Georgia" panose="02040502050405020303" pitchFamily="18" charset="0"/>
            </a:endParaRPr>
          </a:p>
          <a:p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860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360EC3-7C40-47B9-B47D-069F519CF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Georgia" panose="02040502050405020303" pitchFamily="18" charset="0"/>
              </a:rPr>
              <a:t>Мероприятия для учащихся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DCDD9CD-2BC3-430F-A93A-0DABF57BB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Autofit/>
          </a:bodyPr>
          <a:lstStyle/>
          <a:p>
            <a:r>
              <a:rPr lang="ru-RU" dirty="0">
                <a:latin typeface="Georgia" panose="02040502050405020303" pitchFamily="18" charset="0"/>
              </a:rPr>
              <a:t>XVII областная детская научно-практическая конференция «Семья: прошлое, настоящее и будущее» в городе Верхотурье;</a:t>
            </a:r>
          </a:p>
          <a:p>
            <a:r>
              <a:rPr lang="ru-RU" dirty="0">
                <a:latin typeface="Georgia" panose="02040502050405020303" pitchFamily="18" charset="0"/>
              </a:rPr>
              <a:t>ХI областная детская научно-практическая православная конференции в городе Ревда;</a:t>
            </a:r>
          </a:p>
          <a:p>
            <a:r>
              <a:rPr lang="ru-RU" dirty="0">
                <a:latin typeface="Georgia" panose="02040502050405020303" pitchFamily="18" charset="0"/>
              </a:rPr>
              <a:t>муниципальные научно-практические конференции для обучающихся по предметным областям «Основы религиозных культур и светской этики» и «Основы духовно-нравственной культуры народов России»;</a:t>
            </a:r>
          </a:p>
          <a:p>
            <a:r>
              <a:rPr lang="ru-RU" dirty="0">
                <a:latin typeface="Georgia" panose="02040502050405020303" pitchFamily="18" charset="0"/>
              </a:rPr>
              <a:t>XХI областная богословская конференция детей и юношества.</a:t>
            </a:r>
          </a:p>
          <a:p>
            <a:endParaRPr lang="ru-RU" dirty="0">
              <a:latin typeface="Georgia" panose="02040502050405020303" pitchFamily="18" charset="0"/>
            </a:endParaRPr>
          </a:p>
          <a:p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124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B02669-740A-470C-9350-31B015F4E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Georgia" panose="02040502050405020303" pitchFamily="18" charset="0"/>
              </a:rPr>
              <a:t>Работа с родителями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D749A166-E943-4D8A-B32F-D19D195E0E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754973"/>
              </p:ext>
            </p:extLst>
          </p:nvPr>
        </p:nvGraphicFramePr>
        <p:xfrm>
          <a:off x="838200" y="1913207"/>
          <a:ext cx="10515601" cy="3559126"/>
        </p:xfrm>
        <a:graphic>
          <a:graphicData uri="http://schemas.openxmlformats.org/drawingml/2006/table">
            <a:tbl>
              <a:tblPr firstRow="1" bandRow="1" bandCol="1">
                <a:tableStyleId>{5940675A-B579-460E-94D1-54222C63F5DA}</a:tableStyleId>
              </a:tblPr>
              <a:tblGrid>
                <a:gridCol w="692973">
                  <a:extLst>
                    <a:ext uri="{9D8B030D-6E8A-4147-A177-3AD203B41FA5}">
                      <a16:colId xmlns:a16="http://schemas.microsoft.com/office/drawing/2014/main" xmlns="" val="1790805797"/>
                    </a:ext>
                  </a:extLst>
                </a:gridCol>
                <a:gridCol w="5810224">
                  <a:extLst>
                    <a:ext uri="{9D8B030D-6E8A-4147-A177-3AD203B41FA5}">
                      <a16:colId xmlns:a16="http://schemas.microsoft.com/office/drawing/2014/main" xmlns="" val="2936740760"/>
                    </a:ext>
                  </a:extLst>
                </a:gridCol>
                <a:gridCol w="1435720">
                  <a:extLst>
                    <a:ext uri="{9D8B030D-6E8A-4147-A177-3AD203B41FA5}">
                      <a16:colId xmlns:a16="http://schemas.microsoft.com/office/drawing/2014/main" xmlns="" val="3957732009"/>
                    </a:ext>
                  </a:extLst>
                </a:gridCol>
                <a:gridCol w="2576684">
                  <a:extLst>
                    <a:ext uri="{9D8B030D-6E8A-4147-A177-3AD203B41FA5}">
                      <a16:colId xmlns:a16="http://schemas.microsoft.com/office/drawing/2014/main" xmlns="" val="3652649815"/>
                    </a:ext>
                  </a:extLst>
                </a:gridCol>
              </a:tblGrid>
              <a:tr h="3559126">
                <a:tc>
                  <a:txBody>
                    <a:bodyPr/>
                    <a:lstStyle/>
                    <a:p>
                      <a:pPr algn="l"/>
                      <a:r>
                        <a:rPr lang="ru-RU" sz="2000">
                          <a:effectLst/>
                          <a:latin typeface="Georgia" panose="02040502050405020303" pitchFamily="18" charset="0"/>
                        </a:rPr>
                        <a:t>4.1.</a:t>
                      </a:r>
                      <a:endParaRPr lang="ru-RU" sz="2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effectLst/>
                          <a:latin typeface="Georgia" panose="02040502050405020303" pitchFamily="18" charset="0"/>
                        </a:rPr>
                        <a:t>Организация встреч, проведение лекций (родительских собраний) для родителей обучающихся муниципальных образовательных организаций:</a:t>
                      </a:r>
                    </a:p>
                    <a:p>
                      <a:pPr algn="l"/>
                      <a:r>
                        <a:rPr lang="ru-RU" sz="2000" dirty="0">
                          <a:effectLst/>
                          <a:latin typeface="Georgia" panose="02040502050405020303" pitchFamily="18" charset="0"/>
                        </a:rPr>
                        <a:t>- по выбору модулей курса «Основы религиозных культур и светской этики»,</a:t>
                      </a:r>
                    </a:p>
                    <a:p>
                      <a:pPr algn="l"/>
                      <a:r>
                        <a:rPr lang="ru-RU" sz="2000" dirty="0">
                          <a:effectLst/>
                          <a:latin typeface="Georgia" panose="02040502050405020303" pitchFamily="18" charset="0"/>
                        </a:rPr>
                        <a:t>- по духовно-нравственному просвещению и воспитанию,</a:t>
                      </a:r>
                    </a:p>
                    <a:p>
                      <a:pPr algn="l"/>
                      <a:r>
                        <a:rPr lang="ru-RU" sz="2000" dirty="0">
                          <a:effectLst/>
                          <a:latin typeface="Georgia" panose="02040502050405020303" pitchFamily="18" charset="0"/>
                        </a:rPr>
                        <a:t>- по профилактике девиантного поведения,</a:t>
                      </a:r>
                    </a:p>
                    <a:p>
                      <a:pPr algn="l"/>
                      <a:r>
                        <a:rPr lang="ru-RU" sz="2000" dirty="0">
                          <a:effectLst/>
                          <a:latin typeface="Georgia" panose="02040502050405020303" pitchFamily="18" charset="0"/>
                        </a:rPr>
                        <a:t>- организация встреч с православными учеными, писателями, педагогами и др.</a:t>
                      </a:r>
                      <a:endParaRPr lang="ru-RU" sz="2000" b="1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>
                          <a:effectLst/>
                          <a:latin typeface="Georgia" panose="02040502050405020303" pitchFamily="18" charset="0"/>
                        </a:rPr>
                        <a:t>В течение года</a:t>
                      </a:r>
                      <a:endParaRPr lang="ru-RU" sz="2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effectLst/>
                          <a:latin typeface="Georgia" panose="02040502050405020303" pitchFamily="18" charset="0"/>
                        </a:rPr>
                        <a:t>Департамент образования, Екатеринбургская Епархия. </a:t>
                      </a:r>
                      <a:endParaRPr lang="ru-RU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84744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319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50F1AD-12FE-4DE2-A6FD-92561F754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Georgia" panose="02040502050405020303" pitchFamily="18" charset="0"/>
              </a:rPr>
              <a:t>Экскурсионная работа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3CE90681-0B5A-4E52-9C53-AC17331BCA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4392375"/>
              </p:ext>
            </p:extLst>
          </p:nvPr>
        </p:nvGraphicFramePr>
        <p:xfrm>
          <a:off x="689317" y="1690688"/>
          <a:ext cx="10664483" cy="4541300"/>
        </p:xfrm>
        <a:graphic>
          <a:graphicData uri="http://schemas.openxmlformats.org/drawingml/2006/table">
            <a:tbl>
              <a:tblPr firstRow="1" bandRow="1" bandCol="1">
                <a:tableStyleId>{5940675A-B579-460E-94D1-54222C63F5DA}</a:tableStyleId>
              </a:tblPr>
              <a:tblGrid>
                <a:gridCol w="702784">
                  <a:extLst>
                    <a:ext uri="{9D8B030D-6E8A-4147-A177-3AD203B41FA5}">
                      <a16:colId xmlns:a16="http://schemas.microsoft.com/office/drawing/2014/main" xmlns="" val="2003762319"/>
                    </a:ext>
                  </a:extLst>
                </a:gridCol>
                <a:gridCol w="5892487">
                  <a:extLst>
                    <a:ext uri="{9D8B030D-6E8A-4147-A177-3AD203B41FA5}">
                      <a16:colId xmlns:a16="http://schemas.microsoft.com/office/drawing/2014/main" xmlns="" val="4222163188"/>
                    </a:ext>
                  </a:extLst>
                </a:gridCol>
                <a:gridCol w="1456047">
                  <a:extLst>
                    <a:ext uri="{9D8B030D-6E8A-4147-A177-3AD203B41FA5}">
                      <a16:colId xmlns:a16="http://schemas.microsoft.com/office/drawing/2014/main" xmlns="" val="2672738863"/>
                    </a:ext>
                  </a:extLst>
                </a:gridCol>
                <a:gridCol w="2613165">
                  <a:extLst>
                    <a:ext uri="{9D8B030D-6E8A-4147-A177-3AD203B41FA5}">
                      <a16:colId xmlns:a16="http://schemas.microsoft.com/office/drawing/2014/main" xmlns="" val="3745266232"/>
                    </a:ext>
                  </a:extLst>
                </a:gridCol>
              </a:tblGrid>
              <a:tr h="2018354"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  <a:latin typeface="Georgia" panose="02040502050405020303" pitchFamily="18" charset="0"/>
                        </a:rPr>
                        <a:t>5.1.</a:t>
                      </a:r>
                      <a:endParaRPr lang="ru-RU" sz="2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  <a:latin typeface="Georgia" panose="02040502050405020303" pitchFamily="18" charset="0"/>
                        </a:rPr>
                        <a:t>Организация паломнических поездок и экскурсий для победителей совместных конкурсов и олимпиад, а также для учителей, обучающихся и их родителей по заявкам муниципальных образовательных организаций.</a:t>
                      </a:r>
                      <a:endParaRPr lang="ru-RU" sz="2000" b="1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  <a:latin typeface="Georgia" panose="02040502050405020303" pitchFamily="18" charset="0"/>
                        </a:rPr>
                        <a:t>В течение года</a:t>
                      </a:r>
                      <a:endParaRPr lang="ru-RU" sz="2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  <a:latin typeface="Georgia" panose="02040502050405020303" pitchFamily="18" charset="0"/>
                        </a:rPr>
                        <a:t>Департамент образования, Екатеринбургская Епархия. </a:t>
                      </a:r>
                      <a:endParaRPr lang="ru-RU" sz="2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17495603"/>
                  </a:ext>
                </a:extLst>
              </a:tr>
              <a:tr h="2522946"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  <a:latin typeface="Georgia" panose="02040502050405020303" pitchFamily="18" charset="0"/>
                        </a:rPr>
                        <a:t>5.2.</a:t>
                      </a:r>
                      <a:endParaRPr lang="ru-RU" sz="2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effectLst/>
                          <a:latin typeface="Georgia" panose="02040502050405020303" pitchFamily="18" charset="0"/>
                        </a:rPr>
                        <a:t>Организация посещения музеев Екатеринбургской Епархии: </a:t>
                      </a:r>
                    </a:p>
                    <a:p>
                      <a:pPr algn="l"/>
                      <a:r>
                        <a:rPr lang="ru-RU" sz="2000" dirty="0">
                          <a:effectLst/>
                          <a:latin typeface="Georgia" panose="02040502050405020303" pitchFamily="18" charset="0"/>
                        </a:rPr>
                        <a:t>- культурно-просветительский центр «Царский»,</a:t>
                      </a:r>
                    </a:p>
                    <a:p>
                      <a:pPr algn="l"/>
                      <a:r>
                        <a:rPr lang="ru-RU" sz="2000" dirty="0">
                          <a:effectLst/>
                          <a:latin typeface="Georgia" panose="02040502050405020303" pitchFamily="18" charset="0"/>
                        </a:rPr>
                        <a:t>- Музей мужского монастыря Святых Царственных Страстотерпцев на Ганиной Яме,</a:t>
                      </a:r>
                    </a:p>
                    <a:p>
                      <a:pPr algn="l"/>
                      <a:r>
                        <a:rPr lang="ru-RU" sz="2000" dirty="0">
                          <a:effectLst/>
                          <a:latin typeface="Georgia" panose="02040502050405020303" pitchFamily="18" charset="0"/>
                        </a:rPr>
                        <a:t>- Музей при Свято-Николаевском мужском монастыре города Верхотурье.</a:t>
                      </a:r>
                      <a:endParaRPr lang="ru-RU" sz="2000" b="1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Georgia" panose="02040502050405020303" pitchFamily="18" charset="0"/>
                        </a:rPr>
                        <a:t>В течение года</a:t>
                      </a:r>
                      <a:endParaRPr lang="ru-RU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Georgia" panose="02040502050405020303" pitchFamily="18" charset="0"/>
                        </a:rPr>
                        <a:t>Департамент образования, Екатеринбургская Епархия. </a:t>
                      </a:r>
                      <a:endParaRPr lang="ru-RU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8119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077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FB63A23-B356-4EDD-A909-6BD82E17E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277" y="2829364"/>
            <a:ext cx="10691445" cy="11992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>
                <a:latin typeface="Georgia" panose="02040502050405020303" pitchFamily="18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08787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8C9ACB-6AE2-4BB7-9DA9-C79ADCBBF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585" y="54835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ОТДЕЛ РЕЛИГИОЗНОГО ОБРАЗОВАНИЯ И КАТЕХИЗАЦИИ ЕКАТЕРИНБУРГСКОЙ ЕПАРХИИ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F2C43D8-7DAC-4A3B-823C-CD746F9A2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435" y="2346130"/>
            <a:ext cx="10669172" cy="2915187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Основ Православной культуры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Репина, 6, 225 кабинет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(343) 253-10-37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oroik.opk@mail.ru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http://uralprosvet.ru/opk/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6CECE2-F178-43E0-9617-6B100BAAC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5" y="226100"/>
            <a:ext cx="1539240" cy="164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19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801AA14-6438-4E1F-81A1-F88D1CADF225}"/>
              </a:ext>
            </a:extLst>
          </p:cNvPr>
          <p:cNvSpPr/>
          <p:nvPr/>
        </p:nvSpPr>
        <p:spPr>
          <a:xfrm>
            <a:off x="3556772" y="2367079"/>
            <a:ext cx="5078437" cy="4501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>
                <a:solidFill>
                  <a:srgbClr val="0068C1"/>
                </a:solidFill>
                <a:effectLst/>
                <a:latin typeface="pt_serifregular"/>
                <a:hlinkClick r:id="rId2"/>
              </a:rPr>
              <a:t>Основы православной культуры</a:t>
            </a:r>
            <a:endParaRPr lang="ru-RU" b="0" i="0" dirty="0">
              <a:solidFill>
                <a:srgbClr val="000000"/>
              </a:solidFill>
              <a:effectLst/>
              <a:latin typeface="pt_serifregular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C185A5E-9A87-4C67-BE76-07EC2CCDE869}"/>
              </a:ext>
            </a:extLst>
          </p:cNvPr>
          <p:cNvSpPr/>
          <p:nvPr/>
        </p:nvSpPr>
        <p:spPr>
          <a:xfrm>
            <a:off x="7995127" y="3477354"/>
            <a:ext cx="3847514" cy="4501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>
                <a:solidFill>
                  <a:srgbClr val="0068C1"/>
                </a:solidFill>
                <a:effectLst/>
                <a:latin typeface="pt_serifregular"/>
                <a:hlinkClick r:id="rId3"/>
              </a:rPr>
              <a:t>Выбор модуля ОПК курса ОРКСЭ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047B295-BC7B-4106-944E-D847C81441D6}"/>
              </a:ext>
            </a:extLst>
          </p:cNvPr>
          <p:cNvSpPr/>
          <p:nvPr/>
        </p:nvSpPr>
        <p:spPr>
          <a:xfrm>
            <a:off x="4661085" y="3463929"/>
            <a:ext cx="2869809" cy="4501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pt_serifregular"/>
              </a:rPr>
              <a:t> </a:t>
            </a:r>
            <a:r>
              <a:rPr lang="ru-RU" b="0" i="0" dirty="0">
                <a:solidFill>
                  <a:srgbClr val="0068C1"/>
                </a:solidFill>
                <a:effectLst/>
                <a:latin typeface="pt_serifregular"/>
                <a:hlinkClick r:id="rId4"/>
              </a:rPr>
              <a:t>МЕДИАТЕКА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4F4BF9E-4A61-4E6D-9759-43F058A22854}"/>
              </a:ext>
            </a:extLst>
          </p:cNvPr>
          <p:cNvSpPr/>
          <p:nvPr/>
        </p:nvSpPr>
        <p:spPr>
          <a:xfrm>
            <a:off x="541611" y="3429000"/>
            <a:ext cx="3413761" cy="4850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>
                <a:solidFill>
                  <a:srgbClr val="0068C1"/>
                </a:solidFill>
                <a:effectLst/>
                <a:latin typeface="pt_serifregular"/>
                <a:hlinkClick r:id="rId5"/>
              </a:rPr>
              <a:t>МЕТОДИЧЕСКИЙ КАБИНЕТ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xmlns="" id="{C27E46BA-D817-4C7F-B956-EBAAA00F68A3}"/>
              </a:ext>
            </a:extLst>
          </p:cNvPr>
          <p:cNvSpPr/>
          <p:nvPr/>
        </p:nvSpPr>
        <p:spPr>
          <a:xfrm>
            <a:off x="5859185" y="1757615"/>
            <a:ext cx="473612" cy="51120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9FC4B50-3A98-45BA-BB4A-173AA7E32F10}"/>
              </a:ext>
            </a:extLst>
          </p:cNvPr>
          <p:cNvSpPr/>
          <p:nvPr/>
        </p:nvSpPr>
        <p:spPr>
          <a:xfrm>
            <a:off x="541610" y="4082893"/>
            <a:ext cx="3413761" cy="20613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>
                <a:solidFill>
                  <a:srgbClr val="034389"/>
                </a:solidFill>
                <a:effectLst/>
                <a:latin typeface="pt_serifregular"/>
                <a:hlinkClick r:id="rId6"/>
              </a:rPr>
              <a:t>Нормативная база</a:t>
            </a:r>
            <a:r>
              <a:rPr lang="ru-RU" b="0" i="0" dirty="0">
                <a:solidFill>
                  <a:srgbClr val="000000"/>
                </a:solidFill>
                <a:effectLst/>
                <a:latin typeface="pt_serifregular"/>
              </a:rPr>
              <a:t> </a:t>
            </a:r>
          </a:p>
          <a:p>
            <a:pPr algn="ctr"/>
            <a:r>
              <a:rPr lang="ru-RU" b="0" i="0" dirty="0">
                <a:solidFill>
                  <a:srgbClr val="0068C1"/>
                </a:solidFill>
                <a:effectLst/>
                <a:latin typeface="pt_serifregular"/>
                <a:hlinkClick r:id="rId7"/>
              </a:rPr>
              <a:t>Уроки ОПК</a:t>
            </a:r>
            <a:r>
              <a:rPr lang="ru-RU" b="0" i="0" dirty="0">
                <a:solidFill>
                  <a:srgbClr val="000000"/>
                </a:solidFill>
                <a:effectLst/>
                <a:latin typeface="pt_serifregular"/>
              </a:rPr>
              <a:t> </a:t>
            </a:r>
          </a:p>
          <a:p>
            <a:pPr algn="ctr"/>
            <a:r>
              <a:rPr lang="ru-RU" b="0" i="0" dirty="0">
                <a:solidFill>
                  <a:srgbClr val="0068C1"/>
                </a:solidFill>
                <a:effectLst/>
                <a:latin typeface="pt_serifregular"/>
                <a:hlinkClick r:id="rId8"/>
              </a:rPr>
              <a:t>Олимпиады, конкурсы</a:t>
            </a:r>
            <a:r>
              <a:rPr lang="ru-RU" b="0" i="0" dirty="0">
                <a:solidFill>
                  <a:srgbClr val="000000"/>
                </a:solidFill>
                <a:effectLst/>
                <a:latin typeface="pt_serifregular"/>
              </a:rPr>
              <a:t> </a:t>
            </a:r>
          </a:p>
          <a:p>
            <a:pPr algn="ctr"/>
            <a:r>
              <a:rPr lang="ru-RU" b="0" i="0" dirty="0">
                <a:solidFill>
                  <a:srgbClr val="0068C1"/>
                </a:solidFill>
                <a:effectLst/>
                <a:latin typeface="pt_serifregular"/>
                <a:hlinkClick r:id="rId9"/>
              </a:rPr>
              <a:t>Тема года 2021</a:t>
            </a:r>
            <a:r>
              <a:rPr lang="ru-RU" b="0" i="0" dirty="0">
                <a:solidFill>
                  <a:srgbClr val="000000"/>
                </a:solidFill>
                <a:effectLst/>
                <a:latin typeface="pt_serifregular"/>
              </a:rPr>
              <a:t> </a:t>
            </a:r>
          </a:p>
          <a:p>
            <a:pPr algn="ctr"/>
            <a:r>
              <a:rPr lang="ru-RU" b="0" i="0" dirty="0">
                <a:solidFill>
                  <a:srgbClr val="0068C1"/>
                </a:solidFill>
                <a:effectLst/>
                <a:latin typeface="pt_serifregular"/>
                <a:hlinkClick r:id="rId10"/>
              </a:rPr>
              <a:t>Тема года 2022</a:t>
            </a:r>
            <a:r>
              <a:rPr lang="ru-RU" b="0" i="0" dirty="0">
                <a:solidFill>
                  <a:srgbClr val="000000"/>
                </a:solidFill>
                <a:effectLst/>
                <a:latin typeface="pt_serifregular"/>
              </a:rPr>
              <a:t> </a:t>
            </a:r>
          </a:p>
          <a:p>
            <a:pPr algn="ctr"/>
            <a:r>
              <a:rPr lang="ru-RU" b="0" i="0" dirty="0">
                <a:solidFill>
                  <a:srgbClr val="0068C1"/>
                </a:solidFill>
                <a:effectLst/>
                <a:latin typeface="pt_serifregular"/>
                <a:hlinkClick r:id="rId11"/>
              </a:rPr>
              <a:t>Лекторий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92527F4B-1592-4672-B18A-2D1AE7F59694}"/>
              </a:ext>
            </a:extLst>
          </p:cNvPr>
          <p:cNvSpPr/>
          <p:nvPr/>
        </p:nvSpPr>
        <p:spPr>
          <a:xfrm>
            <a:off x="4389114" y="4082893"/>
            <a:ext cx="3413761" cy="20613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>
                <a:solidFill>
                  <a:srgbClr val="0068C1"/>
                </a:solidFill>
                <a:effectLst/>
                <a:latin typeface="pt_serifregular"/>
                <a:hlinkClick r:id="rId12"/>
              </a:rPr>
              <a:t>Сборники</a:t>
            </a:r>
            <a:r>
              <a:rPr lang="ru-RU" b="0" i="0" dirty="0">
                <a:solidFill>
                  <a:srgbClr val="000000"/>
                </a:solidFill>
                <a:effectLst/>
                <a:latin typeface="pt_serifregular"/>
              </a:rPr>
              <a:t> </a:t>
            </a:r>
          </a:p>
          <a:p>
            <a:pPr algn="ctr"/>
            <a:r>
              <a:rPr lang="ru-RU" b="0" i="0" dirty="0">
                <a:solidFill>
                  <a:srgbClr val="0068C1"/>
                </a:solidFill>
                <a:effectLst/>
                <a:latin typeface="pt_serifregular"/>
                <a:hlinkClick r:id="rId13"/>
              </a:rPr>
              <a:t>Для учителей</a:t>
            </a:r>
            <a:r>
              <a:rPr lang="ru-RU" b="0" i="0" dirty="0">
                <a:solidFill>
                  <a:srgbClr val="000000"/>
                </a:solidFill>
                <a:effectLst/>
                <a:latin typeface="pt_serifregular"/>
              </a:rPr>
              <a:t> </a:t>
            </a:r>
          </a:p>
          <a:p>
            <a:pPr algn="ctr"/>
            <a:r>
              <a:rPr lang="ru-RU" b="0" i="0" dirty="0">
                <a:solidFill>
                  <a:srgbClr val="0068C1"/>
                </a:solidFill>
                <a:effectLst/>
                <a:latin typeface="pt_serifregular"/>
                <a:hlinkClick r:id="rId14"/>
              </a:rPr>
              <a:t>Интернет-ресурсы</a:t>
            </a:r>
            <a:r>
              <a:rPr lang="ru-RU" b="0" i="0" dirty="0">
                <a:solidFill>
                  <a:srgbClr val="000000"/>
                </a:solidFill>
                <a:effectLst/>
                <a:latin typeface="pt_serifregular"/>
              </a:rPr>
              <a:t> </a:t>
            </a:r>
          </a:p>
          <a:p>
            <a:pPr algn="ctr"/>
            <a:r>
              <a:rPr lang="ru-RU" b="0" i="0" dirty="0">
                <a:solidFill>
                  <a:srgbClr val="0068C1"/>
                </a:solidFill>
                <a:effectLst/>
                <a:latin typeface="pt_serifregular"/>
                <a:hlinkClick r:id="rId15"/>
              </a:rPr>
              <a:t>Дополнительная литература</a:t>
            </a:r>
            <a:r>
              <a:rPr lang="ru-RU" b="0" i="0" dirty="0">
                <a:solidFill>
                  <a:srgbClr val="000000"/>
                </a:solidFill>
                <a:effectLst/>
                <a:latin typeface="pt_serifregular"/>
              </a:rPr>
              <a:t> </a:t>
            </a:r>
          </a:p>
          <a:p>
            <a:pPr algn="ctr"/>
            <a:r>
              <a:rPr lang="ru-RU" b="0" i="0" dirty="0">
                <a:solidFill>
                  <a:srgbClr val="0068C1"/>
                </a:solidFill>
                <a:effectLst/>
                <a:latin typeface="pt_serifregular"/>
                <a:hlinkClick r:id="rId16"/>
              </a:rPr>
              <a:t>Для учащихся</a:t>
            </a:r>
            <a:r>
              <a:rPr lang="ru-RU" b="0" i="0" dirty="0">
                <a:solidFill>
                  <a:srgbClr val="000000"/>
                </a:solidFill>
                <a:effectLst/>
                <a:latin typeface="pt_serifregular"/>
              </a:rPr>
              <a:t> </a:t>
            </a:r>
          </a:p>
          <a:p>
            <a:pPr algn="ctr"/>
            <a:r>
              <a:rPr lang="ru-RU" b="0" i="0" dirty="0">
                <a:solidFill>
                  <a:srgbClr val="0068C1"/>
                </a:solidFill>
                <a:effectLst/>
                <a:latin typeface="pt_serifregular"/>
                <a:hlinkClick r:id="rId17"/>
              </a:rPr>
              <a:t>Видеотека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DABD007-B240-44C8-B1B6-4AD76340EDE1}"/>
              </a:ext>
            </a:extLst>
          </p:cNvPr>
          <p:cNvSpPr/>
          <p:nvPr/>
        </p:nvSpPr>
        <p:spPr>
          <a:xfrm>
            <a:off x="8212004" y="4082893"/>
            <a:ext cx="3413761" cy="20459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0" dirty="0">
                <a:solidFill>
                  <a:srgbClr val="000000"/>
                </a:solidFill>
                <a:effectLst/>
                <a:latin typeface="pt_serifregular"/>
              </a:rPr>
              <a:t>Регламент выбора</a:t>
            </a:r>
          </a:p>
          <a:p>
            <a:pPr algn="ctr"/>
            <a:r>
              <a:rPr lang="ru-RU" i="0" dirty="0">
                <a:solidFill>
                  <a:srgbClr val="000000"/>
                </a:solidFill>
                <a:effectLst/>
                <a:latin typeface="pt_serifregular"/>
              </a:rPr>
              <a:t>Образцы документов </a:t>
            </a:r>
            <a:br>
              <a:rPr lang="ru-RU" i="0" dirty="0">
                <a:solidFill>
                  <a:srgbClr val="000000"/>
                </a:solidFill>
                <a:effectLst/>
                <a:latin typeface="pt_serifregular"/>
              </a:rPr>
            </a:br>
            <a:r>
              <a:rPr lang="ru-RU" i="0" dirty="0">
                <a:solidFill>
                  <a:srgbClr val="000000"/>
                </a:solidFill>
                <a:effectLst/>
                <a:latin typeface="pt_serifregular"/>
              </a:rPr>
              <a:t>и бланков заявлений </a:t>
            </a:r>
            <a:br>
              <a:rPr lang="ru-RU" i="0" dirty="0">
                <a:solidFill>
                  <a:srgbClr val="000000"/>
                </a:solidFill>
                <a:effectLst/>
                <a:latin typeface="pt_serifregular"/>
              </a:rPr>
            </a:br>
            <a:r>
              <a:rPr lang="ru-RU" i="0" dirty="0">
                <a:solidFill>
                  <a:srgbClr val="000000"/>
                </a:solidFill>
                <a:effectLst/>
                <a:latin typeface="pt_serifregular"/>
              </a:rPr>
              <a:t>(для выбора модуля)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pt_serifregular"/>
              </a:rPr>
              <a:t>Видеофайлы</a:t>
            </a:r>
            <a:endParaRPr lang="ru-RU" i="0" dirty="0">
              <a:solidFill>
                <a:srgbClr val="000000"/>
              </a:solidFill>
              <a:effectLst/>
              <a:latin typeface="pt_serifregular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A6237185-2B6F-4074-88B4-B7DFCA37F4C4}"/>
              </a:ext>
            </a:extLst>
          </p:cNvPr>
          <p:cNvSpPr/>
          <p:nvPr/>
        </p:nvSpPr>
        <p:spPr>
          <a:xfrm>
            <a:off x="4389114" y="1240959"/>
            <a:ext cx="3413761" cy="4501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rgbClr val="0068C1"/>
                </a:solidFill>
                <a:effectLst/>
                <a:latin typeface="pt_serifregular"/>
              </a:rPr>
              <a:t>http://uralprosvet.ru/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: влево-вправо-вверх 16">
            <a:extLst>
              <a:ext uri="{FF2B5EF4-FFF2-40B4-BE49-F238E27FC236}">
                <a16:creationId xmlns:a16="http://schemas.microsoft.com/office/drawing/2014/main" xmlns="" id="{500EA797-9838-4273-9914-6DC8F3D973A9}"/>
              </a:ext>
            </a:extLst>
          </p:cNvPr>
          <p:cNvSpPr/>
          <p:nvPr/>
        </p:nvSpPr>
        <p:spPr>
          <a:xfrm rot="10800000">
            <a:off x="4937160" y="2915505"/>
            <a:ext cx="2317660" cy="450165"/>
          </a:xfrm>
          <a:prstGeom prst="leftRigh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6C73D5C6-F3FE-4B64-A766-53CECCF6E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128" y="212764"/>
            <a:ext cx="6835727" cy="10109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сайта</a:t>
            </a:r>
          </a:p>
        </p:txBody>
      </p:sp>
    </p:spTree>
    <p:extLst>
      <p:ext uri="{BB962C8B-B14F-4D97-AF65-F5344CB8AC3E}">
        <p14:creationId xmlns:p14="http://schemas.microsoft.com/office/powerpoint/2010/main" val="10698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BC888D0-0949-41CB-A83A-C248FAB56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3046"/>
            <a:ext cx="10515600" cy="585216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latin typeface="Georgia" panose="02040502050405020303" pitchFamily="18" charset="0"/>
              </a:rPr>
              <a:t>Соглашение о сотрудничестве Министерства образования и молодежной политики Свердловской области и Екатеринбургской митрополии Русской Православной Церкви </a:t>
            </a:r>
          </a:p>
          <a:p>
            <a:pPr algn="just"/>
            <a:endParaRPr lang="ru-RU" dirty="0">
              <a:latin typeface="Georgia" panose="02040502050405020303" pitchFamily="18" charset="0"/>
            </a:endParaRPr>
          </a:p>
          <a:p>
            <a:pPr algn="just"/>
            <a:r>
              <a:rPr lang="ru-RU" dirty="0">
                <a:latin typeface="Georgia" panose="02040502050405020303" pitchFamily="18" charset="0"/>
              </a:rPr>
              <a:t>План Совместных мероприятий Министерства образования и молодежной политики Свердловской области </a:t>
            </a:r>
            <a:br>
              <a:rPr lang="ru-RU" dirty="0">
                <a:latin typeface="Georgia" panose="02040502050405020303" pitchFamily="18" charset="0"/>
              </a:rPr>
            </a:br>
            <a:r>
              <a:rPr lang="ru-RU" dirty="0">
                <a:latin typeface="Georgia" panose="02040502050405020303" pitchFamily="18" charset="0"/>
              </a:rPr>
              <a:t>и Екатеринбургской, Каменской, Алапаевской, Нижнетагильской, и Серовской епархий Русской Православной Церкви на 2021-2022 учебный год</a:t>
            </a:r>
          </a:p>
          <a:p>
            <a:pPr algn="just"/>
            <a:endParaRPr lang="ru-RU" dirty="0">
              <a:latin typeface="Georgia" panose="02040502050405020303" pitchFamily="18" charset="0"/>
            </a:endParaRPr>
          </a:p>
          <a:p>
            <a:pPr algn="just"/>
            <a:r>
              <a:rPr lang="ru-RU" dirty="0">
                <a:latin typeface="Georgia" panose="02040502050405020303" pitchFamily="18" charset="0"/>
              </a:rPr>
              <a:t>Соглашение о сотрудничестве Департамента образования Администрации города Екатеринбурга и Екатеринбургской Епархии Русской Православной Церкви</a:t>
            </a:r>
          </a:p>
          <a:p>
            <a:pPr marL="0" indent="0" algn="just">
              <a:buNone/>
            </a:pPr>
            <a:endParaRPr lang="ru-RU" dirty="0">
              <a:latin typeface="Georgia" panose="02040502050405020303" pitchFamily="18" charset="0"/>
            </a:endParaRPr>
          </a:p>
          <a:p>
            <a:pPr algn="just"/>
            <a:r>
              <a:rPr lang="ru-RU" dirty="0">
                <a:latin typeface="Georgia" panose="02040502050405020303" pitchFamily="18" charset="0"/>
              </a:rPr>
              <a:t>План Совместных мероприятий Департамента образования Администрации города Екатеринбурга и Екатеринбургской Епархии Русской Православной Церкви на 2021-2022 учебный год</a:t>
            </a:r>
          </a:p>
          <a:p>
            <a:pPr algn="just"/>
            <a:endParaRPr lang="ru-RU" dirty="0"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7848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327E45-03C0-409B-947C-6EBB8AC41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3847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Georgia" panose="02040502050405020303" pitchFamily="18" charset="0"/>
              </a:rPr>
              <a:t> Федеральный перечень учебников </a:t>
            </a:r>
            <a:br>
              <a:rPr lang="ru-RU" sz="3600" dirty="0">
                <a:latin typeface="Georgia" panose="02040502050405020303" pitchFamily="18" charset="0"/>
              </a:rPr>
            </a:br>
            <a:r>
              <a:rPr lang="ru-RU" sz="3600" dirty="0">
                <a:latin typeface="Georgia" panose="02040502050405020303" pitchFamily="18" charset="0"/>
              </a:rPr>
              <a:t>по Основам православной культуры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7C0D4A96-19C6-45F7-9A67-4878CF0EE5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96864"/>
              </p:ext>
            </p:extLst>
          </p:nvPr>
        </p:nvGraphicFramePr>
        <p:xfrm>
          <a:off x="253218" y="1547446"/>
          <a:ext cx="11662117" cy="698915"/>
        </p:xfrm>
        <a:graphic>
          <a:graphicData uri="http://schemas.openxmlformats.org/drawingml/2006/table">
            <a:tbl>
              <a:tblPr/>
              <a:tblGrid>
                <a:gridCol w="1111348">
                  <a:extLst>
                    <a:ext uri="{9D8B030D-6E8A-4147-A177-3AD203B41FA5}">
                      <a16:colId xmlns:a16="http://schemas.microsoft.com/office/drawing/2014/main" xmlns="" val="3927255631"/>
                    </a:ext>
                  </a:extLst>
                </a:gridCol>
                <a:gridCol w="3094892">
                  <a:extLst>
                    <a:ext uri="{9D8B030D-6E8A-4147-A177-3AD203B41FA5}">
                      <a16:colId xmlns:a16="http://schemas.microsoft.com/office/drawing/2014/main" xmlns="" val="568835939"/>
                    </a:ext>
                  </a:extLst>
                </a:gridCol>
                <a:gridCol w="3559127">
                  <a:extLst>
                    <a:ext uri="{9D8B030D-6E8A-4147-A177-3AD203B41FA5}">
                      <a16:colId xmlns:a16="http://schemas.microsoft.com/office/drawing/2014/main" xmlns="" val="2986027780"/>
                    </a:ext>
                  </a:extLst>
                </a:gridCol>
                <a:gridCol w="309489">
                  <a:extLst>
                    <a:ext uri="{9D8B030D-6E8A-4147-A177-3AD203B41FA5}">
                      <a16:colId xmlns:a16="http://schemas.microsoft.com/office/drawing/2014/main" xmlns="" val="455041695"/>
                    </a:ext>
                  </a:extLst>
                </a:gridCol>
                <a:gridCol w="3587261">
                  <a:extLst>
                    <a:ext uri="{9D8B030D-6E8A-4147-A177-3AD203B41FA5}">
                      <a16:colId xmlns:a16="http://schemas.microsoft.com/office/drawing/2014/main" xmlns="" val="4095964938"/>
                    </a:ext>
                  </a:extLst>
                </a:gridCol>
              </a:tblGrid>
              <a:tr h="698915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1.1.1.5.1.1.3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Основы религиозных культур и светской этики. Основы православной культуры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Костюкова Т.А., Воскресенский О.В., Савченко К.В.; под редакцией Шапошниковой Т.Д.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4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Общество с ограниченной ответственностью «Дрофа»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0911455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D88F1D0C-ADD8-462D-B9A6-4161B86DF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5122"/>
              </p:ext>
            </p:extLst>
          </p:nvPr>
        </p:nvGraphicFramePr>
        <p:xfrm>
          <a:off x="253218" y="2246361"/>
          <a:ext cx="11662116" cy="698915"/>
        </p:xfrm>
        <a:graphic>
          <a:graphicData uri="http://schemas.openxmlformats.org/drawingml/2006/table">
            <a:tbl>
              <a:tblPr/>
              <a:tblGrid>
                <a:gridCol w="1111347">
                  <a:extLst>
                    <a:ext uri="{9D8B030D-6E8A-4147-A177-3AD203B41FA5}">
                      <a16:colId xmlns:a16="http://schemas.microsoft.com/office/drawing/2014/main" xmlns="" val="3125007542"/>
                    </a:ext>
                  </a:extLst>
                </a:gridCol>
                <a:gridCol w="3094892">
                  <a:extLst>
                    <a:ext uri="{9D8B030D-6E8A-4147-A177-3AD203B41FA5}">
                      <a16:colId xmlns:a16="http://schemas.microsoft.com/office/drawing/2014/main" xmlns="" val="1144694832"/>
                    </a:ext>
                  </a:extLst>
                </a:gridCol>
                <a:gridCol w="3559127">
                  <a:extLst>
                    <a:ext uri="{9D8B030D-6E8A-4147-A177-3AD203B41FA5}">
                      <a16:colId xmlns:a16="http://schemas.microsoft.com/office/drawing/2014/main" xmlns="" val="109609051"/>
                    </a:ext>
                  </a:extLst>
                </a:gridCol>
                <a:gridCol w="309489">
                  <a:extLst>
                    <a:ext uri="{9D8B030D-6E8A-4147-A177-3AD203B41FA5}">
                      <a16:colId xmlns:a16="http://schemas.microsoft.com/office/drawing/2014/main" xmlns="" val="4072510007"/>
                    </a:ext>
                  </a:extLst>
                </a:gridCol>
                <a:gridCol w="3587261">
                  <a:extLst>
                    <a:ext uri="{9D8B030D-6E8A-4147-A177-3AD203B41FA5}">
                      <a16:colId xmlns:a16="http://schemas.microsoft.com/office/drawing/2014/main" xmlns="" val="1163817725"/>
                    </a:ext>
                  </a:extLst>
                </a:gridCol>
              </a:tblGrid>
              <a:tr h="698915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1.1.1.5.1.2.1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Основы религиозных культур и светской этики. Основы православной культуры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Кураев А.В.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4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Акционерное общество «Издательство «Просвещение»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96284995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381CC264-02D5-4FA2-A6AB-FEDE4CFD0C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748055"/>
              </p:ext>
            </p:extLst>
          </p:nvPr>
        </p:nvGraphicFramePr>
        <p:xfrm>
          <a:off x="253217" y="2945276"/>
          <a:ext cx="11662117" cy="2176344"/>
        </p:xfrm>
        <a:graphic>
          <a:graphicData uri="http://schemas.openxmlformats.org/drawingml/2006/table">
            <a:tbl>
              <a:tblPr/>
              <a:tblGrid>
                <a:gridCol w="1111348">
                  <a:extLst>
                    <a:ext uri="{9D8B030D-6E8A-4147-A177-3AD203B41FA5}">
                      <a16:colId xmlns:a16="http://schemas.microsoft.com/office/drawing/2014/main" xmlns="" val="201076532"/>
                    </a:ext>
                  </a:extLst>
                </a:gridCol>
                <a:gridCol w="3108960">
                  <a:extLst>
                    <a:ext uri="{9D8B030D-6E8A-4147-A177-3AD203B41FA5}">
                      <a16:colId xmlns:a16="http://schemas.microsoft.com/office/drawing/2014/main" xmlns="" val="931124091"/>
                    </a:ext>
                  </a:extLst>
                </a:gridCol>
                <a:gridCol w="3545059">
                  <a:extLst>
                    <a:ext uri="{9D8B030D-6E8A-4147-A177-3AD203B41FA5}">
                      <a16:colId xmlns:a16="http://schemas.microsoft.com/office/drawing/2014/main" xmlns="" val="1976518052"/>
                    </a:ext>
                  </a:extLst>
                </a:gridCol>
                <a:gridCol w="295421">
                  <a:extLst>
                    <a:ext uri="{9D8B030D-6E8A-4147-A177-3AD203B41FA5}">
                      <a16:colId xmlns:a16="http://schemas.microsoft.com/office/drawing/2014/main" xmlns="" val="2738305013"/>
                    </a:ext>
                  </a:extLst>
                </a:gridCol>
                <a:gridCol w="3601329">
                  <a:extLst>
                    <a:ext uri="{9D8B030D-6E8A-4147-A177-3AD203B41FA5}">
                      <a16:colId xmlns:a16="http://schemas.microsoft.com/office/drawing/2014/main" xmlns="" val="1737617896"/>
                    </a:ext>
                  </a:extLst>
                </a:gridCol>
              </a:tblGrid>
              <a:tr h="606166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1.1.1.5.1.4.3</a:t>
                      </a:r>
                    </a:p>
                  </a:txBody>
                  <a:tcPr marL="7124" marR="7124" marT="7124" marB="712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Основы религиозных культур и светской этики. Основы православной культуры</a:t>
                      </a:r>
                    </a:p>
                  </a:txBody>
                  <a:tcPr marL="7124" marR="7124" marT="7124" marB="712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Бородина А.В.</a:t>
                      </a:r>
                    </a:p>
                  </a:txBody>
                  <a:tcPr marL="7124" marR="7124" marT="7124" marB="712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4</a:t>
                      </a:r>
                    </a:p>
                  </a:txBody>
                  <a:tcPr marL="7124" marR="7124" marT="7124" marB="712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Общество с ограниченной ответственностью «Русское слово – учебник»</a:t>
                      </a:r>
                    </a:p>
                  </a:txBody>
                  <a:tcPr marL="7124" marR="7124" marT="7124" marB="712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76975543"/>
                  </a:ext>
                </a:extLst>
              </a:tr>
              <a:tr h="537717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1.1.1.5.1.4.4</a:t>
                      </a:r>
                    </a:p>
                  </a:txBody>
                  <a:tcPr marL="7124" marR="7124" marT="7124" marB="712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Основы религиозных культур и светской этики. Основы православной культуры</a:t>
                      </a:r>
                    </a:p>
                  </a:txBody>
                  <a:tcPr marL="7124" marR="7124" marT="7124" marB="712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Янушкявичене О.Л., Васечко Ю.С., протоиерей Виктор Дорофеев, Яшина О.Н.</a:t>
                      </a:r>
                    </a:p>
                  </a:txBody>
                  <a:tcPr marL="7124" marR="7124" marT="7124" marB="712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4</a:t>
                      </a:r>
                    </a:p>
                  </a:txBody>
                  <a:tcPr marL="7124" marR="7124" marT="7124" marB="712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Общество с ограниченной ответственностью «Русское слово – учебник»</a:t>
                      </a:r>
                    </a:p>
                  </a:txBody>
                  <a:tcPr marL="7124" marR="7124" marT="7124" marB="712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3709495"/>
                  </a:ext>
                </a:extLst>
              </a:tr>
              <a:tr h="713053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1.1.1.5.1.5.1</a:t>
                      </a:r>
                    </a:p>
                  </a:txBody>
                  <a:tcPr marL="7124" marR="7124" marT="7124" marB="712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Основы религиозных культур и светской этики. Основы православной культуры</a:t>
                      </a:r>
                    </a:p>
                  </a:txBody>
                  <a:tcPr marL="7124" marR="7124" marT="7124" marB="712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Шевченко Л.Л.</a:t>
                      </a:r>
                    </a:p>
                  </a:txBody>
                  <a:tcPr marL="7124" marR="7124" marT="7124" marB="712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4</a:t>
                      </a:r>
                    </a:p>
                  </a:txBody>
                  <a:tcPr marL="7124" marR="7124" marT="7124" marB="712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Общество с ограниченной ответственностью «Центр поддержки культурно-исторических традиций Отечества»</a:t>
                      </a:r>
                    </a:p>
                  </a:txBody>
                  <a:tcPr marL="7124" marR="7124" marT="7124" marB="712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89266669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39E5103-D7E5-4432-823E-48173BFD9F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7" r="35240"/>
          <a:stretch/>
        </p:blipFill>
        <p:spPr>
          <a:xfrm>
            <a:off x="1645920" y="4942391"/>
            <a:ext cx="1364565" cy="18386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A1B0BA5-4F34-400E-BF1D-F356B7B5FB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"/>
          <a:stretch/>
        </p:blipFill>
        <p:spPr>
          <a:xfrm>
            <a:off x="3010486" y="4942391"/>
            <a:ext cx="5236992" cy="184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8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436A40-A4FF-491C-A068-43433E2AB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421" y="562708"/>
            <a:ext cx="5964702" cy="5964701"/>
          </a:xfrm>
        </p:spPr>
        <p:txBody>
          <a:bodyPr anchor="t">
            <a:noAutofit/>
          </a:bodyPr>
          <a:lstStyle/>
          <a:p>
            <a:pPr algn="l"/>
            <a:r>
              <a:rPr lang="ru-RU" sz="2000" dirty="0">
                <a:latin typeface="Georgia" panose="02040502050405020303" pitchFamily="18" charset="0"/>
              </a:rPr>
              <a:t>Учебное пособие «Основы религиозных культур и светской этики. Основы православной культуры. 4 класс в двух частях» под научной редакцией О.Ю. Васильевой.</a:t>
            </a:r>
            <a:br>
              <a:rPr lang="ru-RU" sz="2000" dirty="0">
                <a:latin typeface="Georgia" panose="02040502050405020303" pitchFamily="18" charset="0"/>
              </a:rPr>
            </a:br>
            <a:r>
              <a:rPr lang="ru-RU" sz="2000" dirty="0">
                <a:latin typeface="Georgia" panose="02040502050405020303" pitchFamily="18" charset="0"/>
              </a:rPr>
              <a:t/>
            </a:r>
            <a:br>
              <a:rPr lang="ru-RU" sz="2000" dirty="0">
                <a:latin typeface="Georgia" panose="02040502050405020303" pitchFamily="18" charset="0"/>
              </a:rPr>
            </a:br>
            <a:r>
              <a:rPr lang="ru-RU" sz="2000" dirty="0">
                <a:latin typeface="Georgia" panose="02040502050405020303" pitchFamily="18" charset="0"/>
              </a:rPr>
              <a:t>Учебное пособие создано в соответствии с Федеральным государственным образовательным стандартом начального общего образования.</a:t>
            </a:r>
            <a:br>
              <a:rPr lang="ru-RU" sz="2000" dirty="0">
                <a:latin typeface="Georgia" panose="02040502050405020303" pitchFamily="18" charset="0"/>
              </a:rPr>
            </a:br>
            <a:r>
              <a:rPr lang="ru-RU" sz="2000" dirty="0">
                <a:latin typeface="Georgia" panose="02040502050405020303" pitchFamily="18" charset="0"/>
              </a:rPr>
              <a:t/>
            </a:r>
            <a:br>
              <a:rPr lang="ru-RU" sz="2000" dirty="0">
                <a:latin typeface="Georgia" panose="02040502050405020303" pitchFamily="18" charset="0"/>
              </a:rPr>
            </a:br>
            <a:r>
              <a:rPr lang="ru-RU" sz="2000" dirty="0">
                <a:latin typeface="Georgia" panose="02040502050405020303" pitchFamily="18" charset="0"/>
              </a:rPr>
              <a:t>Содержит 32 урока, которые включают в себя основополагающие понятия Православия, лежащих в основе православной культуры. </a:t>
            </a:r>
            <a:r>
              <a:rPr lang="ru-RU" sz="2000" dirty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2000" dirty="0">
                <a:latin typeface="Georgia" panose="02040502050405020303" pitchFamily="18" charset="0"/>
              </a:rPr>
              <a:t/>
            </a:r>
            <a:br>
              <a:rPr lang="ru-RU" sz="2000" dirty="0">
                <a:latin typeface="Georgia" panose="02040502050405020303" pitchFamily="18" charset="0"/>
              </a:rPr>
            </a:br>
            <a:r>
              <a:rPr lang="ru-RU" sz="2000" dirty="0">
                <a:latin typeface="Georgia" panose="02040502050405020303" pitchFamily="18" charset="0"/>
              </a:rPr>
              <a:t>В дополнение к пособию выходит рабочая тетрадь для ученика и материалы, дополненные QR-кодами, которые ведут на интернет-площадки с дополнительной информацией. </a:t>
            </a:r>
            <a:br>
              <a:rPr lang="ru-RU" sz="2000" dirty="0">
                <a:latin typeface="Georgia" panose="02040502050405020303" pitchFamily="18" charset="0"/>
              </a:rPr>
            </a:br>
            <a:r>
              <a:rPr lang="ru-RU" sz="2000" dirty="0">
                <a:latin typeface="Georgia" panose="02040502050405020303" pitchFamily="18" charset="0"/>
              </a:rPr>
              <a:t>На данный момент дополнения находятся в стадии разработки.</a:t>
            </a:r>
            <a:br>
              <a:rPr lang="ru-RU" sz="2000" dirty="0">
                <a:latin typeface="Georgia" panose="02040502050405020303" pitchFamily="18" charset="0"/>
              </a:rPr>
            </a:b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D5081FE-3CDA-470D-9957-33E462BA14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041" y="0"/>
            <a:ext cx="4930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11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B6718EE-4338-44C5-8357-10B1EC902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89506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B38ABE6-FF81-4D6A-B43E-8B1C11AB2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5189506" cy="691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48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E13D326-B3A5-4B00-A318-91E21A862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844062"/>
            <a:ext cx="3282046" cy="562707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Georgia" panose="02040502050405020303" pitchFamily="18" charset="0"/>
              </a:rPr>
              <a:t>Каждый параграф начинается перечнем ключевых вопросов.</a:t>
            </a:r>
          </a:p>
          <a:p>
            <a:r>
              <a:rPr lang="ru-RU" sz="2000" dirty="0">
                <a:latin typeface="Georgia" panose="02040502050405020303" pitchFamily="18" charset="0"/>
              </a:rPr>
              <a:t>Дополнительные тексты представлены так называемыми врезками, рубриками </a:t>
            </a:r>
            <a:br>
              <a:rPr lang="ru-RU" sz="2000" dirty="0">
                <a:latin typeface="Georgia" panose="02040502050405020303" pitchFamily="18" charset="0"/>
              </a:rPr>
            </a:br>
            <a:r>
              <a:rPr lang="ru-RU" sz="2000" dirty="0">
                <a:latin typeface="Georgia" panose="02040502050405020303" pitchFamily="18" charset="0"/>
              </a:rPr>
              <a:t>«Для любознательных» </a:t>
            </a:r>
            <a:br>
              <a:rPr lang="ru-RU" sz="2000" dirty="0">
                <a:latin typeface="Georgia" panose="02040502050405020303" pitchFamily="18" charset="0"/>
              </a:rPr>
            </a:br>
            <a:r>
              <a:rPr lang="ru-RU" sz="2000" dirty="0">
                <a:latin typeface="Georgia" panose="02040502050405020303" pitchFamily="18" charset="0"/>
              </a:rPr>
              <a:t>и «Это важно».</a:t>
            </a:r>
          </a:p>
          <a:p>
            <a:r>
              <a:rPr lang="ru-RU" sz="2000" dirty="0">
                <a:latin typeface="Georgia" panose="02040502050405020303" pitchFamily="18" charset="0"/>
              </a:rPr>
              <a:t>Также отдельно выделены термины </a:t>
            </a:r>
            <a:br>
              <a:rPr lang="ru-RU" sz="2000" dirty="0">
                <a:latin typeface="Georgia" panose="02040502050405020303" pitchFamily="18" charset="0"/>
              </a:rPr>
            </a:br>
            <a:r>
              <a:rPr lang="ru-RU" sz="2000" dirty="0">
                <a:latin typeface="Georgia" panose="02040502050405020303" pitchFamily="18" charset="0"/>
              </a:rPr>
              <a:t>и их определения. </a:t>
            </a:r>
          </a:p>
          <a:p>
            <a:r>
              <a:rPr lang="ru-RU" sz="2000" dirty="0">
                <a:latin typeface="Georgia" panose="02040502050405020303" pitchFamily="18" charset="0"/>
              </a:rPr>
              <a:t>В конце каждого урока представлен блок вопросов и заданий.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33CA4EA-0201-4199-8CB7-529388D4C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835" y="165694"/>
            <a:ext cx="3990975" cy="52863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FE511FB-00DE-4E81-A4C6-1A655FC75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25" y="1461062"/>
            <a:ext cx="3990975" cy="527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44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3F6F45A-BECE-4964-B537-0C93AB162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6910" y="1607233"/>
            <a:ext cx="2809902" cy="4105275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Georgia" panose="02040502050405020303" pitchFamily="18" charset="0"/>
              </a:rPr>
              <a:t>Текст учебника дополняет богатый иллюстративный материал: картины русских и зарубежных художников, иконы, фотографии.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1DAB72A-E7A5-4875-A921-29E214D95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260" y="0"/>
            <a:ext cx="3933825" cy="52482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C524347-2C33-4AA6-8C95-599DC64AF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925" y="1343538"/>
            <a:ext cx="4029075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49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674</Words>
  <Application>Microsoft Office PowerPoint</Application>
  <PresentationFormat>Произвольный</PresentationFormat>
  <Paragraphs>123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Методическое сопровождение образовательного процесса по ОРКСЭ  в условиях апробации учебника  под редакцией О.Ю. Васильевой  предметной области «Основы религиозных культур  и светской этики», предмет «Основы Православной культуры»</vt:lpstr>
      <vt:lpstr>ОТДЕЛ РЕЛИГИОЗНОГО ОБРАЗОВАНИЯ И КАТЕХИЗАЦИИ ЕКАТЕРИНБУРГСКОЙ ЕПАРХИИ</vt:lpstr>
      <vt:lpstr>Карта сайта</vt:lpstr>
      <vt:lpstr>Презентация PowerPoint</vt:lpstr>
      <vt:lpstr> Федеральный перечень учебников  по Основам православной культуры</vt:lpstr>
      <vt:lpstr>Учебное пособие «Основы религиозных культур и светской этики. Основы православной культуры. 4 класс в двух частях» под научной редакцией О.Ю. Васильевой.  Учебное пособие создано в соответствии с Федеральным государственным образовательным стандартом начального общего образования.  Содержит 32 урока, которые включают в себя основополагающие понятия Православия, лежащих в основе православной культуры.   В дополнение к пособию выходит рабочая тетрадь для ученика и материалы, дополненные QR-кодами, которые ведут на интернет-площадки с дополнительной информацией.  На данный момент дополнения находятся в стадии разработки.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Авторы пособия</vt:lpstr>
      <vt:lpstr>Реализация сетевых образовательных программ:</vt:lpstr>
      <vt:lpstr>Мероприятия для педагогов:</vt:lpstr>
      <vt:lpstr>Мероприятия для учащихся</vt:lpstr>
      <vt:lpstr>Мероприятия для учащихся</vt:lpstr>
      <vt:lpstr>Работа с родителями</vt:lpstr>
      <vt:lpstr>Экскурсионная работа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2021-09-08T09:40:24Z</dcterms:created>
  <dcterms:modified xsi:type="dcterms:W3CDTF">2021-12-08T12:41:33Z</dcterms:modified>
</cp:coreProperties>
</file>